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40" r:id="rId2"/>
    <p:sldId id="292" r:id="rId3"/>
    <p:sldId id="261" r:id="rId4"/>
    <p:sldId id="2648" r:id="rId5"/>
    <p:sldId id="2639" r:id="rId6"/>
    <p:sldId id="2647" r:id="rId7"/>
    <p:sldId id="283" r:id="rId8"/>
    <p:sldId id="282" r:id="rId9"/>
    <p:sldId id="2633" r:id="rId10"/>
    <p:sldId id="2649" r:id="rId11"/>
    <p:sldId id="2650" r:id="rId12"/>
    <p:sldId id="270" r:id="rId13"/>
    <p:sldId id="303" r:id="rId14"/>
    <p:sldId id="273" r:id="rId15"/>
    <p:sldId id="2651" r:id="rId16"/>
    <p:sldId id="263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910" autoAdjust="0"/>
  </p:normalViewPr>
  <p:slideViewPr>
    <p:cSldViewPr snapToGrid="0">
      <p:cViewPr varScale="1">
        <p:scale>
          <a:sx n="60" d="100"/>
          <a:sy n="60" d="100"/>
        </p:scale>
        <p:origin x="10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0AC63-7F24-4AD4-8CED-9636636281DF}" type="datetimeFigureOut">
              <a:rPr lang="en-US" smtClean="0"/>
              <a:t>06/11/2025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80B42-5DCB-44DA-A4DD-B17920AEF480}" type="slidenum">
              <a:rPr lang="en-US" smtClean="0"/>
              <a:t>‹#›</a:t>
            </a:fld>
            <a:endParaRPr lang="en-US"/>
          </a:p>
        </p:txBody>
      </p:sp>
    </p:spTree>
    <p:extLst>
      <p:ext uri="{BB962C8B-B14F-4D97-AF65-F5344CB8AC3E}">
        <p14:creationId xmlns:p14="http://schemas.microsoft.com/office/powerpoint/2010/main" val="188644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80B42-5DCB-44DA-A4DD-B17920AEF480}" type="slidenum">
              <a:rPr lang="en-US" smtClean="0"/>
              <a:t>16</a:t>
            </a:fld>
            <a:endParaRPr lang="en-US"/>
          </a:p>
        </p:txBody>
      </p:sp>
    </p:spTree>
    <p:extLst>
      <p:ext uri="{BB962C8B-B14F-4D97-AF65-F5344CB8AC3E}">
        <p14:creationId xmlns:p14="http://schemas.microsoft.com/office/powerpoint/2010/main" val="319680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E42-4051-4A81-BC69-3C8BCC3AA3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E6BF-FEBE-40E0-A893-B7FBB9EAA1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C3CCD1-FDE2-4514-823D-B77934D765C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47B9645E-D026-4168-8FCD-DC158A84B4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656BCC-3F1B-4585-9B2A-707435C04B1D}"/>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7313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7889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1978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1982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223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43487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3532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0394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214530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32197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1065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08095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198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6916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64372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09875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5545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553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A300-2BFC-4B3C-B0CE-96AABAED99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C70E6-09C0-47D5-A3F4-679F86B6B4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C36C9-988A-4BEB-889F-2319D16A456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B27DF3CE-AB2C-4102-9DBC-85A1076EC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6050CB-C7BA-4CD5-8DBC-60765B6B0E65}"/>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489830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81A2-14D4-4C01-AD7A-5DC9DE4C46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F2F99A-5485-47C6-BE06-E81B1C5B57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4F481-6874-487A-ADB3-A11532160C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F0F51-D7A0-477F-80F7-240565B2D0D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6" name="Footer Placeholder 5">
            <a:extLst>
              <a:ext uri="{FF2B5EF4-FFF2-40B4-BE49-F238E27FC236}">
                <a16:creationId xmlns:a16="http://schemas.microsoft.com/office/drawing/2014/main" id="{F6F050E6-DECC-464D-8397-BAAE0C0D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E554C0-0A13-4FF9-9EEB-1DD5B169F94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97043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2362-B45E-490F-9490-14130F27B5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D0B7FC-EBC0-43C7-A4E9-EBEEA65495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AA323-9256-4718-BFE1-452FF8DFEB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94A4F-AD6D-4AC6-8513-C810F50C78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3883-DCB7-419E-B340-B4C349B96D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F0315-26E0-420B-9416-5B1523961EE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8" name="Footer Placeholder 7">
            <a:extLst>
              <a:ext uri="{FF2B5EF4-FFF2-40B4-BE49-F238E27FC236}">
                <a16:creationId xmlns:a16="http://schemas.microsoft.com/office/drawing/2014/main" id="{6A336E81-A16D-473E-A040-8115EA6B0B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F4CE8CB-3445-46A3-A757-9ECCF42D825F}"/>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72885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E624-2604-4E35-9B95-ED8F4189B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D833A0-FFE4-4055-AB56-7C623687778F}"/>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4" name="Footer Placeholder 3">
            <a:extLst>
              <a:ext uri="{FF2B5EF4-FFF2-40B4-BE49-F238E27FC236}">
                <a16:creationId xmlns:a16="http://schemas.microsoft.com/office/drawing/2014/main" id="{7D842749-9D41-4CE5-A23E-1B955C225F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A13A6BD-E830-443C-8022-3F143A10062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376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669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FA055-9123-499B-899D-4BB9CBC0E10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3" name="Footer Placeholder 2">
            <a:extLst>
              <a:ext uri="{FF2B5EF4-FFF2-40B4-BE49-F238E27FC236}">
                <a16:creationId xmlns:a16="http://schemas.microsoft.com/office/drawing/2014/main"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13486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9FC3-354A-4603-A780-687F273F9A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71E348-6019-4DA0-8718-5D9A37E62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87236-53CC-46C4-8E66-A42DA8158C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76D94-8E1C-4913-B1D1-1F9FE767F72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6" name="Footer Placeholder 5">
            <a:extLst>
              <a:ext uri="{FF2B5EF4-FFF2-40B4-BE49-F238E27FC236}">
                <a16:creationId xmlns:a16="http://schemas.microsoft.com/office/drawing/2014/main" id="{93BB001F-7A1F-40D4-8C14-EF5E0A463C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6118A4-6E9E-4A8E-8171-0A9FDEC43998}"/>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153237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434A-9A2E-47DC-AABA-AC6DB873A2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158F1-A4CF-43B6-93FD-52709C2CD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998FE-C84E-46E5-A49F-42C5BAA579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90C0C-EA24-4296-8A18-27654543F8F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6" name="Footer Placeholder 5">
            <a:extLst>
              <a:ext uri="{FF2B5EF4-FFF2-40B4-BE49-F238E27FC236}">
                <a16:creationId xmlns:a16="http://schemas.microsoft.com/office/drawing/2014/main" id="{730D218D-90EE-4CD6-BD29-F63096465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0A69EA-232C-4946-A864-ED37259D2D19}"/>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91166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4DDD-259E-4424-8752-5AA922C129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65555-BB5C-4028-B280-22671BAA59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D5420-C7AE-4148-B176-448F55FE9F22}"/>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0C8F6A49-4689-49DE-998E-341213A64D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4BA523-6D98-4F10-A7C0-FCF2A1040C00}"/>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7720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ED3E1-CB13-47EE-9A5C-BC9652D811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3EA275-C3AB-4C88-BF8F-A18D71EBED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5CA09-2C6C-445C-83D8-D087D036233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52223D89-38FF-436B-9911-2BA67347CD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FB7582-B6D1-4332-B32C-D520F81E9D43}"/>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5839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09994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37178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0196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6198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6466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06/11/2025</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6934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33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xml"/><Relationship Id="rId7"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g"/><Relationship Id="rId5" Type="http://schemas.microsoft.com/office/2007/relationships/hdphoto" Target="../media/hdphoto2.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0.xml"/><Relationship Id="rId6" Type="http://schemas.openxmlformats.org/officeDocument/2006/relationships/image" Target="../media/image26.jpeg"/><Relationship Id="rId5" Type="http://schemas.microsoft.com/office/2007/relationships/hdphoto" Target="../media/hdphoto2.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grpSp>
        <p:nvGrpSpPr>
          <p:cNvPr id="10" name="Group 9">
            <a:extLst>
              <a:ext uri="{FF2B5EF4-FFF2-40B4-BE49-F238E27FC236}">
                <a16:creationId xmlns:a16="http://schemas.microsoft.com/office/drawing/2014/main" id="{B9A44984-8B9F-42D3-AB7C-92638A756B69}"/>
              </a:ext>
            </a:extLst>
          </p:cNvPr>
          <p:cNvGrpSpPr/>
          <p:nvPr/>
        </p:nvGrpSpPr>
        <p:grpSpPr>
          <a:xfrm>
            <a:off x="1605280" y="550186"/>
            <a:ext cx="8946154" cy="4748982"/>
            <a:chOff x="256031" y="1133735"/>
            <a:chExt cx="9242811" cy="5377134"/>
          </a:xfrm>
        </p:grpSpPr>
        <p:sp>
          <p:nvSpPr>
            <p:cNvPr id="11" name="Rectangle: Rounded Corners 10">
              <a:extLst>
                <a:ext uri="{FF2B5EF4-FFF2-40B4-BE49-F238E27FC236}">
                  <a16:creationId xmlns:a16="http://schemas.microsoft.com/office/drawing/2014/main" id="{ECCB0DE3-95CA-4213-9CA0-3F64E252ED6C}"/>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A58B474-33F0-4C48-AA4F-6B69F26E65D2}"/>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3" name="图片 5">
            <a:extLst>
              <a:ext uri="{FF2B5EF4-FFF2-40B4-BE49-F238E27FC236}">
                <a16:creationId xmlns:a16="http://schemas.microsoft.com/office/drawing/2014/main" id="{2FFB6DAA-215C-4647-B97C-D31944E35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432" y="3334291"/>
            <a:ext cx="3639352" cy="3639352"/>
          </a:xfrm>
          <a:prstGeom prst="rect">
            <a:avLst/>
          </a:prstGeom>
        </p:spPr>
      </p:pic>
      <p:pic>
        <p:nvPicPr>
          <p:cNvPr id="14" name="图片 1">
            <a:extLst>
              <a:ext uri="{FF2B5EF4-FFF2-40B4-BE49-F238E27FC236}">
                <a16:creationId xmlns:a16="http://schemas.microsoft.com/office/drawing/2014/main" id="{EA04F7F7-7991-411C-B757-A7CF96C4F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03330" y="3485005"/>
            <a:ext cx="3446002" cy="3724874"/>
          </a:xfrm>
          <a:prstGeom prst="rect">
            <a:avLst/>
          </a:prstGeom>
        </p:spPr>
      </p:pic>
      <p:pic>
        <p:nvPicPr>
          <p:cNvPr id="2" name="Picture 1">
            <a:extLst>
              <a:ext uri="{FF2B5EF4-FFF2-40B4-BE49-F238E27FC236}">
                <a16:creationId xmlns:a16="http://schemas.microsoft.com/office/drawing/2014/main" id="{210C84B0-6931-48F5-AE51-4E51DDED54AE}"/>
              </a:ext>
            </a:extLst>
          </p:cNvPr>
          <p:cNvPicPr>
            <a:picLocks noChangeAspect="1"/>
          </p:cNvPicPr>
          <p:nvPr/>
        </p:nvPicPr>
        <p:blipFill>
          <a:blip r:embed="rId7"/>
          <a:stretch>
            <a:fillRect/>
          </a:stretch>
        </p:blipFill>
        <p:spPr>
          <a:xfrm>
            <a:off x="4137182" y="1177981"/>
            <a:ext cx="3938357" cy="1012024"/>
          </a:xfrm>
          <a:prstGeom prst="rect">
            <a:avLst/>
          </a:prstGeom>
        </p:spPr>
      </p:pic>
      <p:pic>
        <p:nvPicPr>
          <p:cNvPr id="5" name="Picture 4">
            <a:extLst>
              <a:ext uri="{FF2B5EF4-FFF2-40B4-BE49-F238E27FC236}">
                <a16:creationId xmlns:a16="http://schemas.microsoft.com/office/drawing/2014/main" id="{7DB0980F-794A-4354-8540-8DAF8593441C}"/>
              </a:ext>
            </a:extLst>
          </p:cNvPr>
          <p:cNvPicPr>
            <a:picLocks noChangeAspect="1"/>
          </p:cNvPicPr>
          <p:nvPr/>
        </p:nvPicPr>
        <p:blipFill>
          <a:blip r:embed="rId8"/>
          <a:stretch>
            <a:fillRect/>
          </a:stretch>
        </p:blipFill>
        <p:spPr>
          <a:xfrm>
            <a:off x="2481974" y="1947451"/>
            <a:ext cx="7248772" cy="969348"/>
          </a:xfrm>
          <a:prstGeom prst="rect">
            <a:avLst/>
          </a:prstGeom>
        </p:spPr>
      </p:pic>
      <p:pic>
        <p:nvPicPr>
          <p:cNvPr id="8" name="Picture 7">
            <a:extLst>
              <a:ext uri="{FF2B5EF4-FFF2-40B4-BE49-F238E27FC236}">
                <a16:creationId xmlns:a16="http://schemas.microsoft.com/office/drawing/2014/main" id="{6611F2C0-B068-48B2-8672-BECFDEE59BE4}"/>
              </a:ext>
            </a:extLst>
          </p:cNvPr>
          <p:cNvPicPr>
            <a:picLocks noChangeAspect="1"/>
          </p:cNvPicPr>
          <p:nvPr/>
        </p:nvPicPr>
        <p:blipFill>
          <a:blip r:embed="rId9"/>
          <a:stretch>
            <a:fillRect/>
          </a:stretch>
        </p:blipFill>
        <p:spPr>
          <a:xfrm>
            <a:off x="2722786" y="2750969"/>
            <a:ext cx="6767147" cy="2493480"/>
          </a:xfrm>
          <a:prstGeom prst="rect">
            <a:avLst/>
          </a:prstGeom>
        </p:spPr>
      </p:pic>
    </p:spTree>
    <p:extLst>
      <p:ext uri="{BB962C8B-B14F-4D97-AF65-F5344CB8AC3E}">
        <p14:creationId xmlns:p14="http://schemas.microsoft.com/office/powerpoint/2010/main" val="15621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(Vũ Quần Phương)</a:t>
            </a:r>
          </a:p>
        </p:txBody>
      </p:sp>
      <p:pic>
        <p:nvPicPr>
          <p:cNvPr id="17" name="Picture 16" descr="Icon&#10;&#10;Description automatically generated">
            <a:extLst>
              <a:ext uri="{FF2B5EF4-FFF2-40B4-BE49-F238E27FC236}">
                <a16:creationId xmlns:a16="http://schemas.microsoft.com/office/drawing/2014/main" id="{D8D59439-9D6A-4D68-A775-4C4663828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19985"/>
            <a:ext cx="692938" cy="1082716"/>
          </a:xfrm>
          <a:prstGeom prst="rect">
            <a:avLst/>
          </a:prstGeom>
        </p:spPr>
      </p:pic>
      <p:pic>
        <p:nvPicPr>
          <p:cNvPr id="18" name="Picture 17" descr="Icon&#10;&#10;Description automatically generated">
            <a:extLst>
              <a:ext uri="{FF2B5EF4-FFF2-40B4-BE49-F238E27FC236}">
                <a16:creationId xmlns:a16="http://schemas.microsoft.com/office/drawing/2014/main" id="{900B1F30-A00E-4027-9816-A9D8C1417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51" y="3883281"/>
            <a:ext cx="803209" cy="929559"/>
          </a:xfrm>
          <a:prstGeom prst="rect">
            <a:avLst/>
          </a:prstGeom>
        </p:spPr>
      </p:pic>
      <p:pic>
        <p:nvPicPr>
          <p:cNvPr id="19" name="Picture 18">
            <a:extLst>
              <a:ext uri="{FF2B5EF4-FFF2-40B4-BE49-F238E27FC236}">
                <a16:creationId xmlns:a16="http://schemas.microsoft.com/office/drawing/2014/main" id="{D9969B1F-C498-403F-876B-464AA75FA6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285" y="1493393"/>
            <a:ext cx="821916" cy="960440"/>
          </a:xfrm>
          <a:prstGeom prst="rect">
            <a:avLst/>
          </a:prstGeom>
        </p:spPr>
      </p:pic>
      <p:pic>
        <p:nvPicPr>
          <p:cNvPr id="20" name="Picture 19">
            <a:extLst>
              <a:ext uri="{FF2B5EF4-FFF2-40B4-BE49-F238E27FC236}">
                <a16:creationId xmlns:a16="http://schemas.microsoft.com/office/drawing/2014/main" id="{B7924445-66BE-4037-BC02-816CCC32F0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201" y="3852401"/>
            <a:ext cx="893208" cy="960439"/>
          </a:xfrm>
          <a:prstGeom prst="rect">
            <a:avLst/>
          </a:prstGeom>
        </p:spPr>
      </p:pic>
    </p:spTree>
    <p:extLst>
      <p:ext uri="{BB962C8B-B14F-4D97-AF65-F5344CB8AC3E}">
        <p14:creationId xmlns:p14="http://schemas.microsoft.com/office/powerpoint/2010/main" val="191767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126800" y="1367590"/>
            <a:ext cx="4620553" cy="47089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2720019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14FF6F-FD02-4BF8-82B1-CDDAEB6282EE}"/>
              </a:ext>
            </a:extLst>
          </p:cNvPr>
          <p:cNvSpPr/>
          <p:nvPr/>
        </p:nvSpPr>
        <p:spPr>
          <a:xfrm>
            <a:off x="1193803" y="355415"/>
            <a:ext cx="9983719" cy="3522104"/>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095CD01A-2592-4CED-BC64-EF7F465092F0}"/>
              </a:ext>
            </a:extLst>
          </p:cNvPr>
          <p:cNvSpPr txBox="1"/>
          <p:nvPr/>
        </p:nvSpPr>
        <p:spPr>
          <a:xfrm>
            <a:off x="2696902" y="628188"/>
            <a:ext cx="8562508" cy="2677656"/>
          </a:xfrm>
          <a:prstGeom prst="rect">
            <a:avLst/>
          </a:prstGeom>
          <a:noFill/>
        </p:spPr>
        <p:txBody>
          <a:bodyPr wrap="square" rtlCol="0">
            <a:spAutoFit/>
          </a:bodyPr>
          <a:lstStyle/>
          <a:p>
            <a:pPr lvl="0"/>
            <a:r>
              <a:rPr lang="vi-VN" sz="2800" b="1" dirty="0">
                <a:solidFill>
                  <a:srgbClr val="002060"/>
                </a:solidFill>
                <a:latin typeface="Cambria" panose="02040503050406030204" pitchFamily="18" charset="0"/>
                <a:ea typeface="Arial-Rounded" panose="020B0500000000000000" pitchFamily="34" charset="0"/>
                <a:cs typeface="Arial-Rounded" panose="020B0500000000000000" pitchFamily="34" charset="0"/>
              </a:rPr>
              <a:t>Theo em, hình ảnh “con đường xa tắp” muốn nói đến điều gì?</a:t>
            </a:r>
            <a:endParaRPr lang="en-US" sz="2800" b="1" dirty="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a:p>
            <a:r>
              <a:rPr lang="vi-VN" sz="2800" dirty="0">
                <a:latin typeface="Cambria" panose="02040503050406030204" pitchFamily="18" charset="0"/>
                <a:ea typeface="Arial-Rounded" panose="020B0500000000000000" pitchFamily="34" charset="0"/>
                <a:cs typeface="Arial-Rounded" panose="020B0500000000000000" pitchFamily="34" charset="0"/>
              </a:rPr>
              <a:t>a. Hành trình học tập còn dài lâu</a:t>
            </a:r>
          </a:p>
          <a:p>
            <a:r>
              <a:rPr lang="vi-VN" sz="2800" dirty="0">
                <a:latin typeface="Cambria" panose="02040503050406030204" pitchFamily="18" charset="0"/>
                <a:ea typeface="Arial-Rounded" panose="020B0500000000000000" pitchFamily="34" charset="0"/>
                <a:cs typeface="Arial-Rounded" panose="020B0500000000000000" pitchFamily="34" charset="0"/>
              </a:rPr>
              <a:t>b. Nhiều điều mới mẻ chờ đón em ở phía trước</a:t>
            </a:r>
          </a:p>
          <a:p>
            <a:r>
              <a:rPr lang="vi-VN" sz="2800" dirty="0">
                <a:latin typeface="Cambria" panose="02040503050406030204" pitchFamily="18" charset="0"/>
                <a:ea typeface="Arial-Rounded" panose="020B0500000000000000" pitchFamily="34" charset="0"/>
                <a:cs typeface="Arial-Rounded" panose="020B0500000000000000" pitchFamily="34" charset="0"/>
              </a:rPr>
              <a:t>c. Đường đến tương lai còn xa</a:t>
            </a:r>
          </a:p>
          <a:p>
            <a:r>
              <a:rPr lang="vi-VN" sz="2800" dirty="0">
                <a:latin typeface="Cambria" panose="02040503050406030204" pitchFamily="18" charset="0"/>
                <a:ea typeface="Arial-Rounded" panose="020B0500000000000000" pitchFamily="34" charset="0"/>
                <a:cs typeface="Arial-Rounded" panose="020B0500000000000000" pitchFamily="34" charset="0"/>
              </a:rPr>
              <a:t>d. Nêu ý kiến khác của em.</a:t>
            </a:r>
          </a:p>
        </p:txBody>
      </p:sp>
      <p:pic>
        <p:nvPicPr>
          <p:cNvPr id="4" name="Picture 3" descr="A picture containing icon&#10;&#10;Description automatically generated">
            <a:extLst>
              <a:ext uri="{FF2B5EF4-FFF2-40B4-BE49-F238E27FC236}">
                <a16:creationId xmlns:a16="http://schemas.microsoft.com/office/drawing/2014/main" id="{D67AA054-BEB6-4B06-999E-D31F1A10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a:extLst>
              <a:ext uri="{FF2B5EF4-FFF2-40B4-BE49-F238E27FC236}">
                <a16:creationId xmlns:a16="http://schemas.microsoft.com/office/drawing/2014/main" id="{8C055F6F-FC27-4FB7-8907-287407D18D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45973" y="545745"/>
            <a:ext cx="483854" cy="636344"/>
          </a:xfrm>
          <a:prstGeom prst="rect">
            <a:avLst/>
          </a:prstGeom>
        </p:spPr>
      </p:pic>
      <p:sp>
        <p:nvSpPr>
          <p:cNvPr id="16" name="Rectangle: Rounded Corners 15">
            <a:extLst>
              <a:ext uri="{FF2B5EF4-FFF2-40B4-BE49-F238E27FC236}">
                <a16:creationId xmlns:a16="http://schemas.microsoft.com/office/drawing/2014/main" id="{83A87579-E8C4-4B19-BECC-3EB7B35ACA1B}"/>
              </a:ext>
            </a:extLst>
          </p:cNvPr>
          <p:cNvSpPr/>
          <p:nvPr/>
        </p:nvSpPr>
        <p:spPr>
          <a:xfrm>
            <a:off x="494695" y="4345830"/>
            <a:ext cx="9452651" cy="2077923"/>
          </a:xfrm>
          <a:custGeom>
            <a:avLst/>
            <a:gdLst>
              <a:gd name="connsiteX0" fmla="*/ 0 w 9452651"/>
              <a:gd name="connsiteY0" fmla="*/ 103730 h 2077923"/>
              <a:gd name="connsiteX1" fmla="*/ 103730 w 9452651"/>
              <a:gd name="connsiteY1" fmla="*/ 0 h 2077923"/>
              <a:gd name="connsiteX2" fmla="*/ 9348921 w 9452651"/>
              <a:gd name="connsiteY2" fmla="*/ 0 h 2077923"/>
              <a:gd name="connsiteX3" fmla="*/ 9452651 w 9452651"/>
              <a:gd name="connsiteY3" fmla="*/ 103730 h 2077923"/>
              <a:gd name="connsiteX4" fmla="*/ 9452651 w 9452651"/>
              <a:gd name="connsiteY4" fmla="*/ 1974193 h 2077923"/>
              <a:gd name="connsiteX5" fmla="*/ 9348921 w 9452651"/>
              <a:gd name="connsiteY5" fmla="*/ 2077923 h 2077923"/>
              <a:gd name="connsiteX6" fmla="*/ 103730 w 9452651"/>
              <a:gd name="connsiteY6" fmla="*/ 2077923 h 2077923"/>
              <a:gd name="connsiteX7" fmla="*/ 0 w 9452651"/>
              <a:gd name="connsiteY7" fmla="*/ 1974193 h 2077923"/>
              <a:gd name="connsiteX8" fmla="*/ 0 w 9452651"/>
              <a:gd name="connsiteY8" fmla="*/ 103730 h 20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2651" h="2077923" fill="none" extrusionOk="0">
                <a:moveTo>
                  <a:pt x="0" y="103730"/>
                </a:moveTo>
                <a:cubicBezTo>
                  <a:pt x="-1718" y="52553"/>
                  <a:pt x="41650" y="2348"/>
                  <a:pt x="103730" y="0"/>
                </a:cubicBezTo>
                <a:cubicBezTo>
                  <a:pt x="1633232" y="46004"/>
                  <a:pt x="6520294" y="-130779"/>
                  <a:pt x="9348921" y="0"/>
                </a:cubicBezTo>
                <a:cubicBezTo>
                  <a:pt x="9415538" y="-3305"/>
                  <a:pt x="9450693" y="47252"/>
                  <a:pt x="9452651" y="103730"/>
                </a:cubicBezTo>
                <a:cubicBezTo>
                  <a:pt x="9292250" y="843914"/>
                  <a:pt x="9531282" y="1591136"/>
                  <a:pt x="9452651" y="1974193"/>
                </a:cubicBezTo>
                <a:cubicBezTo>
                  <a:pt x="9448981" y="2025212"/>
                  <a:pt x="9408603" y="2072749"/>
                  <a:pt x="9348921" y="2077923"/>
                </a:cubicBezTo>
                <a:cubicBezTo>
                  <a:pt x="6835361" y="1934331"/>
                  <a:pt x="1798436" y="2129160"/>
                  <a:pt x="103730" y="2077923"/>
                </a:cubicBezTo>
                <a:cubicBezTo>
                  <a:pt x="44414" y="2075398"/>
                  <a:pt x="6807" y="2031036"/>
                  <a:pt x="0" y="1974193"/>
                </a:cubicBezTo>
                <a:cubicBezTo>
                  <a:pt x="32080" y="1166429"/>
                  <a:pt x="40385" y="965568"/>
                  <a:pt x="0" y="103730"/>
                </a:cubicBezTo>
                <a:close/>
              </a:path>
              <a:path w="9452651" h="2077923" stroke="0" extrusionOk="0">
                <a:moveTo>
                  <a:pt x="0" y="103730"/>
                </a:moveTo>
                <a:cubicBezTo>
                  <a:pt x="5712" y="46758"/>
                  <a:pt x="41247" y="-1363"/>
                  <a:pt x="103730" y="0"/>
                </a:cubicBezTo>
                <a:cubicBezTo>
                  <a:pt x="3322478" y="43276"/>
                  <a:pt x="4948358" y="12265"/>
                  <a:pt x="9348921" y="0"/>
                </a:cubicBezTo>
                <a:cubicBezTo>
                  <a:pt x="9411878" y="6002"/>
                  <a:pt x="9458282" y="37933"/>
                  <a:pt x="9452651" y="103730"/>
                </a:cubicBezTo>
                <a:cubicBezTo>
                  <a:pt x="9476417" y="791014"/>
                  <a:pt x="9383563" y="1213900"/>
                  <a:pt x="9452651" y="1974193"/>
                </a:cubicBezTo>
                <a:cubicBezTo>
                  <a:pt x="9453028" y="2035777"/>
                  <a:pt x="9411010" y="2074697"/>
                  <a:pt x="9348921" y="2077923"/>
                </a:cubicBezTo>
                <a:cubicBezTo>
                  <a:pt x="7085675" y="1913038"/>
                  <a:pt x="3766132" y="2175895"/>
                  <a:pt x="103730" y="2077923"/>
                </a:cubicBezTo>
                <a:cubicBezTo>
                  <a:pt x="49475" y="2073125"/>
                  <a:pt x="9526" y="2033164"/>
                  <a:pt x="0" y="1974193"/>
                </a:cubicBezTo>
                <a:cubicBezTo>
                  <a:pt x="-19750" y="1738532"/>
                  <a:pt x="129726" y="802917"/>
                  <a:pt x="0" y="103730"/>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78F77524-661F-4FE7-9DF0-8DBB382354FA}"/>
              </a:ext>
            </a:extLst>
          </p:cNvPr>
          <p:cNvSpPr>
            <a:spLocks noGrp="1"/>
          </p:cNvSpPr>
          <p:nvPr>
            <p:ph idx="1"/>
          </p:nvPr>
        </p:nvSpPr>
        <p:spPr>
          <a:xfrm>
            <a:off x="971478" y="4543782"/>
            <a:ext cx="9204909" cy="1686030"/>
          </a:xfrm>
        </p:spPr>
        <p:txBody>
          <a:bodyPr>
            <a:noAutofit/>
          </a:bodyPr>
          <a:lstStyle/>
          <a:p>
            <a:pPr marL="0" indent="0" algn="just">
              <a:buNone/>
            </a:pPr>
            <a:r>
              <a:rPr lang="en-US" sz="3200" dirty="0">
                <a:solidFill>
                  <a:srgbClr val="FB334B"/>
                </a:solidFill>
                <a:latin typeface="Cambria" panose="02040503050406030204" pitchFamily="18" charset="0"/>
                <a:ea typeface="Arial-Rounded" panose="020B0500000000000000" pitchFamily="34" charset="0"/>
                <a:cs typeface="Arial-Rounded" panose="020B0500000000000000" pitchFamily="34" charset="0"/>
              </a:rPr>
              <a:t>H</a:t>
            </a:r>
            <a:r>
              <a:rPr lang="vi-VN" sz="3200" dirty="0">
                <a:solidFill>
                  <a:srgbClr val="FB334B"/>
                </a:solidFill>
                <a:latin typeface="Cambria" panose="02040503050406030204" pitchFamily="18" charset="0"/>
                <a:ea typeface="Arial-Rounded" panose="020B0500000000000000" pitchFamily="34" charset="0"/>
                <a:cs typeface="Arial-Rounded" panose="020B0500000000000000" pitchFamily="34" charset="0"/>
              </a:rPr>
              <a:t>ình ảnh “con đường xa tắp” muốn nói: </a:t>
            </a:r>
            <a:endParaRPr lang="en-US" sz="3200" dirty="0" smtClean="0">
              <a:solidFill>
                <a:srgbClr val="FB334B"/>
              </a:solidFill>
              <a:latin typeface="Cambria" panose="02040503050406030204" pitchFamily="18" charset="0"/>
              <a:ea typeface="Arial-Rounded" panose="020B0500000000000000" pitchFamily="34" charset="0"/>
              <a:cs typeface="Arial-Rounded" panose="020B0500000000000000" pitchFamily="34" charset="0"/>
            </a:endParaRPr>
          </a:p>
          <a:p>
            <a:pPr marL="0" indent="0" algn="just">
              <a:buNone/>
            </a:pPr>
            <a:r>
              <a:rPr lang="vi-VN" sz="3200" b="1" dirty="0" smtClean="0">
                <a:solidFill>
                  <a:srgbClr val="002060"/>
                </a:solidFill>
                <a:latin typeface="Cambria" panose="02040503050406030204" pitchFamily="18" charset="0"/>
                <a:ea typeface="Arial-Rounded" panose="020B0500000000000000" pitchFamily="34" charset="0"/>
                <a:cs typeface="Arial-Rounded" panose="020B0500000000000000" pitchFamily="34" charset="0"/>
              </a:rPr>
              <a:t>Nhiều </a:t>
            </a:r>
            <a:r>
              <a:rPr lang="vi-VN" sz="3200" b="1" dirty="0">
                <a:solidFill>
                  <a:srgbClr val="002060"/>
                </a:solidFill>
                <a:latin typeface="Cambria" panose="02040503050406030204" pitchFamily="18" charset="0"/>
                <a:ea typeface="Arial-Rounded" panose="020B0500000000000000" pitchFamily="34" charset="0"/>
                <a:cs typeface="Arial-Rounded" panose="020B0500000000000000" pitchFamily="34" charset="0"/>
              </a:rPr>
              <a:t>điều mới mẻ chờ đón em ở phía trước</a:t>
            </a:r>
            <a:r>
              <a:rPr lang="vi-VN" sz="3200" dirty="0">
                <a:solidFill>
                  <a:srgbClr val="FB334B"/>
                </a:solidFill>
                <a:latin typeface="Cambria" panose="02040503050406030204" pitchFamily="18" charset="0"/>
                <a:ea typeface="Arial-Rounded" panose="020B0500000000000000" pitchFamily="34" charset="0"/>
                <a:cs typeface="Arial-Rounded" panose="020B0500000000000000" pitchFamily="34" charset="0"/>
              </a:rPr>
              <a:t>.</a:t>
            </a:r>
          </a:p>
        </p:txBody>
      </p:sp>
      <p:pic>
        <p:nvPicPr>
          <p:cNvPr id="22" name="Picture 21" descr="A picture containing text&#10;&#10;Description automatically generated">
            <a:extLst>
              <a:ext uri="{FF2B5EF4-FFF2-40B4-BE49-F238E27FC236}">
                <a16:creationId xmlns:a16="http://schemas.microsoft.com/office/drawing/2014/main" id="{3DB22F82-2181-4C09-A006-F6CB077198D4}"/>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4" name="Left Arrow 4">
            <a:hlinkClick r:id="" action="ppaction://noaction"/>
            <a:extLst>
              <a:ext uri="{FF2B5EF4-FFF2-40B4-BE49-F238E27FC236}">
                <a16:creationId xmlns:a16="http://schemas.microsoft.com/office/drawing/2014/main" id="{8D7D3D29-480C-433D-8B75-1C63ADF119DF}"/>
              </a:ext>
            </a:extLst>
          </p:cNvPr>
          <p:cNvSpPr/>
          <p:nvPr/>
        </p:nvSpPr>
        <p:spPr>
          <a:xfrm>
            <a:off x="9998893" y="6072693"/>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95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6" dur="500"/>
                                        <p:tgtEl>
                                          <p:spTgt spid="17">
                                            <p:txEl>
                                              <p:pRg st="0" end="0"/>
                                            </p:txEl>
                                          </p:spTgt>
                                        </p:tgtEl>
                                      </p:cBhvr>
                                    </p:animEffect>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4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955CD97-C525-46CA-BA83-0B3DB222ED8E}"/>
              </a:ext>
            </a:extLst>
          </p:cNvPr>
          <p:cNvSpPr/>
          <p:nvPr/>
        </p:nvSpPr>
        <p:spPr>
          <a:xfrm>
            <a:off x="1398517" y="355415"/>
            <a:ext cx="10534982" cy="1063952"/>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E6879C09-71AD-4173-B759-9F8680987C01}"/>
              </a:ext>
            </a:extLst>
          </p:cNvPr>
          <p:cNvSpPr/>
          <p:nvPr/>
        </p:nvSpPr>
        <p:spPr>
          <a:xfrm>
            <a:off x="341194" y="2204099"/>
            <a:ext cx="9305901" cy="3512746"/>
          </a:xfrm>
          <a:custGeom>
            <a:avLst/>
            <a:gdLst>
              <a:gd name="connsiteX0" fmla="*/ 0 w 9305901"/>
              <a:gd name="connsiteY0" fmla="*/ 175356 h 3512746"/>
              <a:gd name="connsiteX1" fmla="*/ 175356 w 9305901"/>
              <a:gd name="connsiteY1" fmla="*/ 0 h 3512746"/>
              <a:gd name="connsiteX2" fmla="*/ 9130545 w 9305901"/>
              <a:gd name="connsiteY2" fmla="*/ 0 h 3512746"/>
              <a:gd name="connsiteX3" fmla="*/ 9305901 w 9305901"/>
              <a:gd name="connsiteY3" fmla="*/ 175356 h 3512746"/>
              <a:gd name="connsiteX4" fmla="*/ 9305901 w 9305901"/>
              <a:gd name="connsiteY4" fmla="*/ 3337390 h 3512746"/>
              <a:gd name="connsiteX5" fmla="*/ 9130545 w 9305901"/>
              <a:gd name="connsiteY5" fmla="*/ 3512746 h 3512746"/>
              <a:gd name="connsiteX6" fmla="*/ 175356 w 9305901"/>
              <a:gd name="connsiteY6" fmla="*/ 3512746 h 3512746"/>
              <a:gd name="connsiteX7" fmla="*/ 0 w 9305901"/>
              <a:gd name="connsiteY7" fmla="*/ 3337390 h 3512746"/>
              <a:gd name="connsiteX8" fmla="*/ 0 w 9305901"/>
              <a:gd name="connsiteY8" fmla="*/ 175356 h 351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901" h="3512746" fill="none" extrusionOk="0">
                <a:moveTo>
                  <a:pt x="0" y="175356"/>
                </a:moveTo>
                <a:cubicBezTo>
                  <a:pt x="-3773" y="91930"/>
                  <a:pt x="65194" y="6526"/>
                  <a:pt x="175356" y="0"/>
                </a:cubicBezTo>
                <a:cubicBezTo>
                  <a:pt x="2627346" y="46004"/>
                  <a:pt x="7547421" y="-130779"/>
                  <a:pt x="9130545" y="0"/>
                </a:cubicBezTo>
                <a:cubicBezTo>
                  <a:pt x="9240308" y="-4576"/>
                  <a:pt x="9288307" y="85790"/>
                  <a:pt x="9305901" y="175356"/>
                </a:cubicBezTo>
                <a:cubicBezTo>
                  <a:pt x="9176005" y="721267"/>
                  <a:pt x="9231839" y="2233556"/>
                  <a:pt x="9305901" y="3337390"/>
                </a:cubicBezTo>
                <a:cubicBezTo>
                  <a:pt x="9302131" y="3427796"/>
                  <a:pt x="9231201" y="3504513"/>
                  <a:pt x="9130545" y="3512746"/>
                </a:cubicBezTo>
                <a:cubicBezTo>
                  <a:pt x="5318599" y="3369154"/>
                  <a:pt x="1924049" y="3563983"/>
                  <a:pt x="175356" y="3512746"/>
                </a:cubicBezTo>
                <a:cubicBezTo>
                  <a:pt x="71509" y="3504032"/>
                  <a:pt x="18268" y="3433043"/>
                  <a:pt x="0" y="3337390"/>
                </a:cubicBezTo>
                <a:cubicBezTo>
                  <a:pt x="-11777" y="2335884"/>
                  <a:pt x="73841" y="1405337"/>
                  <a:pt x="0" y="175356"/>
                </a:cubicBezTo>
                <a:close/>
              </a:path>
              <a:path w="9305901" h="3512746" stroke="0" extrusionOk="0">
                <a:moveTo>
                  <a:pt x="0" y="175356"/>
                </a:moveTo>
                <a:cubicBezTo>
                  <a:pt x="12794" y="79218"/>
                  <a:pt x="62114" y="-4301"/>
                  <a:pt x="175356" y="0"/>
                </a:cubicBezTo>
                <a:cubicBezTo>
                  <a:pt x="1161791" y="43276"/>
                  <a:pt x="5576106" y="12265"/>
                  <a:pt x="9130545" y="0"/>
                </a:cubicBezTo>
                <a:cubicBezTo>
                  <a:pt x="9239112" y="12410"/>
                  <a:pt x="9312206" y="68983"/>
                  <a:pt x="9305901" y="175356"/>
                </a:cubicBezTo>
                <a:cubicBezTo>
                  <a:pt x="9332446" y="723499"/>
                  <a:pt x="9431529" y="2585639"/>
                  <a:pt x="9305901" y="3337390"/>
                </a:cubicBezTo>
                <a:cubicBezTo>
                  <a:pt x="9306277" y="3438522"/>
                  <a:pt x="9238777" y="3505095"/>
                  <a:pt x="9130545" y="3512746"/>
                </a:cubicBezTo>
                <a:cubicBezTo>
                  <a:pt x="6218658" y="3347861"/>
                  <a:pt x="4305073" y="3610718"/>
                  <a:pt x="175356" y="3512746"/>
                </a:cubicBezTo>
                <a:cubicBezTo>
                  <a:pt x="88810" y="3496455"/>
                  <a:pt x="18367" y="3437481"/>
                  <a:pt x="0" y="3337390"/>
                </a:cubicBezTo>
                <a:cubicBezTo>
                  <a:pt x="-117259" y="2132622"/>
                  <a:pt x="18689" y="860042"/>
                  <a:pt x="0" y="17535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8B0BF95D-AE8D-49AE-BEAE-DE0447BF608D}"/>
              </a:ext>
            </a:extLst>
          </p:cNvPr>
          <p:cNvSpPr txBox="1"/>
          <p:nvPr/>
        </p:nvSpPr>
        <p:spPr>
          <a:xfrm>
            <a:off x="2051176" y="456504"/>
            <a:ext cx="93371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effectLst/>
                <a:uLnTx/>
                <a:uFillTx/>
                <a:latin typeface="Cambria" panose="02040503050406030204" pitchFamily="18" charset="0"/>
                <a:ea typeface="Arial-Rounded" panose="020B0500000000000000" pitchFamily="34" charset="0"/>
                <a:cs typeface="Arial-Rounded" panose="020B0500000000000000" pitchFamily="34" charset="0"/>
              </a:rPr>
              <a:t>Nội</a:t>
            </a:r>
            <a:r>
              <a:rPr kumimoji="0" lang="en-US" sz="5000" b="0" i="0" u="none" strike="noStrike" kern="1200" cap="none" spc="0" normalizeH="0" baseline="0" noProof="0" dirty="0">
                <a:ln>
                  <a:noFill/>
                </a:ln>
                <a:effectLst/>
                <a:uLnTx/>
                <a:uFillTx/>
                <a:latin typeface="Cambria" panose="02040503050406030204" pitchFamily="18" charset="0"/>
                <a:ea typeface="Arial-Rounded" panose="020B0500000000000000" pitchFamily="34" charset="0"/>
                <a:cs typeface="Arial-Rounded" panose="020B0500000000000000" pitchFamily="34" charset="0"/>
              </a:rPr>
              <a:t> dung </a:t>
            </a:r>
            <a:r>
              <a:rPr kumimoji="0" lang="en-US" sz="5000" b="0" i="0" u="none" strike="noStrike" kern="1200" cap="none" spc="0" normalizeH="0" baseline="0" noProof="0" dirty="0" err="1">
                <a:ln>
                  <a:noFill/>
                </a:ln>
                <a:effectLst/>
                <a:uLnTx/>
                <a:uFillTx/>
                <a:latin typeface="Cambria" panose="02040503050406030204" pitchFamily="18" charset="0"/>
                <a:ea typeface="Arial-Rounded" panose="020B0500000000000000" pitchFamily="34" charset="0"/>
                <a:cs typeface="Arial-Rounded" panose="020B0500000000000000" pitchFamily="34" charset="0"/>
              </a:rPr>
              <a:t>chính</a:t>
            </a:r>
            <a:r>
              <a:rPr kumimoji="0" lang="en-US" sz="5000" b="0" i="0" u="none" strike="noStrike" kern="1200" cap="none" spc="0" normalizeH="0" baseline="0" noProof="0" dirty="0">
                <a:ln>
                  <a:noFill/>
                </a:ln>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Arial-Rounded" panose="020B0500000000000000" pitchFamily="34" charset="0"/>
                <a:cs typeface="Arial-Rounded" panose="020B0500000000000000" pitchFamily="34" charset="0"/>
              </a:rPr>
              <a:t>của</a:t>
            </a:r>
            <a:r>
              <a:rPr kumimoji="0" lang="en-US" sz="5000" b="0" i="0" u="none" strike="noStrike" kern="1200" cap="none" spc="0" normalizeH="0" baseline="0" noProof="0" dirty="0">
                <a:ln>
                  <a:noFill/>
                </a:ln>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Arial-Rounded" panose="020B0500000000000000" pitchFamily="34" charset="0"/>
                <a:cs typeface="Arial-Rounded" panose="020B0500000000000000" pitchFamily="34" charset="0"/>
              </a:rPr>
              <a:t>bài</a:t>
            </a:r>
            <a:r>
              <a:rPr kumimoji="0" lang="en-US" sz="5000" b="0" i="0" u="none" strike="noStrike" kern="1200" cap="none" spc="0" normalizeH="0" baseline="0" noProof="0" dirty="0">
                <a:ln>
                  <a:noFill/>
                </a:ln>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Arial-Rounded" panose="020B0500000000000000" pitchFamily="34" charset="0"/>
                <a:cs typeface="Arial-Rounded" panose="020B0500000000000000" pitchFamily="34" charset="0"/>
              </a:rPr>
              <a:t>đọc</a:t>
            </a:r>
            <a:r>
              <a:rPr kumimoji="0" lang="en-US" sz="5000" b="0" i="0" u="none" strike="noStrike" kern="1200" cap="none" spc="0" normalizeH="0" baseline="0" noProof="0" dirty="0">
                <a:ln>
                  <a:noFill/>
                </a:ln>
                <a:effectLst/>
                <a:uLnTx/>
                <a:uFillTx/>
                <a:latin typeface="Cambria" panose="02040503050406030204" pitchFamily="18" charset="0"/>
                <a:ea typeface="Arial-Rounded" panose="020B0500000000000000" pitchFamily="34" charset="0"/>
                <a:cs typeface="Arial-Rounded" panose="020B0500000000000000" pitchFamily="34" charset="0"/>
              </a:rPr>
              <a:t> là </a:t>
            </a:r>
            <a:r>
              <a:rPr kumimoji="0" lang="en-US" sz="5000" b="0" i="0" u="none" strike="noStrike" kern="1200" cap="none" spc="0" normalizeH="0" baseline="0" noProof="0" dirty="0" err="1">
                <a:ln>
                  <a:noFill/>
                </a:ln>
                <a:effectLst/>
                <a:uLnTx/>
                <a:uFillTx/>
                <a:latin typeface="Cambria" panose="02040503050406030204" pitchFamily="18" charset="0"/>
                <a:ea typeface="Arial-Rounded" panose="020B0500000000000000" pitchFamily="34" charset="0"/>
                <a:cs typeface="Arial-Rounded" panose="020B0500000000000000" pitchFamily="34" charset="0"/>
              </a:rPr>
              <a:t>gì</a:t>
            </a:r>
            <a:r>
              <a:rPr kumimoji="0" lang="en-US" sz="5000" b="0" i="0" u="none" strike="noStrike" kern="1200" cap="none" spc="0" normalizeH="0" baseline="0" noProof="0" dirty="0">
                <a:ln>
                  <a:noFill/>
                </a:ln>
                <a:effectLst/>
                <a:uLnTx/>
                <a:uFillTx/>
                <a:latin typeface="Cambria" panose="02040503050406030204" pitchFamily="18" charset="0"/>
                <a:ea typeface="Arial-Rounded" panose="020B0500000000000000" pitchFamily="34" charset="0"/>
                <a:cs typeface="Arial-Rounded" panose="020B0500000000000000" pitchFamily="34" charset="0"/>
              </a:rPr>
              <a:t>?</a:t>
            </a:r>
          </a:p>
        </p:txBody>
      </p:sp>
      <p:pic>
        <p:nvPicPr>
          <p:cNvPr id="7" name="Picture 6" descr="Shape&#10;&#10;Description automatically generated">
            <a:extLst>
              <a:ext uri="{FF2B5EF4-FFF2-40B4-BE49-F238E27FC236}">
                <a16:creationId xmlns:a16="http://schemas.microsoft.com/office/drawing/2014/main" id="{E34CEE2D-3911-4111-AD26-53139E13D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94" y="140431"/>
            <a:ext cx="1189645" cy="1357440"/>
          </a:xfrm>
          <a:prstGeom prst="rect">
            <a:avLst/>
          </a:prstGeom>
        </p:spPr>
      </p:pic>
      <p:sp>
        <p:nvSpPr>
          <p:cNvPr id="8" name="Content Placeholder 2">
            <a:extLst>
              <a:ext uri="{FF2B5EF4-FFF2-40B4-BE49-F238E27FC236}">
                <a16:creationId xmlns:a16="http://schemas.microsoft.com/office/drawing/2014/main" id="{D96CC754-864D-46B2-AF05-E6B03E74957E}"/>
              </a:ext>
            </a:extLst>
          </p:cNvPr>
          <p:cNvSpPr>
            <a:spLocks noGrp="1"/>
          </p:cNvSpPr>
          <p:nvPr>
            <p:ph idx="1"/>
          </p:nvPr>
        </p:nvSpPr>
        <p:spPr>
          <a:xfrm>
            <a:off x="668743" y="2440351"/>
            <a:ext cx="8203408" cy="3276494"/>
          </a:xfrm>
        </p:spPr>
        <p:txBody>
          <a:bodyPr>
            <a:noAutofit/>
          </a:bodyPr>
          <a:lstStyle/>
          <a:p>
            <a:pPr marL="0" indent="0" algn="just">
              <a:buNone/>
            </a:pPr>
            <a:r>
              <a:rPr lang="vi-VN" sz="3200" dirty="0">
                <a:solidFill>
                  <a:srgbClr val="FF0000"/>
                </a:solidFill>
                <a:latin typeface="Cambria" panose="02040503050406030204" pitchFamily="18" charset="0"/>
                <a:ea typeface="Arial-Rounded" panose="020B0500000000000000" pitchFamily="34" charset="0"/>
                <a:cs typeface="Arial-Rounded" panose="020B0500000000000000" pitchFamily="34" charset="0"/>
              </a:rPr>
              <a:t>Bài thơ </a:t>
            </a:r>
            <a:r>
              <a:rPr lang="en-US" sz="3200" dirty="0" err="1">
                <a:solidFill>
                  <a:srgbClr val="FF0000"/>
                </a:solidFill>
                <a:latin typeface="Cambria" panose="02040503050406030204" pitchFamily="18" charset="0"/>
                <a:ea typeface="Arial-Rounded" panose="020B0500000000000000" pitchFamily="34" charset="0"/>
                <a:cs typeface="Arial-Rounded" panose="020B0500000000000000" pitchFamily="34" charset="0"/>
              </a:rPr>
              <a:t>nói</a:t>
            </a:r>
            <a:r>
              <a:rPr lang="en-US" sz="3200" dirty="0">
                <a:solidFill>
                  <a:srgbClr val="FF0000"/>
                </a:solidFill>
                <a:latin typeface="Cambria" panose="02040503050406030204" pitchFamily="18" charset="0"/>
                <a:ea typeface="Arial-Rounded" panose="020B0500000000000000" pitchFamily="34" charset="0"/>
                <a:cs typeface="Arial-Rounded" panose="020B0500000000000000" pitchFamily="34" charset="0"/>
              </a:rPr>
              <a:t> </a:t>
            </a:r>
            <a:r>
              <a:rPr lang="en-US" sz="3200" dirty="0" err="1">
                <a:solidFill>
                  <a:srgbClr val="FF0000"/>
                </a:solidFill>
                <a:latin typeface="Cambria" panose="02040503050406030204" pitchFamily="18" charset="0"/>
                <a:ea typeface="Arial-Rounded" panose="020B0500000000000000" pitchFamily="34" charset="0"/>
                <a:cs typeface="Arial-Rounded" panose="020B0500000000000000" pitchFamily="34" charset="0"/>
              </a:rPr>
              <a:t>về</a:t>
            </a:r>
            <a:r>
              <a:rPr lang="en-US" sz="3200" dirty="0">
                <a:solidFill>
                  <a:srgbClr val="FF0000"/>
                </a:solidFill>
                <a:latin typeface="Cambria" panose="02040503050406030204" pitchFamily="18" charset="0"/>
                <a:ea typeface="Arial-Rounded" panose="020B0500000000000000" pitchFamily="34" charset="0"/>
                <a:cs typeface="Arial-Rounded" panose="020B0500000000000000" pitchFamily="34" charset="0"/>
              </a:rPr>
              <a:t> n</a:t>
            </a:r>
            <a:r>
              <a:rPr lang="vi-VN" sz="3200" dirty="0">
                <a:solidFill>
                  <a:srgbClr val="FF0000"/>
                </a:solidFill>
                <a:latin typeface="Cambria" panose="02040503050406030204" pitchFamily="18" charset="0"/>
                <a:ea typeface="Arial-Rounded" panose="020B0500000000000000" pitchFamily="34" charset="0"/>
                <a:cs typeface="Arial-Rounded" panose="020B0500000000000000" pitchFamily="34" charset="0"/>
              </a:rPr>
              <a:t>gưỡng cửa ngôi nhà</a:t>
            </a:r>
            <a:r>
              <a:rPr lang="en-US" sz="3200" dirty="0">
                <a:solidFill>
                  <a:srgbClr val="FF0000"/>
                </a:solidFill>
                <a:latin typeface="Cambria" panose="02040503050406030204" pitchFamily="18" charset="0"/>
                <a:ea typeface="Arial-Rounded" panose="020B0500000000000000" pitchFamily="34" charset="0"/>
                <a:cs typeface="Arial-Rounded" panose="020B0500000000000000" pitchFamily="34" charset="0"/>
              </a:rPr>
              <a:t>. </a:t>
            </a:r>
            <a:r>
              <a:rPr lang="en-US" sz="3200" dirty="0" err="1">
                <a:solidFill>
                  <a:srgbClr val="FF0000"/>
                </a:solidFill>
                <a:latin typeface="Cambria" panose="02040503050406030204" pitchFamily="18" charset="0"/>
                <a:ea typeface="Arial-Rounded" panose="020B0500000000000000" pitchFamily="34" charset="0"/>
                <a:cs typeface="Arial-Rounded" panose="020B0500000000000000" pitchFamily="34" charset="0"/>
              </a:rPr>
              <a:t>Đây</a:t>
            </a:r>
            <a:r>
              <a:rPr lang="en-US" sz="3200" dirty="0">
                <a:solidFill>
                  <a:srgbClr val="FF0000"/>
                </a:solidFill>
                <a:latin typeface="Cambria" panose="02040503050406030204" pitchFamily="18" charset="0"/>
                <a:ea typeface="Arial-Rounded" panose="020B0500000000000000" pitchFamily="34" charset="0"/>
                <a:cs typeface="Arial-Rounded" panose="020B0500000000000000" pitchFamily="34" charset="0"/>
              </a:rPr>
              <a:t> </a:t>
            </a:r>
            <a:r>
              <a:rPr lang="en-US" sz="3200" dirty="0" err="1">
                <a:solidFill>
                  <a:srgbClr val="FF0000"/>
                </a:solidFill>
                <a:latin typeface="Cambria" panose="02040503050406030204" pitchFamily="18" charset="0"/>
                <a:ea typeface="Arial-Rounded" panose="020B0500000000000000" pitchFamily="34" charset="0"/>
                <a:cs typeface="Arial-Rounded" panose="020B0500000000000000" pitchFamily="34" charset="0"/>
              </a:rPr>
              <a:t>chính</a:t>
            </a:r>
            <a:r>
              <a:rPr lang="vi-VN" sz="3200" dirty="0">
                <a:solidFill>
                  <a:srgbClr val="FF0000"/>
                </a:solidFill>
                <a:latin typeface="Cambria" panose="02040503050406030204" pitchFamily="18" charset="0"/>
                <a:ea typeface="Arial-Rounded" panose="020B0500000000000000" pitchFamily="34" charset="0"/>
                <a:cs typeface="Arial-Rounded" panose="020B0500000000000000" pitchFamily="34" charset="0"/>
              </a:rPr>
              <a:t> là nơi chứng kiến tất thảy mọi hoạt động của gia đình. Từ khi con lớn lên, con học tập, vui chơi cho tới cả khi vào giấc ngủ, ngưỡng cửa vẫn ở cạnh, song hành cùng gia đình mình.</a:t>
            </a:r>
            <a:endParaRPr lang="en-US" sz="3200" dirty="0">
              <a:solidFill>
                <a:srgbClr val="FF0000"/>
              </a:solidFill>
              <a:latin typeface="Cambria" panose="02040503050406030204" pitchFamily="18" charset="0"/>
              <a:ea typeface="Arial-Rounded" panose="020B0500000000000000" pitchFamily="34" charset="0"/>
              <a:cs typeface="Arial-Rounded" panose="020B0500000000000000" pitchFamily="34" charset="0"/>
            </a:endParaRPr>
          </a:p>
        </p:txBody>
      </p:sp>
      <p:pic>
        <p:nvPicPr>
          <p:cNvPr id="9" name="Picture 8" descr="A picture containing text&#10;&#10;Description automatically generated">
            <a:extLst>
              <a:ext uri="{FF2B5EF4-FFF2-40B4-BE49-F238E27FC236}">
                <a16:creationId xmlns:a16="http://schemas.microsoft.com/office/drawing/2014/main" id="{A1C1BCB4-5255-4334-8D0C-BF1CDD8E81C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8658" t="5779" r="12858" b="11553"/>
          <a:stretch/>
        </p:blipFill>
        <p:spPr>
          <a:xfrm>
            <a:off x="8429928" y="1856096"/>
            <a:ext cx="4081317" cy="5363570"/>
          </a:xfrm>
          <a:prstGeom prst="rect">
            <a:avLst/>
          </a:prstGeom>
        </p:spPr>
      </p:pic>
      <p:pic>
        <p:nvPicPr>
          <p:cNvPr id="10" name="Am-thanh-lam-phep-bang-cay-dua-than-www_tiengdong_com">
            <a:hlinkClick r:id="" action="ppaction://media"/>
            <a:extLst>
              <a:ext uri="{FF2B5EF4-FFF2-40B4-BE49-F238E27FC236}">
                <a16:creationId xmlns:a16="http://schemas.microsoft.com/office/drawing/2014/main" id="{2344E119-D315-43B9-820C-58A286CE1D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39736" y="7219666"/>
            <a:ext cx="609600" cy="609600"/>
          </a:xfrm>
          <a:prstGeom prst="rect">
            <a:avLst/>
          </a:prstGeom>
        </p:spPr>
      </p:pic>
    </p:spTree>
    <p:extLst>
      <p:ext uri="{BB962C8B-B14F-4D97-AF65-F5344CB8AC3E}">
        <p14:creationId xmlns:p14="http://schemas.microsoft.com/office/powerpoint/2010/main" val="1323864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1" presetClass="entr" presetSubtype="0" fill="hold" grpId="1" nodeType="afterEffect">
                                  <p:stCondLst>
                                    <p:cond delay="0"/>
                                  </p:stCondLst>
                                  <p:iterate type="lt">
                                    <p:tmAbs val="0"/>
                                  </p:iterate>
                                  <p:childTnLst>
                                    <p:set>
                                      <p:cBhvr>
                                        <p:cTn id="27" dur="1" fill="hold">
                                          <p:stCondLst>
                                            <p:cond delay="0"/>
                                          </p:stCondLst>
                                        </p:cTn>
                                        <p:tgtEl>
                                          <p:spTgt spid="6"/>
                                        </p:tgtEl>
                                        <p:attrNameLst>
                                          <p:attrName>style.visibility</p:attrName>
                                        </p:attrNameLst>
                                      </p:cBhvr>
                                      <p:to>
                                        <p:strVal val="visible"/>
                                      </p:to>
                                    </p:set>
                                  </p:childTnLst>
                                </p:cTn>
                              </p:par>
                              <p:par>
                                <p:cTn id="28" presetID="34" presetClass="emph" presetSubtype="0" fill="hold" grpId="0" nodeType="withEffect">
                                  <p:stCondLst>
                                    <p:cond delay="0"/>
                                  </p:stCondLst>
                                  <p:iterate type="lt">
                                    <p:tmPct val="10000"/>
                                  </p:iterate>
                                  <p:childTnLst>
                                    <p:animMotion origin="layout" path="M -1.875E-6 1.85185E-6 L -1.875E-6 -0.07222 " pathEditMode="relative" rAng="0" ptsTypes="AA">
                                      <p:cBhvr>
                                        <p:cTn id="29" dur="100" accel="50000" decel="50000" autoRev="1" fill="hold">
                                          <p:stCondLst>
                                            <p:cond delay="0"/>
                                          </p:stCondLst>
                                        </p:cTn>
                                        <p:tgtEl>
                                          <p:spTgt spid="6"/>
                                        </p:tgtEl>
                                        <p:attrNameLst>
                                          <p:attrName>ppt_x</p:attrName>
                                          <p:attrName>ppt_y</p:attrName>
                                        </p:attrNameLst>
                                      </p:cBhvr>
                                      <p:rCtr x="0" y="-3611"/>
                                    </p:animMotion>
                                    <p:animRot by="1500000">
                                      <p:cBhvr>
                                        <p:cTn id="30" dur="50" fill="hold">
                                          <p:stCondLst>
                                            <p:cond delay="0"/>
                                          </p:stCondLst>
                                        </p:cTn>
                                        <p:tgtEl>
                                          <p:spTgt spid="6"/>
                                        </p:tgtEl>
                                        <p:attrNameLst>
                                          <p:attrName>r</p:attrName>
                                        </p:attrNameLst>
                                      </p:cBhvr>
                                    </p:animRot>
                                    <p:animRot by="-1500000">
                                      <p:cBhvr>
                                        <p:cTn id="31" dur="50" fill="hold">
                                          <p:stCondLst>
                                            <p:cond delay="50"/>
                                          </p:stCondLst>
                                        </p:cTn>
                                        <p:tgtEl>
                                          <p:spTgt spid="6"/>
                                        </p:tgtEl>
                                        <p:attrNameLst>
                                          <p:attrName>r</p:attrName>
                                        </p:attrNameLst>
                                      </p:cBhvr>
                                    </p:animRot>
                                    <p:animRot by="-1500000">
                                      <p:cBhvr>
                                        <p:cTn id="32" dur="50" fill="hold">
                                          <p:stCondLst>
                                            <p:cond delay="100"/>
                                          </p:stCondLst>
                                        </p:cTn>
                                        <p:tgtEl>
                                          <p:spTgt spid="6"/>
                                        </p:tgtEl>
                                        <p:attrNameLst>
                                          <p:attrName>r</p:attrName>
                                        </p:attrNameLst>
                                      </p:cBhvr>
                                    </p:animRot>
                                    <p:animRot by="1500000">
                                      <p:cBhvr>
                                        <p:cTn id="33" dur="50" fill="hold">
                                          <p:stCondLst>
                                            <p:cond delay="15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Scale>
                                      <p:cBhvr>
                                        <p:cTn id="3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
                                        </p:tgtEl>
                                        <p:attrNameLst>
                                          <p:attrName>ppt_x</p:attrName>
                                          <p:attrName>ppt_y</p:attrName>
                                        </p:attrNameLst>
                                      </p:cBhvr>
                                    </p:animMotion>
                                    <p:animEffect transition="in" filter="fade">
                                      <p:cBhvr>
                                        <p:cTn id="40" dur="1000"/>
                                        <p:tgtEl>
                                          <p:spTgt spid="9"/>
                                        </p:tgtEl>
                                      </p:cBhvr>
                                    </p:animEffect>
                                  </p:childTnLst>
                                </p:cTn>
                              </p:par>
                            </p:childTnLst>
                          </p:cTn>
                        </p:par>
                        <p:par>
                          <p:cTn id="41" fill="hold">
                            <p:stCondLst>
                              <p:cond delay="1000"/>
                            </p:stCondLst>
                            <p:childTnLst>
                              <p:par>
                                <p:cTn id="42" presetID="1" presetClass="mediacall" presetSubtype="0" fill="hold" nodeType="afterEffect">
                                  <p:stCondLst>
                                    <p:cond delay="0"/>
                                  </p:stCondLst>
                                  <p:childTnLst>
                                    <p:cmd type="call" cmd="playFrom(0.0)">
                                      <p:cBhvr>
                                        <p:cTn id="43" dur="1645" fill="hold"/>
                                        <p:tgtEl>
                                          <p:spTgt spid="10"/>
                                        </p:tgtEl>
                                      </p:cBhvr>
                                    </p:cmd>
                                  </p:childTnLst>
                                </p:cTn>
                              </p:par>
                              <p:par>
                                <p:cTn id="44" presetID="14" presetClass="entr" presetSubtype="10" fill="hold" grpId="0"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6" dur="500"/>
                                        <p:tgtEl>
                                          <p:spTgt spid="8">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P spid="6" grpId="0"/>
      <p:bldP spid="6" grpId="1"/>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9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A15C3B6-992D-4ACC-A967-B29BEFEB15B2}"/>
              </a:ext>
            </a:extLst>
          </p:cNvPr>
          <p:cNvGrpSpPr/>
          <p:nvPr/>
        </p:nvGrpSpPr>
        <p:grpSpPr>
          <a:xfrm>
            <a:off x="2433260" y="254413"/>
            <a:ext cx="7157324" cy="5644850"/>
            <a:chOff x="2433260" y="254413"/>
            <a:chExt cx="7157324" cy="5644850"/>
          </a:xfrm>
        </p:grpSpPr>
        <p:pic>
          <p:nvPicPr>
            <p:cNvPr id="9" name="Picture 8" descr="Icon&#10;&#10;Description automatically generated">
              <a:extLst>
                <a:ext uri="{FF2B5EF4-FFF2-40B4-BE49-F238E27FC236}">
                  <a16:creationId xmlns:a16="http://schemas.microsoft.com/office/drawing/2014/main" id="{EE8EAC5D-8861-4196-A543-1991D27F7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6" name="Picture 25">
              <a:extLst>
                <a:ext uri="{FF2B5EF4-FFF2-40B4-BE49-F238E27FC236}">
                  <a16:creationId xmlns:a16="http://schemas.microsoft.com/office/drawing/2014/main" id="{BC1064AA-2C7E-460A-9A28-13EFB7156E07}"/>
                </a:ext>
              </a:extLst>
            </p:cNvPr>
            <p:cNvPicPr>
              <a:picLocks noChangeAspect="1"/>
            </p:cNvPicPr>
            <p:nvPr/>
          </p:nvPicPr>
          <p:blipFill>
            <a:blip r:embed="rId4"/>
            <a:stretch>
              <a:fillRect/>
            </a:stretch>
          </p:blipFill>
          <p:spPr>
            <a:xfrm>
              <a:off x="2433260" y="1156426"/>
              <a:ext cx="7157324" cy="3188484"/>
            </a:xfrm>
            <a:prstGeom prst="rect">
              <a:avLst/>
            </a:prstGeom>
          </p:spPr>
        </p:pic>
      </p:grpSp>
      <p:pic>
        <p:nvPicPr>
          <p:cNvPr id="16" name="Picture 15" descr="Shape&#10;&#10;Description automatically generated with medium confidence">
            <a:extLst>
              <a:ext uri="{FF2B5EF4-FFF2-40B4-BE49-F238E27FC236}">
                <a16:creationId xmlns:a16="http://schemas.microsoft.com/office/drawing/2014/main" id="{260A94D9-2D38-4729-B32F-546D6FB47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651" y="592664"/>
            <a:ext cx="804041" cy="791765"/>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DB37DA56-8CA0-49B5-8672-CFC34F0083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308" y="508851"/>
            <a:ext cx="889153" cy="875578"/>
          </a:xfrm>
          <a:prstGeom prst="rect">
            <a:avLst/>
          </a:prstGeom>
        </p:spPr>
      </p:pic>
      <p:pic>
        <p:nvPicPr>
          <p:cNvPr id="13" name="Picture 12" descr="A picture containing text, domestic cat, night sky&#10;&#10;Description automatically generated">
            <a:extLst>
              <a:ext uri="{FF2B5EF4-FFF2-40B4-BE49-F238E27FC236}">
                <a16:creationId xmlns:a16="http://schemas.microsoft.com/office/drawing/2014/main" id="{2B839CD6-1552-426F-9047-A10150B2D6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3017"/>
          <a:stretch/>
        </p:blipFill>
        <p:spPr>
          <a:xfrm>
            <a:off x="5454868" y="5388689"/>
            <a:ext cx="1939159" cy="70801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1C8F42F3-7517-4D84-83DE-CDD66D07C1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2279" y="4069836"/>
            <a:ext cx="563722" cy="555116"/>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D2EF4CB0-0F5B-408A-B031-7D2B1A7905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5227" y="2753117"/>
            <a:ext cx="563722" cy="555116"/>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FE01394F-CD90-4143-B6B4-FBABA38FF5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7567" y="5317806"/>
            <a:ext cx="563722" cy="555116"/>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E47A93BD-DD07-4F3D-A6CD-B7AB34F0A9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8997" y="533045"/>
            <a:ext cx="864583" cy="85138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1FE9837-8D78-4C36-A84E-EB48871A7C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4882" y="4172452"/>
            <a:ext cx="563722" cy="555116"/>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90E0501-C54C-49F3-A724-48A456C1AB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592" y="2527950"/>
            <a:ext cx="563722" cy="555116"/>
          </a:xfrm>
          <a:prstGeom prst="rect">
            <a:avLst/>
          </a:prstGeom>
        </p:spPr>
      </p:pic>
    </p:spTree>
    <p:extLst>
      <p:ext uri="{BB962C8B-B14F-4D97-AF65-F5344CB8AC3E}">
        <p14:creationId xmlns:p14="http://schemas.microsoft.com/office/powerpoint/2010/main" val="1398734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450" decel="100000" fill="hold"/>
                                        <p:tgtEl>
                                          <p:spTgt spid="2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11" presetID="39" presetClass="path" presetSubtype="0" accel="50000" decel="50000" fill="hold" nodeType="withEffect">
                                  <p:stCondLst>
                                    <p:cond delay="0"/>
                                  </p:stCondLst>
                                  <p:childTnLst>
                                    <p:animMotion origin="layout" path="M -0.02825 -0.5338 C -0.04792 -0.5338 -0.06315 -0.36852 -0.06315 -0.1669 C -0.06315 0.04028 -0.04792 0.20625 -0.02825 0.20625 C -0.00859 0.20625 0.00664 0.37153 0.00664 0.57893 C 0.00664 0.78032 -0.00859 0.94629 -0.02825 0.94629 " pathEditMode="relative" rAng="5400000" ptsTypes="AAAAA">
                                      <p:cBhvr>
                                        <p:cTn id="12" dur="7000" fill="hold"/>
                                        <p:tgtEl>
                                          <p:spTgt spid="19"/>
                                        </p:tgtEl>
                                        <p:attrNameLst>
                                          <p:attrName>ppt_x</p:attrName>
                                          <p:attrName>ppt_y</p:attrName>
                                        </p:attrNameLst>
                                      </p:cBhvr>
                                      <p:rCtr x="0" y="74005"/>
                                    </p:animMotion>
                                  </p:childTnLst>
                                </p:cTn>
                              </p:par>
                              <p:par>
                                <p:cTn id="13" presetID="39" presetClass="path" presetSubtype="0" accel="50000" decel="50000" fill="hold" nodeType="withEffect">
                                  <p:stCondLst>
                                    <p:cond delay="0"/>
                                  </p:stCondLst>
                                  <p:childTnLst>
                                    <p:animMotion origin="layout" path="M -0.02578 -0.19328 C -0.04544 -0.19328 -0.06067 -0.06342 -0.06067 0.09468 C -0.06067 0.25741 -0.04544 0.3875 -0.02578 0.3875 C -0.00612 0.3875 0.00912 0.51736 0.00912 0.6801 C 0.00912 0.8382 -0.00612 0.96829 -0.02578 0.96829 " pathEditMode="relative" rAng="5400000" ptsTypes="AAAAA">
                                      <p:cBhvr>
                                        <p:cTn id="14" dur="8000" fill="hold"/>
                                        <p:tgtEl>
                                          <p:spTgt spid="17"/>
                                        </p:tgtEl>
                                        <p:attrNameLst>
                                          <p:attrName>ppt_x</p:attrName>
                                          <p:attrName>ppt_y</p:attrName>
                                        </p:attrNameLst>
                                      </p:cBhvr>
                                      <p:rCtr x="0" y="58079"/>
                                    </p:animMotion>
                                  </p:childTnLst>
                                </p:cTn>
                              </p:par>
                              <p:par>
                                <p:cTn id="15" presetID="39" presetClass="path" presetSubtype="0" accel="50000" decel="50000" fill="hold" nodeType="withEffect">
                                  <p:stCondLst>
                                    <p:cond delay="0"/>
                                  </p:stCondLst>
                                  <p:childTnLst>
                                    <p:animMotion origin="layout" path="M 0.09284 -0.75672 C 0.07318 -0.75672 0.05795 -0.56736 0.05795 -0.33704 C 0.05795 -0.10047 0.07318 0.08935 0.09284 0.08935 C 0.1125 0.08935 0.12774 0.27847 0.12774 0.51551 C 0.12774 0.74583 0.1125 0.93541 0.09284 0.93541 " pathEditMode="relative" rAng="5400000" ptsTypes="AAAAA">
                                      <p:cBhvr>
                                        <p:cTn id="16" dur="5000" fill="hold"/>
                                        <p:tgtEl>
                                          <p:spTgt spid="18"/>
                                        </p:tgtEl>
                                        <p:attrNameLst>
                                          <p:attrName>ppt_x</p:attrName>
                                          <p:attrName>ppt_y</p:attrName>
                                        </p:attrNameLst>
                                      </p:cBhvr>
                                      <p:rCtr x="0" y="84606"/>
                                    </p:animMotion>
                                  </p:childTnLst>
                                </p:cTn>
                              </p:par>
                              <p:par>
                                <p:cTn id="17" presetID="39" presetClass="path" presetSubtype="0" accel="50000" decel="50000" fill="hold" nodeType="withEffect">
                                  <p:stCondLst>
                                    <p:cond delay="0"/>
                                  </p:stCondLst>
                                  <p:childTnLst>
                                    <p:animMotion origin="layout" path="M -0.02826 -0.9125 C -0.04792 -0.9125 -0.06315 -0.70486 -0.06315 -0.45185 C -0.06315 -0.19143 -0.04792 0.0169 -0.02826 0.0169 C -0.0086 0.0169 0.00664 0.22454 0.00664 0.48495 C 0.00664 0.73796 -0.0086 0.9463 -0.02826 0.9463 " pathEditMode="relative" rAng="5400000" ptsTypes="AAAAA">
                                      <p:cBhvr>
                                        <p:cTn id="18" dur="6000" fill="hold"/>
                                        <p:tgtEl>
                                          <p:spTgt spid="20"/>
                                        </p:tgtEl>
                                        <p:attrNameLst>
                                          <p:attrName>ppt_x</p:attrName>
                                          <p:attrName>ppt_y</p:attrName>
                                        </p:attrNameLst>
                                      </p:cBhvr>
                                      <p:rCtr x="0" y="92940"/>
                                    </p:animMotion>
                                  </p:childTnLst>
                                </p:cTn>
                              </p:par>
                              <p:par>
                                <p:cTn id="19" presetID="39" presetClass="path" presetSubtype="0" accel="50000" decel="50000" fill="hold" nodeType="withEffect">
                                  <p:stCondLst>
                                    <p:cond delay="0"/>
                                  </p:stCondLst>
                                  <p:childTnLst>
                                    <p:animMotion origin="layout" path="M -0.02774 -0.91342 C -0.0474 -0.91342 -0.06263 -0.70578 -0.06263 -0.45278 C -0.06263 -0.19236 -0.0474 0.01597 -0.02774 0.01597 C -0.00807 0.01597 0.00716 0.22361 0.00716 0.48403 C 0.00716 0.73704 -0.00807 0.94537 -0.02774 0.94537 " pathEditMode="relative" rAng="5400000" ptsTypes="AAAAA">
                                      <p:cBhvr>
                                        <p:cTn id="20" dur="7000" fill="hold"/>
                                        <p:tgtEl>
                                          <p:spTgt spid="23"/>
                                        </p:tgtEl>
                                        <p:attrNameLst>
                                          <p:attrName>ppt_x</p:attrName>
                                          <p:attrName>ppt_y</p:attrName>
                                        </p:attrNameLst>
                                      </p:cBhvr>
                                      <p:rCtr x="0" y="92940"/>
                                    </p:animMotion>
                                  </p:childTnLst>
                                </p:cTn>
                              </p:par>
                              <p:par>
                                <p:cTn id="21" presetID="39" presetClass="path" presetSubtype="0" accel="50000" decel="50000" fill="hold" nodeType="withEffect">
                                  <p:stCondLst>
                                    <p:cond delay="0"/>
                                  </p:stCondLst>
                                  <p:childTnLst>
                                    <p:animMotion origin="layout" path="M -0.02761 -0.91366 C -0.04727 -0.91366 -0.0625 -0.70602 -0.0625 -0.45301 C -0.0625 -0.19259 -0.04727 0.01574 -0.02761 0.01574 C -0.00795 0.01574 0.00729 0.22338 0.00729 0.48379 C 0.00729 0.7368 -0.00795 0.94514 -0.02761 0.94514 " pathEditMode="relative" rAng="5400000" ptsTypes="AAAAA">
                                      <p:cBhvr>
                                        <p:cTn id="22" dur="4000" fill="hold"/>
                                        <p:tgtEl>
                                          <p:spTgt spid="24"/>
                                        </p:tgtEl>
                                        <p:attrNameLst>
                                          <p:attrName>ppt_x</p:attrName>
                                          <p:attrName>ppt_y</p:attrName>
                                        </p:attrNameLst>
                                      </p:cBhvr>
                                      <p:rCtr x="0" y="92940"/>
                                    </p:animMotion>
                                  </p:childTnLst>
                                </p:cTn>
                              </p:par>
                              <p:par>
                                <p:cTn id="23" presetID="39" presetClass="path" presetSubtype="0" accel="50000" decel="50000" fill="hold" nodeType="withEffect">
                                  <p:stCondLst>
                                    <p:cond delay="0"/>
                                  </p:stCondLst>
                                  <p:childTnLst>
                                    <p:animMotion origin="layout" path="M 0.02592 -0.44189 C 0.00639 -0.44513 -0.01171 -0.39884 -0.01523 -0.33865 C -0.01888 -0.27685 -0.00651 -0.22453 0.0129 -0.22083 C 0.03243 -0.21712 0.04467 -0.16435 0.04102 -0.10254 C 0.03724 -0.04236 0.01941 0.00394 -0.00013 0.00024 " pathEditMode="relative" rAng="5760000" ptsTypes="AAAAA">
                                      <p:cBhvr>
                                        <p:cTn id="24" dur="2000" fill="hold"/>
                                        <p:tgtEl>
                                          <p:spTgt spid="21"/>
                                        </p:tgtEl>
                                        <p:attrNameLst>
                                          <p:attrName>ppt_x</p:attrName>
                                          <p:attrName>ppt_y</p:attrName>
                                        </p:attrNameLst>
                                      </p:cBhvr>
                                      <p:rCtr x="-1302"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147404"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329227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C82E19-D9D7-47BC-AFB9-60EC24286E30}"/>
              </a:ext>
            </a:extLst>
          </p:cNvPr>
          <p:cNvGrpSpPr/>
          <p:nvPr/>
        </p:nvGrpSpPr>
        <p:grpSpPr>
          <a:xfrm>
            <a:off x="1904940" y="941694"/>
            <a:ext cx="7925771" cy="4055085"/>
            <a:chOff x="300251" y="2443007"/>
            <a:chExt cx="7925771" cy="3960065"/>
          </a:xfrm>
        </p:grpSpPr>
        <p:sp>
          <p:nvSpPr>
            <p:cNvPr id="9" name="Rectangle: Rounded Corners 8">
              <a:extLst>
                <a:ext uri="{FF2B5EF4-FFF2-40B4-BE49-F238E27FC236}">
                  <a16:creationId xmlns:a16="http://schemas.microsoft.com/office/drawing/2014/main" id="{A8DA80E0-7FD5-4DAF-86C0-8326107D719F}"/>
                </a:ext>
              </a:extLst>
            </p:cNvPr>
            <p:cNvSpPr/>
            <p:nvPr/>
          </p:nvSpPr>
          <p:spPr>
            <a:xfrm>
              <a:off x="452651" y="2443007"/>
              <a:ext cx="7773371" cy="3960065"/>
            </a:xfrm>
            <a:custGeom>
              <a:avLst/>
              <a:gdLst>
                <a:gd name="connsiteX0" fmla="*/ 0 w 7773371"/>
                <a:gd name="connsiteY0" fmla="*/ 660024 h 3960065"/>
                <a:gd name="connsiteX1" fmla="*/ 660024 w 7773371"/>
                <a:gd name="connsiteY1" fmla="*/ 0 h 3960065"/>
                <a:gd name="connsiteX2" fmla="*/ 7113347 w 7773371"/>
                <a:gd name="connsiteY2" fmla="*/ 0 h 3960065"/>
                <a:gd name="connsiteX3" fmla="*/ 7773371 w 7773371"/>
                <a:gd name="connsiteY3" fmla="*/ 660024 h 3960065"/>
                <a:gd name="connsiteX4" fmla="*/ 7773371 w 7773371"/>
                <a:gd name="connsiteY4" fmla="*/ 3300041 h 3960065"/>
                <a:gd name="connsiteX5" fmla="*/ 7113347 w 7773371"/>
                <a:gd name="connsiteY5" fmla="*/ 3960065 h 3960065"/>
                <a:gd name="connsiteX6" fmla="*/ 660024 w 7773371"/>
                <a:gd name="connsiteY6" fmla="*/ 3960065 h 3960065"/>
                <a:gd name="connsiteX7" fmla="*/ 0 w 7773371"/>
                <a:gd name="connsiteY7" fmla="*/ 3300041 h 3960065"/>
                <a:gd name="connsiteX8" fmla="*/ 0 w 7773371"/>
                <a:gd name="connsiteY8" fmla="*/ 660024 h 39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960065" fill="none" extrusionOk="0">
                  <a:moveTo>
                    <a:pt x="0" y="660024"/>
                  </a:moveTo>
                  <a:cubicBezTo>
                    <a:pt x="-42271" y="302828"/>
                    <a:pt x="317081" y="-68674"/>
                    <a:pt x="660024" y="0"/>
                  </a:cubicBezTo>
                  <a:cubicBezTo>
                    <a:pt x="2693736" y="128287"/>
                    <a:pt x="5257305" y="-113018"/>
                    <a:pt x="7113347" y="0"/>
                  </a:cubicBezTo>
                  <a:cubicBezTo>
                    <a:pt x="7426370" y="22433"/>
                    <a:pt x="7707019" y="302494"/>
                    <a:pt x="7773371" y="660024"/>
                  </a:cubicBezTo>
                  <a:cubicBezTo>
                    <a:pt x="7776866" y="1277925"/>
                    <a:pt x="7792515" y="2982202"/>
                    <a:pt x="7773371" y="3300041"/>
                  </a:cubicBezTo>
                  <a:cubicBezTo>
                    <a:pt x="7810095" y="3608225"/>
                    <a:pt x="7482479" y="3957772"/>
                    <a:pt x="7113347" y="3960065"/>
                  </a:cubicBezTo>
                  <a:cubicBezTo>
                    <a:pt x="6238745" y="4121166"/>
                    <a:pt x="3178044" y="3844615"/>
                    <a:pt x="660024" y="3960065"/>
                  </a:cubicBezTo>
                  <a:cubicBezTo>
                    <a:pt x="264481" y="4009952"/>
                    <a:pt x="-14002" y="3666230"/>
                    <a:pt x="0" y="3300041"/>
                  </a:cubicBezTo>
                  <a:cubicBezTo>
                    <a:pt x="-49472" y="2144713"/>
                    <a:pt x="-148652" y="1129036"/>
                    <a:pt x="0" y="660024"/>
                  </a:cubicBezTo>
                  <a:close/>
                </a:path>
                <a:path w="7773371" h="3960065" stroke="0" extrusionOk="0">
                  <a:moveTo>
                    <a:pt x="0" y="660024"/>
                  </a:moveTo>
                  <a:cubicBezTo>
                    <a:pt x="-12642" y="303859"/>
                    <a:pt x="311897" y="-25007"/>
                    <a:pt x="660024" y="0"/>
                  </a:cubicBezTo>
                  <a:cubicBezTo>
                    <a:pt x="3642984" y="-25706"/>
                    <a:pt x="4949747" y="-40793"/>
                    <a:pt x="7113347" y="0"/>
                  </a:cubicBezTo>
                  <a:cubicBezTo>
                    <a:pt x="7525244" y="-9550"/>
                    <a:pt x="7736758" y="256107"/>
                    <a:pt x="7773371" y="660024"/>
                  </a:cubicBezTo>
                  <a:cubicBezTo>
                    <a:pt x="7876299" y="943254"/>
                    <a:pt x="7921579" y="2103865"/>
                    <a:pt x="7773371" y="3300041"/>
                  </a:cubicBezTo>
                  <a:cubicBezTo>
                    <a:pt x="7770525" y="3695375"/>
                    <a:pt x="7538877" y="3933184"/>
                    <a:pt x="7113347" y="3960065"/>
                  </a:cubicBezTo>
                  <a:cubicBezTo>
                    <a:pt x="5113193" y="3881860"/>
                    <a:pt x="2236630" y="4008917"/>
                    <a:pt x="660024" y="3960065"/>
                  </a:cubicBezTo>
                  <a:cubicBezTo>
                    <a:pt x="295695" y="3909695"/>
                    <a:pt x="-67" y="3725947"/>
                    <a:pt x="0" y="3300041"/>
                  </a:cubicBezTo>
                  <a:cubicBezTo>
                    <a:pt x="134642" y="2284351"/>
                    <a:pt x="-64329" y="1693373"/>
                    <a:pt x="0" y="660024"/>
                  </a:cubicBezTo>
                  <a:close/>
                </a:path>
              </a:pathLst>
            </a:custGeom>
            <a:solidFill>
              <a:srgbClr val="CDE5F8"/>
            </a:solidFill>
            <a:ln>
              <a:solidFill>
                <a:srgbClr val="CDE5F8"/>
              </a:solidFill>
              <a:extLst>
                <a:ext uri="{C807C97D-BFC1-408E-A445-0C87EB9F89A2}">
                  <ask:lineSketchStyleProps xmln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321B415-E946-4606-A4D8-579E0025699A}"/>
                </a:ext>
              </a:extLst>
            </p:cNvPr>
            <p:cNvSpPr/>
            <p:nvPr/>
          </p:nvSpPr>
          <p:spPr>
            <a:xfrm>
              <a:off x="300251" y="2443007"/>
              <a:ext cx="7773371" cy="3848609"/>
            </a:xfrm>
            <a:custGeom>
              <a:avLst/>
              <a:gdLst>
                <a:gd name="connsiteX0" fmla="*/ 0 w 7773371"/>
                <a:gd name="connsiteY0" fmla="*/ 641448 h 3848609"/>
                <a:gd name="connsiteX1" fmla="*/ 641448 w 7773371"/>
                <a:gd name="connsiteY1" fmla="*/ 0 h 3848609"/>
                <a:gd name="connsiteX2" fmla="*/ 7131923 w 7773371"/>
                <a:gd name="connsiteY2" fmla="*/ 0 h 3848609"/>
                <a:gd name="connsiteX3" fmla="*/ 7773371 w 7773371"/>
                <a:gd name="connsiteY3" fmla="*/ 641448 h 3848609"/>
                <a:gd name="connsiteX4" fmla="*/ 7773371 w 7773371"/>
                <a:gd name="connsiteY4" fmla="*/ 3207161 h 3848609"/>
                <a:gd name="connsiteX5" fmla="*/ 7131923 w 7773371"/>
                <a:gd name="connsiteY5" fmla="*/ 3848609 h 3848609"/>
                <a:gd name="connsiteX6" fmla="*/ 641448 w 7773371"/>
                <a:gd name="connsiteY6" fmla="*/ 3848609 h 3848609"/>
                <a:gd name="connsiteX7" fmla="*/ 0 w 7773371"/>
                <a:gd name="connsiteY7" fmla="*/ 3207161 h 3848609"/>
                <a:gd name="connsiteX8" fmla="*/ 0 w 7773371"/>
                <a:gd name="connsiteY8" fmla="*/ 641448 h 384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848609" fill="none" extrusionOk="0">
                  <a:moveTo>
                    <a:pt x="0" y="641448"/>
                  </a:moveTo>
                  <a:cubicBezTo>
                    <a:pt x="-49576" y="295777"/>
                    <a:pt x="293633" y="-20519"/>
                    <a:pt x="641448" y="0"/>
                  </a:cubicBezTo>
                  <a:cubicBezTo>
                    <a:pt x="2497611" y="128287"/>
                    <a:pt x="5923106" y="-113018"/>
                    <a:pt x="7131923" y="0"/>
                  </a:cubicBezTo>
                  <a:cubicBezTo>
                    <a:pt x="7481703" y="1952"/>
                    <a:pt x="7712335" y="293617"/>
                    <a:pt x="7773371" y="641448"/>
                  </a:cubicBezTo>
                  <a:cubicBezTo>
                    <a:pt x="7776866" y="1343503"/>
                    <a:pt x="7792515" y="2195335"/>
                    <a:pt x="7773371" y="3207161"/>
                  </a:cubicBezTo>
                  <a:cubicBezTo>
                    <a:pt x="7802952" y="3516043"/>
                    <a:pt x="7545742" y="3818993"/>
                    <a:pt x="7131923" y="3848609"/>
                  </a:cubicBezTo>
                  <a:cubicBezTo>
                    <a:pt x="4661987" y="4009710"/>
                    <a:pt x="2536002" y="3733159"/>
                    <a:pt x="641448" y="3848609"/>
                  </a:cubicBezTo>
                  <a:cubicBezTo>
                    <a:pt x="255809" y="3899068"/>
                    <a:pt x="-15173" y="3563230"/>
                    <a:pt x="0" y="3207161"/>
                  </a:cubicBezTo>
                  <a:cubicBezTo>
                    <a:pt x="-49472" y="2893536"/>
                    <a:pt x="-148652" y="904174"/>
                    <a:pt x="0" y="641448"/>
                  </a:cubicBezTo>
                  <a:close/>
                </a:path>
                <a:path w="7773371" h="3848609" stroke="0" extrusionOk="0">
                  <a:moveTo>
                    <a:pt x="0" y="641448"/>
                  </a:moveTo>
                  <a:cubicBezTo>
                    <a:pt x="-12627" y="295532"/>
                    <a:pt x="291489" y="-6563"/>
                    <a:pt x="641448" y="0"/>
                  </a:cubicBezTo>
                  <a:cubicBezTo>
                    <a:pt x="3770861" y="-25706"/>
                    <a:pt x="5715125" y="-40793"/>
                    <a:pt x="7131923" y="0"/>
                  </a:cubicBezTo>
                  <a:cubicBezTo>
                    <a:pt x="7542659" y="-11384"/>
                    <a:pt x="7730740" y="241314"/>
                    <a:pt x="7773371" y="641448"/>
                  </a:cubicBezTo>
                  <a:cubicBezTo>
                    <a:pt x="7876299" y="1858856"/>
                    <a:pt x="7921579" y="1973866"/>
                    <a:pt x="7773371" y="3207161"/>
                  </a:cubicBezTo>
                  <a:cubicBezTo>
                    <a:pt x="7768341" y="3615894"/>
                    <a:pt x="7503440" y="3841007"/>
                    <a:pt x="7131923" y="3848609"/>
                  </a:cubicBezTo>
                  <a:cubicBezTo>
                    <a:pt x="5263223" y="3770404"/>
                    <a:pt x="2569438" y="3897461"/>
                    <a:pt x="641448" y="3848609"/>
                  </a:cubicBezTo>
                  <a:cubicBezTo>
                    <a:pt x="287293" y="3820650"/>
                    <a:pt x="-40" y="3597985"/>
                    <a:pt x="0" y="3207161"/>
                  </a:cubicBezTo>
                  <a:cubicBezTo>
                    <a:pt x="134642" y="1926919"/>
                    <a:pt x="-64329" y="1244995"/>
                    <a:pt x="0" y="641448"/>
                  </a:cubicBezTo>
                  <a:close/>
                </a:path>
              </a:pathLst>
            </a:custGeom>
            <a:ln>
              <a:solidFill>
                <a:schemeClr val="bg1"/>
              </a:solidFill>
              <a:extLst>
                <a:ext uri="{C807C97D-BFC1-408E-A445-0C87EB9F89A2}">
                  <ask:lineSketchStyleProps xmln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96073A94-38AF-43A7-A0C6-EDBAE4B63EB5}"/>
              </a:ext>
            </a:extLst>
          </p:cNvPr>
          <p:cNvPicPr>
            <a:picLocks noChangeAspect="1"/>
          </p:cNvPicPr>
          <p:nvPr/>
        </p:nvPicPr>
        <p:blipFill>
          <a:blip r:embed="rId4"/>
          <a:stretch>
            <a:fillRect/>
          </a:stretch>
        </p:blipFill>
        <p:spPr>
          <a:xfrm>
            <a:off x="2367772" y="1175193"/>
            <a:ext cx="7592936" cy="3588085"/>
          </a:xfrm>
          <a:prstGeom prst="rect">
            <a:avLst/>
          </a:prstGeom>
        </p:spPr>
      </p:pic>
    </p:spTree>
    <p:extLst>
      <p:ext uri="{BB962C8B-B14F-4D97-AF65-F5344CB8AC3E}">
        <p14:creationId xmlns:p14="http://schemas.microsoft.com/office/powerpoint/2010/main" val="1207651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pic>
        <p:nvPicPr>
          <p:cNvPr id="9" name="Picture 8" descr="A picture containing gauge&#10;&#10;Description automatically generated">
            <a:extLst>
              <a:ext uri="{FF2B5EF4-FFF2-40B4-BE49-F238E27FC236}">
                <a16:creationId xmlns:a16="http://schemas.microsoft.com/office/drawing/2014/main" id="{7536DD2A-28B8-4853-A24C-558445934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02621"/>
            <a:ext cx="12192000" cy="3023518"/>
          </a:xfrm>
          <a:prstGeom prst="rect">
            <a:avLst/>
          </a:prstGeom>
        </p:spPr>
      </p:pic>
      <p:grpSp>
        <p:nvGrpSpPr>
          <p:cNvPr id="40" name="Group 39">
            <a:extLst>
              <a:ext uri="{FF2B5EF4-FFF2-40B4-BE49-F238E27FC236}">
                <a16:creationId xmlns:a16="http://schemas.microsoft.com/office/drawing/2014/main" id="{C36B848A-BC42-4C3E-A95B-3049C962C683}"/>
              </a:ext>
            </a:extLst>
          </p:cNvPr>
          <p:cNvGrpSpPr/>
          <p:nvPr/>
        </p:nvGrpSpPr>
        <p:grpSpPr>
          <a:xfrm>
            <a:off x="2421085" y="254413"/>
            <a:ext cx="7157324" cy="5644850"/>
            <a:chOff x="2421085" y="254413"/>
            <a:chExt cx="7157324" cy="5644850"/>
          </a:xfrm>
        </p:grpSpPr>
        <p:pic>
          <p:nvPicPr>
            <p:cNvPr id="35" name="Picture 34" descr="Icon&#10;&#10;Description automatically generated">
              <a:extLst>
                <a:ext uri="{FF2B5EF4-FFF2-40B4-BE49-F238E27FC236}">
                  <a16:creationId xmlns:a16="http://schemas.microsoft.com/office/drawing/2014/main" id="{9F9ADDF8-C31D-4DAA-8A0C-95C04E803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39" name="Picture 38">
              <a:extLst>
                <a:ext uri="{FF2B5EF4-FFF2-40B4-BE49-F238E27FC236}">
                  <a16:creationId xmlns:a16="http://schemas.microsoft.com/office/drawing/2014/main" id="{C3ACC900-7594-45FD-8994-08AA10F0103C}"/>
                </a:ext>
              </a:extLst>
            </p:cNvPr>
            <p:cNvPicPr>
              <a:picLocks noChangeAspect="1"/>
            </p:cNvPicPr>
            <p:nvPr/>
          </p:nvPicPr>
          <p:blipFill>
            <a:blip r:embed="rId7"/>
            <a:stretch>
              <a:fillRect/>
            </a:stretch>
          </p:blipFill>
          <p:spPr>
            <a:xfrm>
              <a:off x="2421085" y="885911"/>
              <a:ext cx="7157324" cy="3505504"/>
            </a:xfrm>
            <a:prstGeom prst="rect">
              <a:avLst/>
            </a:prstGeom>
          </p:spPr>
        </p:pic>
      </p:grpSp>
      <p:pic>
        <p:nvPicPr>
          <p:cNvPr id="31" name="Picture 30">
            <a:extLst>
              <a:ext uri="{FF2B5EF4-FFF2-40B4-BE49-F238E27FC236}">
                <a16:creationId xmlns:a16="http://schemas.microsoft.com/office/drawing/2014/main" id="{28553B4A-AB72-4AC4-BCFD-7D9D5AE109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6406" y="1478127"/>
            <a:ext cx="1924307" cy="2321072"/>
          </a:xfrm>
          <a:prstGeom prst="rect">
            <a:avLst/>
          </a:prstGeom>
        </p:spPr>
      </p:pic>
    </p:spTree>
    <p:extLst>
      <p:ext uri="{BB962C8B-B14F-4D97-AF65-F5344CB8AC3E}">
        <p14:creationId xmlns:p14="http://schemas.microsoft.com/office/powerpoint/2010/main" val="287996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450" decel="100000" fill="hold"/>
                                        <p:tgtEl>
                                          <p:spTgt spid="4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11" presetID="61" presetClass="path" presetSubtype="0" accel="50000" decel="50000" fill="hold" nodeType="withEffect">
                                  <p:stCondLst>
                                    <p:cond delay="0"/>
                                  </p:stCondLst>
                                  <p:childTnLst>
                                    <p:animMotion origin="layout" path="M -0.08985 -0.04074 C -0.06433 -0.03055 -0.03529 -0.02037 -0.02279 -0.00764 C -0.01003 0.00648 -0.00365 0.02315 0.00286 0.03959 C 0.00911 0.05625 0.00286 0.07037 -0.00365 0.08588 C -0.01003 0.09977 -0.0194 0.11505 -0.04193 0.12778 C -0.0612 0.14074 -0.09323 0.15093 -0.12839 0.15857 C -0.16029 0.16644 -0.19831 0.1713 -0.23672 0.17408 C -0.27513 0.17639 -0.31381 0.17639 -0.34857 0.17408 C -0.38698 0.1713 -0.42214 0.16528 -0.45117 0.15486 C -0.47943 0.14607 -0.50508 0.13449 -0.51797 0.12014 C -0.53425 0.10741 -0.5405 0.08982 -0.5405 0.07547 C -0.54388 0.06158 -0.5405 0.04468 -0.52396 0.03079 C -0.50847 0.01806 -0.47943 0.00764 -0.44115 0.00278 C -0.403 -0.00116 -0.36459 0.00394 -0.33933 0.01273 C -0.31654 0.02176 -0.30078 0.03588 -0.2974 0.05232 C -0.2974 0.06922 -0.30078 0.08426 -0.31654 0.09746 C -0.33256 0.11019 -0.3293 0.1125 -0.39349 0.1294 C -0.45117 0.14722 -0.50847 0.14213 -0.54388 0.14329 C -0.57865 0.14329 -0.60756 0.1382 -0.64258 0.13334 C -0.68086 0.12662 -0.71315 0.11505 -0.73503 0.10463 C -0.75756 0.09468 -0.76693 0.08195 -0.78021 0.06158 C -0.78894 0.04074 -0.78894 0.03079 -0.78894 0.01528 C -0.78894 -2.22222E-6 -0.78894 -0.01551 -0.78894 -0.03055 " pathEditMode="relative" rAng="0" ptsTypes="AAAAAAAAAAAAAAAAAAAAAAA">
                                      <p:cBhvr>
                                        <p:cTn id="12" dur="4000" fill="hold"/>
                                        <p:tgtEl>
                                          <p:spTgt spid="31"/>
                                        </p:tgtEl>
                                        <p:attrNameLst>
                                          <p:attrName>ppt_x</p:attrName>
                                          <p:attrName>ppt_y</p:attrName>
                                        </p:attrNameLst>
                                      </p:cBhvr>
                                      <p:rCtr x="-30195" y="1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812461" y="1389506"/>
            <a:ext cx="4860864"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126800" y="1389506"/>
            <a:ext cx="4620553" cy="47089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43233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47089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222222"/>
                </a:solidFill>
                <a:effectLst/>
                <a:uLnTx/>
                <a:uFillTx/>
                <a:latin typeface="Cambria" panose="02040503050406030204" pitchFamily="18" charset="0"/>
                <a:ea typeface="Arial-Rounded" panose="020B0500000000000000" pitchFamily="34" charset="0"/>
                <a:cs typeface="Arial-Rounded" panose="020B0500000000000000" pitchFamily="34" charset="0"/>
              </a:rPr>
              <a:t>(Vũ Quần Phương)</a:t>
            </a:r>
          </a:p>
        </p:txBody>
      </p:sp>
      <p:sp>
        <p:nvSpPr>
          <p:cNvPr id="11" name="Rectangle: Rounded Corners 10">
            <a:extLst>
              <a:ext uri="{FF2B5EF4-FFF2-40B4-BE49-F238E27FC236}">
                <a16:creationId xmlns:a16="http://schemas.microsoft.com/office/drawing/2014/main" id="{55ACBCAA-0252-4B61-8356-BFDC1DB1E584}"/>
              </a:ext>
            </a:extLst>
          </p:cNvPr>
          <p:cNvSpPr/>
          <p:nvPr/>
        </p:nvSpPr>
        <p:spPr>
          <a:xfrm>
            <a:off x="0" y="5942224"/>
            <a:ext cx="3533685" cy="849693"/>
          </a:xfrm>
          <a:prstGeom prst="roundRect">
            <a:avLst/>
          </a:prstGeom>
          <a:solidFill>
            <a:schemeClr val="accent4"/>
          </a:solid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Arial-Rounded" panose="020B0500000000000000" pitchFamily="34" charset="0"/>
                <a:cs typeface="Arial-Rounded" panose="020B0500000000000000" pitchFamily="34" charset="0"/>
              </a:rPr>
              <a:t>Cùng</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Arial-Rounded" panose="020B0500000000000000" pitchFamily="34" charset="0"/>
                <a:cs typeface="Arial-Rounded" panose="020B0500000000000000" pitchFamily="34" charset="0"/>
              </a:rPr>
              <a:t> chia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Arial-Rounded" panose="020B0500000000000000" pitchFamily="34" charset="0"/>
                <a:cs typeface="Arial-Rounded" panose="020B0500000000000000" pitchFamily="34" charset="0"/>
              </a:rPr>
              <a:t>đoạn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12" name="Picture 11" descr="Icon&#10;&#10;Description automatically generated">
            <a:extLst>
              <a:ext uri="{FF2B5EF4-FFF2-40B4-BE49-F238E27FC236}">
                <a16:creationId xmlns:a16="http://schemas.microsoft.com/office/drawing/2014/main" id="{A8E8869E-C03B-4F13-8AF0-5B861C5DD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19985"/>
            <a:ext cx="692938" cy="1082716"/>
          </a:xfrm>
          <a:prstGeom prst="rect">
            <a:avLst/>
          </a:prstGeom>
        </p:spPr>
      </p:pic>
      <p:pic>
        <p:nvPicPr>
          <p:cNvPr id="14" name="Picture 13" descr="Icon&#10;&#10;Description automatically generated">
            <a:extLst>
              <a:ext uri="{FF2B5EF4-FFF2-40B4-BE49-F238E27FC236}">
                <a16:creationId xmlns:a16="http://schemas.microsoft.com/office/drawing/2014/main" id="{3A02CA19-8E6B-40F2-9A31-36ACA979A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51" y="3883281"/>
            <a:ext cx="803209" cy="929559"/>
          </a:xfrm>
          <a:prstGeom prst="rect">
            <a:avLst/>
          </a:prstGeom>
        </p:spPr>
      </p:pic>
      <p:pic>
        <p:nvPicPr>
          <p:cNvPr id="15" name="Picture 14">
            <a:extLst>
              <a:ext uri="{FF2B5EF4-FFF2-40B4-BE49-F238E27FC236}">
                <a16:creationId xmlns:a16="http://schemas.microsoft.com/office/drawing/2014/main" id="{D862F14F-45C6-48EC-A65F-10A327E501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285" y="1493393"/>
            <a:ext cx="821916" cy="960440"/>
          </a:xfrm>
          <a:prstGeom prst="rect">
            <a:avLst/>
          </a:prstGeom>
        </p:spPr>
      </p:pic>
      <p:pic>
        <p:nvPicPr>
          <p:cNvPr id="16" name="Picture 15">
            <a:extLst>
              <a:ext uri="{FF2B5EF4-FFF2-40B4-BE49-F238E27FC236}">
                <a16:creationId xmlns:a16="http://schemas.microsoft.com/office/drawing/2014/main" id="{7DDE3715-50F0-425B-9EF7-4B652DB81F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201" y="3852401"/>
            <a:ext cx="893208" cy="960439"/>
          </a:xfrm>
          <a:prstGeom prst="rect">
            <a:avLst/>
          </a:prstGeom>
        </p:spPr>
      </p:pic>
    </p:spTree>
    <p:extLst>
      <p:ext uri="{BB962C8B-B14F-4D97-AF65-F5344CB8AC3E}">
        <p14:creationId xmlns:p14="http://schemas.microsoft.com/office/powerpoint/2010/main" val="3289128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424249" y="948242"/>
            <a:ext cx="11343502"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rPr>
              <a:t>Luyện đọc từ khó</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ndParaRPr>
          </a:p>
        </p:txBody>
      </p:sp>
      <p:grpSp>
        <p:nvGrpSpPr>
          <p:cNvPr id="13" name="Group 12">
            <a:extLst>
              <a:ext uri="{FF2B5EF4-FFF2-40B4-BE49-F238E27FC236}">
                <a16:creationId xmlns:a16="http://schemas.microsoft.com/office/drawing/2014/main" id="{A75A1D2F-82D6-4EEB-AC62-8F3C76CF1D42}"/>
              </a:ext>
            </a:extLst>
          </p:cNvPr>
          <p:cNvGrpSpPr/>
          <p:nvPr/>
        </p:nvGrpSpPr>
        <p:grpSpPr>
          <a:xfrm>
            <a:off x="1022601" y="1964291"/>
            <a:ext cx="3140373" cy="907375"/>
            <a:chOff x="391886" y="1433905"/>
            <a:chExt cx="6013910" cy="1928846"/>
          </a:xfrm>
        </p:grpSpPr>
        <p:sp>
          <p:nvSpPr>
            <p:cNvPr id="14" name="Rectangle: Rounded Corners 13">
              <a:extLst>
                <a:ext uri="{FF2B5EF4-FFF2-40B4-BE49-F238E27FC236}">
                  <a16:creationId xmlns:a16="http://schemas.microsoft.com/office/drawing/2014/main" id="{8EF7056A-0C38-4F50-9B37-DA1FB204B02A}"/>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90226E6B-1A2D-4DBD-95B3-C64E2A7FA252}"/>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Cambria" panose="02040503050406030204" pitchFamily="18" charset="0"/>
                  <a:ea typeface="Arial-Rounded" panose="020B0500000000000000" pitchFamily="34" charset="0"/>
                  <a:cs typeface="Arial-Rounded" panose="020B0500000000000000" pitchFamily="34" charset="0"/>
                </a:rPr>
                <a:t>đi</a:t>
              </a:r>
              <a:r>
                <a:rPr lang="en-US" sz="4800" b="1" dirty="0">
                  <a:solidFill>
                    <a:schemeClr val="tx2">
                      <a:lumMod val="75000"/>
                    </a:schemeClr>
                  </a:solidFill>
                  <a:latin typeface="Cambria" panose="02040503050406030204" pitchFamily="18" charset="0"/>
                  <a:ea typeface="Arial-Rounded" panose="020B0500000000000000" pitchFamily="34" charset="0"/>
                  <a:cs typeface="Arial-Rounded" panose="020B0500000000000000" pitchFamily="34" charset="0"/>
                </a:rPr>
                <a:t> men</a:t>
              </a:r>
            </a:p>
          </p:txBody>
        </p:sp>
      </p:grpSp>
      <p:grpSp>
        <p:nvGrpSpPr>
          <p:cNvPr id="16" name="Group 15">
            <a:extLst>
              <a:ext uri="{FF2B5EF4-FFF2-40B4-BE49-F238E27FC236}">
                <a16:creationId xmlns:a16="http://schemas.microsoft.com/office/drawing/2014/main" id="{8CAF76B8-5165-4BD0-9171-2129970FFC0E}"/>
              </a:ext>
            </a:extLst>
          </p:cNvPr>
          <p:cNvGrpSpPr/>
          <p:nvPr/>
        </p:nvGrpSpPr>
        <p:grpSpPr>
          <a:xfrm>
            <a:off x="4742298" y="1964577"/>
            <a:ext cx="3140373" cy="907375"/>
            <a:chOff x="391886" y="1433905"/>
            <a:chExt cx="6013910" cy="1928846"/>
          </a:xfrm>
        </p:grpSpPr>
        <p:sp>
          <p:nvSpPr>
            <p:cNvPr id="17" name="Rectangle: Rounded Corners 16">
              <a:extLst>
                <a:ext uri="{FF2B5EF4-FFF2-40B4-BE49-F238E27FC236}">
                  <a16:creationId xmlns:a16="http://schemas.microsoft.com/office/drawing/2014/main" id="{432FEAF1-08B1-4044-8C9D-92AE293EF7D1}"/>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D99402B5-CE06-4A08-AEBD-B736AC302781}"/>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Cambria" panose="02040503050406030204" pitchFamily="18" charset="0"/>
                  <a:ea typeface="Arial-Rounded" panose="020B0500000000000000" pitchFamily="34" charset="0"/>
                  <a:cs typeface="Arial-Rounded" panose="020B0500000000000000" pitchFamily="34" charset="0"/>
                </a:rPr>
                <a:t>xa</a:t>
              </a:r>
              <a:r>
                <a:rPr lang="en-US" sz="4800" b="1" dirty="0">
                  <a:solidFill>
                    <a:schemeClr val="tx2">
                      <a:lumMod val="75000"/>
                    </a:schemeClr>
                  </a:solidFill>
                  <a:latin typeface="Cambria" panose="02040503050406030204" pitchFamily="18" charset="0"/>
                  <a:ea typeface="Arial-Rounded" panose="020B0500000000000000" pitchFamily="34" charset="0"/>
                  <a:cs typeface="Arial-Rounded" panose="020B0500000000000000" pitchFamily="34" charset="0"/>
                </a:rPr>
                <a:t> </a:t>
              </a:r>
              <a:r>
                <a:rPr lang="en-US" sz="4800" b="1" dirty="0" err="1">
                  <a:solidFill>
                    <a:schemeClr val="tx2">
                      <a:lumMod val="75000"/>
                    </a:schemeClr>
                  </a:solidFill>
                  <a:latin typeface="Cambria" panose="02040503050406030204" pitchFamily="18" charset="0"/>
                  <a:ea typeface="Arial-Rounded" panose="020B0500000000000000" pitchFamily="34" charset="0"/>
                  <a:cs typeface="Arial-Rounded" panose="020B0500000000000000" pitchFamily="34" charset="0"/>
                </a:rPr>
                <a:t>tắp</a:t>
              </a:r>
              <a:endParaRPr lang="en-US" sz="4800" b="1" dirty="0">
                <a:solidFill>
                  <a:schemeClr val="tx2">
                    <a:lumMod val="75000"/>
                  </a:schemeClr>
                </a:solidFill>
                <a:latin typeface="Cambria" panose="02040503050406030204" pitchFamily="18"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1DAEF98B-57A4-4D07-A823-6850FDE18C00}"/>
              </a:ext>
            </a:extLst>
          </p:cNvPr>
          <p:cNvGrpSpPr/>
          <p:nvPr/>
        </p:nvGrpSpPr>
        <p:grpSpPr>
          <a:xfrm>
            <a:off x="8356827" y="1947576"/>
            <a:ext cx="3140373" cy="907375"/>
            <a:chOff x="391886" y="1433905"/>
            <a:chExt cx="6013910" cy="1928846"/>
          </a:xfrm>
        </p:grpSpPr>
        <p:sp>
          <p:nvSpPr>
            <p:cNvPr id="20" name="Rectangle: Rounded Corners 19">
              <a:extLst>
                <a:ext uri="{FF2B5EF4-FFF2-40B4-BE49-F238E27FC236}">
                  <a16:creationId xmlns:a16="http://schemas.microsoft.com/office/drawing/2014/main" id="{722827DD-EB7F-407D-A8C0-F53C12829B73}"/>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863521A5-DD61-4E27-BE99-4ECBB52A5337}"/>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effectLst/>
                  <a:latin typeface="Cambria" panose="02040503050406030204" pitchFamily="18" charset="0"/>
                  <a:ea typeface="Arial-Rounded" panose="020B0500000000000000" pitchFamily="34" charset="0"/>
                  <a:cs typeface="Arial-Rounded" panose="020B0500000000000000" pitchFamily="34" charset="0"/>
                </a:rPr>
                <a:t>khuya</a:t>
              </a:r>
              <a:endParaRPr lang="en-US" sz="4800" b="1" dirty="0">
                <a:solidFill>
                  <a:schemeClr val="tx2">
                    <a:lumMod val="75000"/>
                  </a:schemeClr>
                </a:solidFill>
                <a:latin typeface="Cambria" panose="02040503050406030204" pitchFamily="18" charset="0"/>
                <a:ea typeface="Arial-Rounded" panose="020B0500000000000000" pitchFamily="34" charset="0"/>
                <a:cs typeface="Arial-Rounded" panose="020B0500000000000000" pitchFamily="34" charset="0"/>
              </a:endParaRPr>
            </a:p>
          </p:txBody>
        </p:sp>
      </p:grpSp>
      <p:pic>
        <p:nvPicPr>
          <p:cNvPr id="26" name="Picture 25" descr="A picture containing background pattern&#10;&#10;Description automatically generated">
            <a:extLst>
              <a:ext uri="{FF2B5EF4-FFF2-40B4-BE49-F238E27FC236}">
                <a16:creationId xmlns:a16="http://schemas.microsoft.com/office/drawing/2014/main" id="{07E9BB9D-D0C6-40BC-8305-CC670084F3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7361772" y="3593055"/>
            <a:ext cx="4719113" cy="3368797"/>
          </a:xfrm>
          <a:prstGeom prst="rect">
            <a:avLst/>
          </a:prstGeom>
        </p:spPr>
      </p:pic>
    </p:spTree>
    <p:extLst>
      <p:ext uri="{BB962C8B-B14F-4D97-AF65-F5344CB8AC3E}">
        <p14:creationId xmlns:p14="http://schemas.microsoft.com/office/powerpoint/2010/main" val="3303875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3C967C-EAB6-4DF6-8C08-07EDB0B1EF37}"/>
              </a:ext>
            </a:extLst>
          </p:cNvPr>
          <p:cNvSpPr/>
          <p:nvPr/>
        </p:nvSpPr>
        <p:spPr>
          <a:xfrm>
            <a:off x="4303962" y="298549"/>
            <a:ext cx="4319177" cy="72193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19C96B5-62A4-4C6F-8603-4071718E8364}"/>
              </a:ext>
            </a:extLst>
          </p:cNvPr>
          <p:cNvSpPr txBox="1"/>
          <p:nvPr/>
        </p:nvSpPr>
        <p:spPr>
          <a:xfrm>
            <a:off x="3870025" y="195590"/>
            <a:ext cx="56167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Ngắt</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nhịp</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thơ</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F2CF3481-82C0-403A-ADD9-B371EA3A7C7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2874820" y="0"/>
            <a:ext cx="1066657" cy="1078871"/>
          </a:xfrm>
          <a:prstGeom prst="rect">
            <a:avLst/>
          </a:prstGeom>
        </p:spPr>
      </p:pic>
      <p:grpSp>
        <p:nvGrpSpPr>
          <p:cNvPr id="8" name="Group 7">
            <a:extLst>
              <a:ext uri="{FF2B5EF4-FFF2-40B4-BE49-F238E27FC236}">
                <a16:creationId xmlns:a16="http://schemas.microsoft.com/office/drawing/2014/main" id="{5E2ABD1B-51F3-46BB-9835-ECB959CD5D53}"/>
              </a:ext>
            </a:extLst>
          </p:cNvPr>
          <p:cNvGrpSpPr/>
          <p:nvPr/>
        </p:nvGrpSpPr>
        <p:grpSpPr>
          <a:xfrm>
            <a:off x="2340965" y="1338918"/>
            <a:ext cx="7510071" cy="5084866"/>
            <a:chOff x="256031" y="1133735"/>
            <a:chExt cx="9242811" cy="5377134"/>
          </a:xfrm>
        </p:grpSpPr>
        <p:sp>
          <p:nvSpPr>
            <p:cNvPr id="9" name="Rectangle: Rounded Corners 8">
              <a:extLst>
                <a:ext uri="{FF2B5EF4-FFF2-40B4-BE49-F238E27FC236}">
                  <a16:creationId xmlns:a16="http://schemas.microsoft.com/office/drawing/2014/main" id="{8FFE0FC7-1DAE-4F4B-BF79-4DCC6707C76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E0A74ED-7D68-43A6-8EF0-505708708046}"/>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descr="A picture containing text, plant&#10;&#10;Description automatically generated">
            <a:extLst>
              <a:ext uri="{FF2B5EF4-FFF2-40B4-BE49-F238E27FC236}">
                <a16:creationId xmlns:a16="http://schemas.microsoft.com/office/drawing/2014/main" id="{8657E30C-C2F3-46D1-9521-1212FBDF17FA}"/>
              </a:ext>
            </a:extLst>
          </p:cNvPr>
          <p:cNvPicPr>
            <a:picLocks noChangeAspect="1"/>
          </p:cNvPicPr>
          <p:nvPr/>
        </p:nvPicPr>
        <p:blipFill rotWithShape="1">
          <a:blip r:embed="rId5">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CB12C931-2405-411F-8406-4F944CD9C5AF}"/>
              </a:ext>
            </a:extLst>
          </p:cNvPr>
          <p:cNvPicPr>
            <a:picLocks noChangeAspect="1"/>
          </p:cNvPicPr>
          <p:nvPr/>
        </p:nvPicPr>
        <p:blipFill rotWithShape="1">
          <a:blip r:embed="rId5">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sp>
        <p:nvSpPr>
          <p:cNvPr id="2" name="TextBox 1">
            <a:extLst>
              <a:ext uri="{FF2B5EF4-FFF2-40B4-BE49-F238E27FC236}">
                <a16:creationId xmlns:a16="http://schemas.microsoft.com/office/drawing/2014/main" id="{B2B99FA8-C302-49EA-9686-25A53BEFFE7D}"/>
              </a:ext>
            </a:extLst>
          </p:cNvPr>
          <p:cNvSpPr txBox="1"/>
          <p:nvPr/>
        </p:nvSpPr>
        <p:spPr>
          <a:xfrm>
            <a:off x="3495554" y="2083443"/>
            <a:ext cx="5903089" cy="2123658"/>
          </a:xfrm>
          <a:prstGeom prst="rect">
            <a:avLst/>
          </a:prstGeom>
          <a:noFill/>
        </p:spPr>
        <p:txBody>
          <a:bodyPr wrap="square" rtlCol="0">
            <a:spAutoFit/>
          </a:bodyPr>
          <a:lstStyle/>
          <a:p>
            <a:r>
              <a:rPr lang="vi-VN" sz="4400" dirty="0">
                <a:latin typeface="Cambria" panose="02040503050406030204" pitchFamily="18" charset="0"/>
                <a:ea typeface="Arial-Rounded" panose="020B0500000000000000" pitchFamily="34" charset="0"/>
                <a:cs typeface="Arial-Rounded" panose="020B0500000000000000" pitchFamily="34" charset="0"/>
              </a:rPr>
              <a:t>Nơi ấy đã đưa tôi</a:t>
            </a:r>
          </a:p>
          <a:p>
            <a:r>
              <a:rPr lang="vi-VN" sz="4400" dirty="0">
                <a:latin typeface="Cambria" panose="02040503050406030204" pitchFamily="18" charset="0"/>
                <a:ea typeface="Arial-Rounded" panose="020B0500000000000000" pitchFamily="34" charset="0"/>
                <a:cs typeface="Arial-Rounded" panose="020B0500000000000000" pitchFamily="34" charset="0"/>
              </a:rPr>
              <a:t>Buổi đầu tiên đến lớp</a:t>
            </a:r>
          </a:p>
          <a:p>
            <a:r>
              <a:rPr lang="vi-VN" sz="4400" dirty="0">
                <a:latin typeface="Cambria" panose="02040503050406030204" pitchFamily="18" charset="0"/>
                <a:ea typeface="Arial-Rounded" panose="020B0500000000000000" pitchFamily="34" charset="0"/>
                <a:cs typeface="Arial-Rounded" panose="020B0500000000000000" pitchFamily="34" charset="0"/>
              </a:rPr>
              <a:t>Nay</a:t>
            </a:r>
            <a:r>
              <a:rPr lang="en-US" sz="4400" dirty="0">
                <a:latin typeface="Cambria" panose="02040503050406030204" pitchFamily="18" charset="0"/>
                <a:ea typeface="Arial-Rounded" panose="020B0500000000000000" pitchFamily="34" charset="0"/>
                <a:cs typeface="Arial-Rounded" panose="020B0500000000000000" pitchFamily="34" charset="0"/>
              </a:rPr>
              <a:t> </a:t>
            </a:r>
            <a:r>
              <a:rPr lang="vi-VN" sz="4400" dirty="0">
                <a:latin typeface="Cambria" panose="02040503050406030204" pitchFamily="18" charset="0"/>
                <a:ea typeface="Arial-Rounded" panose="020B0500000000000000" pitchFamily="34" charset="0"/>
                <a:cs typeface="Arial-Rounded" panose="020B0500000000000000" pitchFamily="34" charset="0"/>
              </a:rPr>
              <a:t>con đường xa tắp </a:t>
            </a:r>
          </a:p>
        </p:txBody>
      </p:sp>
      <p:cxnSp>
        <p:nvCxnSpPr>
          <p:cNvPr id="11" name="Straight Connector 10">
            <a:extLst>
              <a:ext uri="{FF2B5EF4-FFF2-40B4-BE49-F238E27FC236}">
                <a16:creationId xmlns:a16="http://schemas.microsoft.com/office/drawing/2014/main" id="{8F6E162C-E1DE-4536-91C2-3F0005C29C94}"/>
              </a:ext>
            </a:extLst>
          </p:cNvPr>
          <p:cNvCxnSpPr/>
          <p:nvPr/>
        </p:nvCxnSpPr>
        <p:spPr>
          <a:xfrm flipH="1">
            <a:off x="5099207" y="2148543"/>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0C345F-6537-40E9-81A1-A7E5AF4F6A9A}"/>
              </a:ext>
            </a:extLst>
          </p:cNvPr>
          <p:cNvCxnSpPr/>
          <p:nvPr/>
        </p:nvCxnSpPr>
        <p:spPr>
          <a:xfrm flipH="1">
            <a:off x="6850345" y="2738852"/>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571956-C72A-492A-9C9C-82BCC2ACDBD7}"/>
              </a:ext>
            </a:extLst>
          </p:cNvPr>
          <p:cNvCxnSpPr/>
          <p:nvPr/>
        </p:nvCxnSpPr>
        <p:spPr>
          <a:xfrm flipH="1">
            <a:off x="4510535" y="3586196"/>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090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70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450" decel="100000" fill="hold"/>
                                        <p:tgtEl>
                                          <p:spTgt spid="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427BAE-A285-457F-8B68-D613FCC11C41}"/>
              </a:ext>
            </a:extLst>
          </p:cNvPr>
          <p:cNvSpPr/>
          <p:nvPr/>
        </p:nvSpPr>
        <p:spPr>
          <a:xfrm>
            <a:off x="3701611" y="356082"/>
            <a:ext cx="4343431"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GIẢI NGHĨA TỪ</a:t>
            </a:r>
          </a:p>
        </p:txBody>
      </p:sp>
      <p:pic>
        <p:nvPicPr>
          <p:cNvPr id="6" name="Picture 5">
            <a:extLst>
              <a:ext uri="{FF2B5EF4-FFF2-40B4-BE49-F238E27FC236}">
                <a16:creationId xmlns:a16="http://schemas.microsoft.com/office/drawing/2014/main" id="{68F8ABB4-EAB8-4920-9F13-BF1BEDE214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grpSp>
        <p:nvGrpSpPr>
          <p:cNvPr id="7" name="Group 6">
            <a:extLst>
              <a:ext uri="{FF2B5EF4-FFF2-40B4-BE49-F238E27FC236}">
                <a16:creationId xmlns:a16="http://schemas.microsoft.com/office/drawing/2014/main" id="{25669506-21B6-4455-A846-75C36DF7642D}"/>
              </a:ext>
            </a:extLst>
          </p:cNvPr>
          <p:cNvGrpSpPr/>
          <p:nvPr/>
        </p:nvGrpSpPr>
        <p:grpSpPr>
          <a:xfrm>
            <a:off x="602776" y="1197549"/>
            <a:ext cx="10986448" cy="2651119"/>
            <a:chOff x="256031" y="1133735"/>
            <a:chExt cx="9242811" cy="5377134"/>
          </a:xfrm>
        </p:grpSpPr>
        <p:sp>
          <p:nvSpPr>
            <p:cNvPr id="8" name="Rectangle: Rounded Corners 7">
              <a:extLst>
                <a:ext uri="{FF2B5EF4-FFF2-40B4-BE49-F238E27FC236}">
                  <a16:creationId xmlns:a16="http://schemas.microsoft.com/office/drawing/2014/main" id="{A730502B-5AB2-4D89-AAC4-A889B4790B7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7FD6551-B02F-443F-B821-8C3D57E06484}"/>
                </a:ext>
              </a:extLst>
            </p:cNvPr>
            <p:cNvSpPr/>
            <p:nvPr/>
          </p:nvSpPr>
          <p:spPr>
            <a:xfrm>
              <a:off x="407794" y="1406138"/>
              <a:ext cx="8939283"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74716105-EE80-4F4C-B954-2676E5C0E27C}"/>
              </a:ext>
            </a:extLst>
          </p:cNvPr>
          <p:cNvSpPr>
            <a:spLocks noGrp="1"/>
          </p:cNvSpPr>
          <p:nvPr>
            <p:ph idx="1"/>
          </p:nvPr>
        </p:nvSpPr>
        <p:spPr>
          <a:xfrm>
            <a:off x="948546" y="1701906"/>
            <a:ext cx="10115446" cy="1686030"/>
          </a:xfrm>
        </p:spPr>
        <p:txBody>
          <a:bodyPr>
            <a:noAutofit/>
          </a:bodyPr>
          <a:lstStyle/>
          <a:p>
            <a:pPr marL="0" indent="0" algn="ctr">
              <a:buNone/>
            </a:pPr>
            <a:r>
              <a:rPr lang="en-US" sz="4800" b="1" dirty="0" err="1" smtClean="0">
                <a:latin typeface="Cambria" panose="02040503050406030204" pitchFamily="18" charset="0"/>
                <a:ea typeface="Arial-Rounded" panose="020B0500000000000000" pitchFamily="34" charset="0"/>
                <a:cs typeface="Arial-Rounded" panose="020B0500000000000000" pitchFamily="34" charset="0"/>
              </a:rPr>
              <a:t>Trong</a:t>
            </a:r>
            <a:r>
              <a:rPr lang="en-US" sz="4800" b="1" dirty="0" smtClean="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bài</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đọc</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solidFill>
                  <a:srgbClr val="FF0000"/>
                </a:solidFill>
                <a:latin typeface="Cambria" panose="02040503050406030204" pitchFamily="18" charset="0"/>
                <a:ea typeface="Arial-Rounded" panose="020B0500000000000000" pitchFamily="34" charset="0"/>
                <a:cs typeface="Arial-Rounded" panose="020B0500000000000000" pitchFamily="34" charset="0"/>
              </a:rPr>
              <a:t>Ngưỡng</a:t>
            </a:r>
            <a:r>
              <a:rPr lang="en-US" sz="4800" b="1" dirty="0">
                <a:solidFill>
                  <a:srgbClr val="FF0000"/>
                </a:solidFill>
                <a:latin typeface="Cambria" panose="02040503050406030204" pitchFamily="18" charset="0"/>
                <a:ea typeface="Arial-Rounded" panose="020B0500000000000000" pitchFamily="34" charset="0"/>
                <a:cs typeface="Arial-Rounded" panose="020B0500000000000000" pitchFamily="34" charset="0"/>
              </a:rPr>
              <a:t> </a:t>
            </a:r>
            <a:r>
              <a:rPr lang="en-US" sz="4800" b="1" dirty="0" err="1">
                <a:solidFill>
                  <a:srgbClr val="FF0000"/>
                </a:solidFill>
                <a:latin typeface="Cambria" panose="02040503050406030204" pitchFamily="18" charset="0"/>
                <a:ea typeface="Arial-Rounded" panose="020B0500000000000000" pitchFamily="34" charset="0"/>
                <a:cs typeface="Arial-Rounded" panose="020B0500000000000000" pitchFamily="34" charset="0"/>
              </a:rPr>
              <a:t>cửa</a:t>
            </a:r>
            <a:r>
              <a:rPr lang="en-US" sz="4800" b="1" dirty="0">
                <a:latin typeface="Cambria" panose="02040503050406030204" pitchFamily="18" charset="0"/>
                <a:ea typeface="Arial-Rounded" panose="020B0500000000000000" pitchFamily="34" charset="0"/>
                <a:cs typeface="Arial-Rounded" panose="020B0500000000000000" pitchFamily="34" charset="0"/>
              </a:rPr>
              <a:t>”, </a:t>
            </a:r>
            <a:endParaRPr lang="en-US" sz="4800" b="1" dirty="0" smtClean="0">
              <a:latin typeface="Cambria" panose="02040503050406030204" pitchFamily="18" charset="0"/>
              <a:ea typeface="Arial-Rounded" panose="020B0500000000000000" pitchFamily="34" charset="0"/>
              <a:cs typeface="Arial-Rounded" panose="020B0500000000000000" pitchFamily="34" charset="0"/>
            </a:endParaRPr>
          </a:p>
          <a:p>
            <a:pPr marL="0" indent="0" algn="ctr">
              <a:buNone/>
            </a:pPr>
            <a:r>
              <a:rPr lang="en-US" sz="4800" b="1" dirty="0" err="1" smtClean="0">
                <a:latin typeface="Cambria" panose="02040503050406030204" pitchFamily="18" charset="0"/>
                <a:ea typeface="Arial-Rounded" panose="020B0500000000000000" pitchFamily="34" charset="0"/>
                <a:cs typeface="Arial-Rounded" panose="020B0500000000000000" pitchFamily="34" charset="0"/>
              </a:rPr>
              <a:t>có</a:t>
            </a:r>
            <a:r>
              <a:rPr lang="en-US" sz="4800" b="1" dirty="0" smtClean="0">
                <a:latin typeface="Cambria" panose="02040503050406030204" pitchFamily="18" charset="0"/>
                <a:ea typeface="Arial-Rounded" panose="020B0500000000000000" pitchFamily="34" charset="0"/>
                <a:cs typeface="Arial-Rounded" panose="020B0500000000000000" pitchFamily="34" charset="0"/>
              </a:rPr>
              <a:t> </a:t>
            </a:r>
            <a:r>
              <a:rPr lang="en-US" sz="4800" b="1" dirty="0">
                <a:latin typeface="Cambria" panose="02040503050406030204" pitchFamily="18" charset="0"/>
                <a:ea typeface="Arial-Rounded" panose="020B0500000000000000" pitchFamily="34" charset="0"/>
                <a:cs typeface="Arial-Rounded" panose="020B0500000000000000" pitchFamily="34" charset="0"/>
              </a:rPr>
              <a:t>từ </a:t>
            </a:r>
            <a:r>
              <a:rPr lang="en-US" sz="4800" b="1" dirty="0" err="1">
                <a:latin typeface="Cambria" panose="02040503050406030204" pitchFamily="18" charset="0"/>
                <a:ea typeface="Arial-Rounded" panose="020B0500000000000000" pitchFamily="34" charset="0"/>
                <a:cs typeface="Arial-Rounded" panose="020B0500000000000000" pitchFamily="34" charset="0"/>
              </a:rPr>
              <a:t>nào</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em</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chưa</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hiểu</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nghĩa</a:t>
            </a:r>
            <a:r>
              <a:rPr lang="en-US" sz="4800" b="1" dirty="0">
                <a:latin typeface="Cambria" panose="02040503050406030204" pitchFamily="18" charset="0"/>
                <a:ea typeface="Arial-Rounded" panose="020B0500000000000000" pitchFamily="34" charset="0"/>
                <a:cs typeface="Arial-Rounded" panose="020B0500000000000000" pitchFamily="34" charset="0"/>
              </a:rPr>
              <a:t>?</a:t>
            </a:r>
          </a:p>
        </p:txBody>
      </p:sp>
      <p:pic>
        <p:nvPicPr>
          <p:cNvPr id="12" name="Picture 11" descr="A picture containing text&#10;&#10;Description automatically generated">
            <a:extLst>
              <a:ext uri="{FF2B5EF4-FFF2-40B4-BE49-F238E27FC236}">
                <a16:creationId xmlns:a16="http://schemas.microsoft.com/office/drawing/2014/main" id="{7CE8F9BE-9DEE-4919-9A7A-EE7E7CB0F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54" y="4454748"/>
            <a:ext cx="5486400" cy="1865984"/>
          </a:xfrm>
          <a:prstGeom prst="rect">
            <a:avLst/>
          </a:prstGeom>
        </p:spPr>
      </p:pic>
      <p:pic>
        <p:nvPicPr>
          <p:cNvPr id="14" name="Picture 13" descr="Shape&#10;&#10;Description automatically generated">
            <a:extLst>
              <a:ext uri="{FF2B5EF4-FFF2-40B4-BE49-F238E27FC236}">
                <a16:creationId xmlns:a16="http://schemas.microsoft.com/office/drawing/2014/main" id="{3F1F383B-6545-4D00-8C3F-D91217224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10969">
            <a:off x="2241657" y="4278588"/>
            <a:ext cx="725932" cy="828321"/>
          </a:xfrm>
          <a:prstGeom prst="rect">
            <a:avLst/>
          </a:prstGeom>
        </p:spPr>
      </p:pic>
      <p:pic>
        <p:nvPicPr>
          <p:cNvPr id="13" name="Picture 12" descr="A picture containing background pattern&#10;&#10;Description automatically generated">
            <a:extLst>
              <a:ext uri="{FF2B5EF4-FFF2-40B4-BE49-F238E27FC236}">
                <a16:creationId xmlns:a16="http://schemas.microsoft.com/office/drawing/2014/main" id="{080D29CF-BF36-4E08-95CE-1D2148A38FD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Tree>
    <p:extLst>
      <p:ext uri="{BB962C8B-B14F-4D97-AF65-F5344CB8AC3E}">
        <p14:creationId xmlns:p14="http://schemas.microsoft.com/office/powerpoint/2010/main" val="1114458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0.00023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A0499F9A-BA20-442D-A14B-F56AB63FD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a16="http://schemas.microsoft.com/office/drawing/2014/main" id="{8FCC8BE9-1213-429D-94E1-62C81B1F10F4}"/>
              </a:ext>
            </a:extLst>
          </p:cNvPr>
          <p:cNvGrpSpPr/>
          <p:nvPr/>
        </p:nvGrpSpPr>
        <p:grpSpPr>
          <a:xfrm>
            <a:off x="1470547" y="1581160"/>
            <a:ext cx="9250907" cy="4437503"/>
            <a:chOff x="256031" y="1133735"/>
            <a:chExt cx="9242811" cy="5377134"/>
          </a:xfrm>
        </p:grpSpPr>
        <p:sp>
          <p:nvSpPr>
            <p:cNvPr id="10" name="Rectangle: Rounded Corners 9">
              <a:extLst>
                <a:ext uri="{FF2B5EF4-FFF2-40B4-BE49-F238E27FC236}">
                  <a16:creationId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a16="http://schemas.microsoft.com/office/drawing/2014/main" id="{D69DEC11-96F6-44F8-A223-963DA479467A}"/>
              </a:ext>
            </a:extLst>
          </p:cNvPr>
          <p:cNvSpPr/>
          <p:nvPr/>
        </p:nvSpPr>
        <p:spPr>
          <a:xfrm>
            <a:off x="1656908" y="3077803"/>
            <a:ext cx="2333767" cy="1310185"/>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44C38DB-2473-4431-AB4D-867A363278ED}"/>
              </a:ext>
            </a:extLst>
          </p:cNvPr>
          <p:cNvSpPr>
            <a:spLocks noGrp="1"/>
          </p:cNvSpPr>
          <p:nvPr>
            <p:ph idx="1"/>
          </p:nvPr>
        </p:nvSpPr>
        <p:spPr>
          <a:xfrm>
            <a:off x="1575224" y="3401759"/>
            <a:ext cx="2437341" cy="1038991"/>
          </a:xfrm>
        </p:spPr>
        <p:txBody>
          <a:bodyPr>
            <a:noAutofit/>
          </a:bodyPr>
          <a:lstStyle/>
          <a:p>
            <a:pPr marL="0" indent="0" algn="ctr">
              <a:buNone/>
            </a:pPr>
            <a:r>
              <a:rPr lang="en-US" sz="3200" b="1" dirty="0" err="1">
                <a:latin typeface="Cambria" panose="02040503050406030204" pitchFamily="18" charset="0"/>
                <a:ea typeface="Arial-Rounded" panose="020B0500000000000000" pitchFamily="34" charset="0"/>
                <a:cs typeface="Arial-Rounded" panose="020B0500000000000000" pitchFamily="34" charset="0"/>
              </a:rPr>
              <a:t>Ngưỡng</a:t>
            </a:r>
            <a:r>
              <a:rPr lang="en-US" sz="3200" b="1" dirty="0">
                <a:latin typeface="Cambria" panose="02040503050406030204" pitchFamily="18" charset="0"/>
                <a:ea typeface="Arial-Rounded" panose="020B0500000000000000" pitchFamily="34" charset="0"/>
                <a:cs typeface="Arial-Rounded" panose="020B0500000000000000" pitchFamily="34" charset="0"/>
              </a:rPr>
              <a:t> </a:t>
            </a:r>
            <a:r>
              <a:rPr lang="en-US" sz="3200" b="1" dirty="0" err="1">
                <a:latin typeface="Cambria" panose="02040503050406030204" pitchFamily="18" charset="0"/>
                <a:ea typeface="Arial-Rounded" panose="020B0500000000000000" pitchFamily="34" charset="0"/>
                <a:cs typeface="Arial-Rounded" panose="020B0500000000000000" pitchFamily="34" charset="0"/>
              </a:rPr>
              <a:t>cửa</a:t>
            </a:r>
            <a:endParaRPr lang="en-US" sz="7200" b="1" dirty="0">
              <a:latin typeface="Cambria" panose="02040503050406030204" pitchFamily="18"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85E855B-D6BA-4ED1-8038-6386C07F42C8}"/>
              </a:ext>
            </a:extLst>
          </p:cNvPr>
          <p:cNvSpPr txBox="1"/>
          <p:nvPr/>
        </p:nvSpPr>
        <p:spPr>
          <a:xfrm>
            <a:off x="3930881" y="1869020"/>
            <a:ext cx="675369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Thanh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dưới</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của</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khung</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cửa</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ra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thường</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chỉ</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có</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ở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nhà</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gỗ</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hoặc</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nhà</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tranh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a16="http://schemas.microsoft.com/office/drawing/2014/main" id="{B5681053-F469-41BD-B228-C62DB2895E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pic>
        <p:nvPicPr>
          <p:cNvPr id="4" name="Picture 3">
            <a:extLst>
              <a:ext uri="{FF2B5EF4-FFF2-40B4-BE49-F238E27FC236}">
                <a16:creationId xmlns:a16="http://schemas.microsoft.com/office/drawing/2014/main" id="{E9D6E653-64AD-4791-B8F4-D5A0808AE57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83171" y="3819097"/>
            <a:ext cx="3021266" cy="1903397"/>
          </a:xfrm>
          <a:prstGeom prst="rect">
            <a:avLst/>
          </a:prstGeom>
        </p:spPr>
      </p:pic>
      <p:sp>
        <p:nvSpPr>
          <p:cNvPr id="13" name="TextBox 12">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GIẢI NGHĨA TỪ</a:t>
            </a:r>
          </a:p>
        </p:txBody>
      </p:sp>
    </p:spTree>
    <p:extLst>
      <p:ext uri="{BB962C8B-B14F-4D97-AF65-F5344CB8AC3E}">
        <p14:creationId xmlns:p14="http://schemas.microsoft.com/office/powerpoint/2010/main" val="264273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A0499F9A-BA20-442D-A14B-F56AB63FD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a16="http://schemas.microsoft.com/office/drawing/2014/main" id="{8FCC8BE9-1213-429D-94E1-62C81B1F10F4}"/>
              </a:ext>
            </a:extLst>
          </p:cNvPr>
          <p:cNvGrpSpPr/>
          <p:nvPr/>
        </p:nvGrpSpPr>
        <p:grpSpPr>
          <a:xfrm>
            <a:off x="1470547" y="1581160"/>
            <a:ext cx="9250907" cy="5005686"/>
            <a:chOff x="256031" y="1133735"/>
            <a:chExt cx="9242811" cy="5377134"/>
          </a:xfrm>
        </p:grpSpPr>
        <p:sp>
          <p:nvSpPr>
            <p:cNvPr id="10" name="Rectangle: Rounded Corners 9">
              <a:extLst>
                <a:ext uri="{FF2B5EF4-FFF2-40B4-BE49-F238E27FC236}">
                  <a16:creationId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a16="http://schemas.microsoft.com/office/drawing/2014/main" id="{D69DEC11-96F6-44F8-A223-963DA479467A}"/>
              </a:ext>
            </a:extLst>
          </p:cNvPr>
          <p:cNvSpPr/>
          <p:nvPr/>
        </p:nvSpPr>
        <p:spPr>
          <a:xfrm>
            <a:off x="2321227" y="2071020"/>
            <a:ext cx="2333767" cy="1310185"/>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44C38DB-2473-4431-AB4D-867A363278ED}"/>
              </a:ext>
            </a:extLst>
          </p:cNvPr>
          <p:cNvSpPr>
            <a:spLocks noGrp="1"/>
          </p:cNvSpPr>
          <p:nvPr>
            <p:ph idx="4294967295"/>
          </p:nvPr>
        </p:nvSpPr>
        <p:spPr>
          <a:xfrm>
            <a:off x="2483222" y="2353989"/>
            <a:ext cx="2009775" cy="1038225"/>
          </a:xfrm>
          <a:prstGeom prst="rect">
            <a:avLst/>
          </a:prstGeom>
        </p:spPr>
        <p:txBody>
          <a:bodyPr>
            <a:noAutofit/>
          </a:bodyPr>
          <a:lstStyle/>
          <a:p>
            <a:pPr marL="0" indent="0" algn="ctr">
              <a:buNone/>
            </a:pPr>
            <a:r>
              <a:rPr lang="en-US" sz="4000" b="1" dirty="0" err="1">
                <a:latin typeface="Cambria" panose="02040503050406030204" pitchFamily="18" charset="0"/>
                <a:ea typeface="Arial-Rounded" panose="020B0500000000000000" pitchFamily="34" charset="0"/>
                <a:cs typeface="Arial-Rounded" panose="020B0500000000000000" pitchFamily="34" charset="0"/>
              </a:rPr>
              <a:t>Đi</a:t>
            </a:r>
            <a:r>
              <a:rPr lang="en-US" sz="4000" b="1" dirty="0">
                <a:latin typeface="Cambria" panose="02040503050406030204" pitchFamily="18" charset="0"/>
                <a:ea typeface="Arial-Rounded" panose="020B0500000000000000" pitchFamily="34" charset="0"/>
                <a:cs typeface="Arial-Rounded" panose="020B0500000000000000" pitchFamily="34" charset="0"/>
              </a:rPr>
              <a:t> men</a:t>
            </a:r>
            <a:endParaRPr lang="en-US" sz="8800" b="1" dirty="0">
              <a:latin typeface="Cambria" panose="02040503050406030204" pitchFamily="18"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85E855B-D6BA-4ED1-8038-6386C07F42C8}"/>
              </a:ext>
            </a:extLst>
          </p:cNvPr>
          <p:cNvSpPr txBox="1"/>
          <p:nvPr/>
        </p:nvSpPr>
        <p:spPr>
          <a:xfrm>
            <a:off x="4806892" y="2057766"/>
            <a:ext cx="54748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Bám</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vật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gì</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đó</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để</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đi</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cho</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vững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a16="http://schemas.microsoft.com/office/drawing/2014/main" id="{B5681053-F469-41BD-B228-C62DB2895E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
        <p:nvSpPr>
          <p:cNvPr id="12" name="TextBox 11">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GIẢI NGHĨA TỪ</a:t>
            </a:r>
          </a:p>
        </p:txBody>
      </p:sp>
      <p:pic>
        <p:nvPicPr>
          <p:cNvPr id="1026" name="Picture 2" descr="ĐỨNG VỊN VÀ ĐI MEN - STAR - CƠ SỞ 2">
            <a:extLst>
              <a:ext uri="{FF2B5EF4-FFF2-40B4-BE49-F238E27FC236}">
                <a16:creationId xmlns:a16="http://schemas.microsoft.com/office/drawing/2014/main" id="{49BACF72-5C63-47AE-8F2C-96207FD85C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5973" y="3604224"/>
            <a:ext cx="3976566" cy="265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34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690</Words>
  <Application>Microsoft Office PowerPoint</Application>
  <PresentationFormat>Widescreen</PresentationFormat>
  <Paragraphs>128</Paragraphs>
  <Slides>16</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Arial-Rounded</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45</cp:revision>
  <dcterms:created xsi:type="dcterms:W3CDTF">2022-07-26T22:49:08Z</dcterms:created>
  <dcterms:modified xsi:type="dcterms:W3CDTF">2025-11-06T11:20:19Z</dcterms:modified>
</cp:coreProperties>
</file>