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56" r:id="rId2"/>
  </p:sldMasterIdLst>
  <p:notesMasterIdLst>
    <p:notesMasterId r:id="rId10"/>
  </p:notesMasterIdLst>
  <p:sldIdLst>
    <p:sldId id="260" r:id="rId3"/>
    <p:sldId id="306" r:id="rId4"/>
    <p:sldId id="2726" r:id="rId5"/>
    <p:sldId id="2751" r:id="rId6"/>
    <p:sldId id="2745" r:id="rId7"/>
    <p:sldId id="2746" r:id="rId8"/>
    <p:sldId id="26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60" y="32"/>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8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5"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sp>
        <p:nvSpPr>
          <p:cNvPr id="2" name="圆角矩形 24"/>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3" name="圆角矩形 26"/>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13021881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49930"/>
          <a:stretch/>
        </p:blipFill>
        <p:spPr>
          <a:xfrm>
            <a:off x="-16934" y="2113848"/>
            <a:ext cx="4228739" cy="4744152"/>
          </a:xfrm>
          <a:prstGeom prst="rect">
            <a:avLst/>
          </a:prstGeom>
        </p:spPr>
      </p:pic>
      <p:pic>
        <p:nvPicPr>
          <p:cNvPr id="3" name="图片 21"/>
          <p:cNvPicPr>
            <a:picLocks noChangeAspect="1"/>
          </p:cNvPicPr>
          <p:nvPr userDrawn="1"/>
        </p:nvPicPr>
        <p:blipFill rotWithShape="1">
          <a:blip r:embed="rId2" cstate="print">
            <a:extLst>
              <a:ext uri="{28A0092B-C50C-407E-A947-70E740481C1C}">
                <a14:useLocalDpi xmlns:a14="http://schemas.microsoft.com/office/drawing/2010/main" val="0"/>
              </a:ext>
            </a:extLst>
          </a:blip>
          <a:srcRect l="49651" r="279"/>
          <a:stretch/>
        </p:blipFill>
        <p:spPr>
          <a:xfrm>
            <a:off x="7583939" y="1397000"/>
            <a:ext cx="4624995" cy="5461000"/>
          </a:xfrm>
          <a:custGeom>
            <a:avLst/>
            <a:gdLst>
              <a:gd name="connsiteX0" fmla="*/ 0 w 3597816"/>
              <a:gd name="connsiteY0" fmla="*/ 0 h 4248150"/>
              <a:gd name="connsiteX1" fmla="*/ 2672994 w 3597816"/>
              <a:gd name="connsiteY1" fmla="*/ 0 h 4248150"/>
              <a:gd name="connsiteX2" fmla="*/ 2675241 w 3597816"/>
              <a:gd name="connsiteY2" fmla="*/ 73595 h 4248150"/>
              <a:gd name="connsiteX3" fmla="*/ 3547016 w 3597816"/>
              <a:gd name="connsiteY3" fmla="*/ 1374804 h 4248150"/>
              <a:gd name="connsiteX4" fmla="*/ 3597816 w 3597816"/>
              <a:gd name="connsiteY4" fmla="*/ 1370561 h 4248150"/>
              <a:gd name="connsiteX5" fmla="*/ 3597816 w 3597816"/>
              <a:gd name="connsiteY5" fmla="*/ 4248150 h 4248150"/>
              <a:gd name="connsiteX6" fmla="*/ 0 w 3597816"/>
              <a:gd name="connsiteY6" fmla="*/ 4248150 h 424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7816" h="4248150">
                <a:moveTo>
                  <a:pt x="0" y="0"/>
                </a:moveTo>
                <a:lnTo>
                  <a:pt x="2672994" y="0"/>
                </a:lnTo>
                <a:lnTo>
                  <a:pt x="2675241" y="73595"/>
                </a:lnTo>
                <a:cubicBezTo>
                  <a:pt x="2720116" y="804465"/>
                  <a:pt x="3093297" y="1374804"/>
                  <a:pt x="3547016" y="1374804"/>
                </a:cubicBezTo>
                <a:lnTo>
                  <a:pt x="3597816" y="1370561"/>
                </a:lnTo>
                <a:lnTo>
                  <a:pt x="3597816" y="4248150"/>
                </a:lnTo>
                <a:lnTo>
                  <a:pt x="0" y="4248150"/>
                </a:lnTo>
                <a:close/>
              </a:path>
            </a:pathLst>
          </a:custGeom>
        </p:spPr>
      </p:pic>
      <p:pic>
        <p:nvPicPr>
          <p:cNvPr id="4" name="图片 28"/>
          <p:cNvPicPr>
            <a:picLocks noChangeAspect="1"/>
          </p:cNvPicPr>
          <p:nvPr userDrawn="1"/>
        </p:nvPicPr>
        <p:blipFill rotWithShape="1">
          <a:blip r:embed="rId3" cstate="print">
            <a:extLst>
              <a:ext uri="{28A0092B-C50C-407E-A947-70E740481C1C}">
                <a14:useLocalDpi xmlns:a14="http://schemas.microsoft.com/office/drawing/2010/main" val="0"/>
              </a:ext>
            </a:extLst>
          </a:blip>
          <a:srcRect l="37791" t="72875" r="-1"/>
          <a:stretch/>
        </p:blipFill>
        <p:spPr>
          <a:xfrm>
            <a:off x="4012226" y="5283200"/>
            <a:ext cx="7584498" cy="1574800"/>
          </a:xfrm>
          <a:prstGeom prst="rect">
            <a:avLst/>
          </a:prstGeom>
        </p:spPr>
      </p:pic>
      <p:sp>
        <p:nvSpPr>
          <p:cNvPr id="7" name="Rectangle 6"/>
          <p:cNvSpPr/>
          <p:nvPr userDrawn="1"/>
        </p:nvSpPr>
        <p:spPr>
          <a:xfrm>
            <a:off x="196948" y="140677"/>
            <a:ext cx="11816861" cy="6583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295422" y="225085"/>
            <a:ext cx="11605846" cy="6414868"/>
          </a:xfrm>
          <a:prstGeom prst="rect">
            <a:avLst/>
          </a:prstGeom>
          <a:noFill/>
          <a:ln w="28575">
            <a:solidFill>
              <a:srgbClr val="33C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6756163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F27E7D-F50D-9239-B688-65A8152854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D8049B-C9F5-4724-B94E-68DF2ABA7F8C}"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6FF394A5-E285-406A-03EE-CFFA3558414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F1EC931-26E2-1060-1A71-62B77061CD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FE8C8-DC34-4D7E-A38E-C93E67A967E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797921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63451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2025/12/14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25">
            <a:extLst>
              <a:ext uri="{FF2B5EF4-FFF2-40B4-BE49-F238E27FC236}">
                <a16:creationId xmlns:a16="http://schemas.microsoft.com/office/drawing/2014/main" id="{884DB5D1-5045-1606-CAD2-E516181AD7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24">
            <a:extLst>
              <a:ext uri="{FF2B5EF4-FFF2-40B4-BE49-F238E27FC236}">
                <a16:creationId xmlns:a16="http://schemas.microsoft.com/office/drawing/2014/main" id="{E7C07D10-C1FF-EA5E-D953-DE72C030E8A8}"/>
              </a:ext>
            </a:extLst>
          </p:cNvPr>
          <p:cNvSpPr/>
          <p:nvPr userDrawn="1"/>
        </p:nvSpPr>
        <p:spPr>
          <a:xfrm>
            <a:off x="315172" y="361173"/>
            <a:ext cx="11572027" cy="6207052"/>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26">
            <a:extLst>
              <a:ext uri="{FF2B5EF4-FFF2-40B4-BE49-F238E27FC236}">
                <a16:creationId xmlns:a16="http://schemas.microsoft.com/office/drawing/2014/main" id="{B6A92832-0EA5-845C-DF46-D110901CC412}"/>
              </a:ext>
            </a:extLst>
          </p:cNvPr>
          <p:cNvSpPr/>
          <p:nvPr userDrawn="1"/>
        </p:nvSpPr>
        <p:spPr>
          <a:xfrm>
            <a:off x="467572" y="488173"/>
            <a:ext cx="11297126" cy="5949764"/>
          </a:xfrm>
          <a:prstGeom prst="roundRect">
            <a:avLst/>
          </a:prstGeom>
          <a:solidFill>
            <a:schemeClr val="bg1"/>
          </a:solidFill>
          <a:ln w="28575">
            <a:solidFill>
              <a:srgbClr val="32A7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1A1CB413-7966-52B2-A5DC-87A565C1BAE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86759" y="0"/>
            <a:ext cx="1561145" cy="1561145"/>
          </a:xfrm>
          <a:prstGeom prst="rect">
            <a:avLst/>
          </a:prstGeom>
        </p:spPr>
      </p:pic>
    </p:spTree>
    <p:extLst>
      <p:ext uri="{BB962C8B-B14F-4D97-AF65-F5344CB8AC3E}">
        <p14:creationId xmlns:p14="http://schemas.microsoft.com/office/powerpoint/2010/main" val="142011887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9.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 y="611296"/>
            <a:ext cx="9780071" cy="5266989"/>
          </a:xfrm>
          <a:prstGeom prst="rect">
            <a:avLst/>
          </a:prstGeom>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l="81369"/>
          <a:stretch/>
        </p:blipFill>
        <p:spPr>
          <a:xfrm flipV="1">
            <a:off x="10438428" y="-3"/>
            <a:ext cx="1768534" cy="5471888"/>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9997" t="68550" r="21434"/>
          <a:stretch/>
        </p:blipFill>
        <p:spPr>
          <a:xfrm flipH="1" flipV="1">
            <a:off x="7985386" y="-3"/>
            <a:ext cx="3004457" cy="146413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3452" t="28875" r="3249"/>
          <a:stretch/>
        </p:blipFill>
        <p:spPr>
          <a:xfrm>
            <a:off x="7692571" y="3062150"/>
            <a:ext cx="4499429" cy="3795849"/>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t="72875"/>
          <a:stretch/>
        </p:blipFill>
        <p:spPr>
          <a:xfrm>
            <a:off x="0" y="5283200"/>
            <a:ext cx="12192000" cy="1574800"/>
          </a:xfrm>
          <a:prstGeom prst="rect">
            <a:avLst/>
          </a:prstGeom>
        </p:spPr>
      </p:pic>
      <p:pic>
        <p:nvPicPr>
          <p:cNvPr id="8" name="图片 7"/>
          <p:cNvPicPr>
            <a:picLocks noChangeAspect="1"/>
          </p:cNvPicPr>
          <p:nvPr/>
        </p:nvPicPr>
        <p:blipFill rotWithShape="1">
          <a:blip r:embed="rId7"/>
          <a:srcRect b="17448"/>
          <a:stretch/>
        </p:blipFill>
        <p:spPr>
          <a:xfrm>
            <a:off x="-14962" y="0"/>
            <a:ext cx="8638781" cy="3619500"/>
          </a:xfrm>
          <a:prstGeom prst="rect">
            <a:avLst/>
          </a:prstGeom>
        </p:spPr>
      </p:pic>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0" y="-202297"/>
            <a:ext cx="1523956" cy="1678399"/>
          </a:xfrm>
          <a:prstGeom prst="rect">
            <a:avLst/>
          </a:prstGeom>
        </p:spPr>
      </p:pic>
      <p:pic>
        <p:nvPicPr>
          <p:cNvPr id="4" name="Picture 3">
            <a:extLst>
              <a:ext uri="{FF2B5EF4-FFF2-40B4-BE49-F238E27FC236}">
                <a16:creationId xmlns:a16="http://schemas.microsoft.com/office/drawing/2014/main" id="{B268D980-98CD-85BA-9CAC-28CAC515BFF6}"/>
              </a:ext>
            </a:extLst>
          </p:cNvPr>
          <p:cNvPicPr>
            <a:picLocks noChangeAspect="1"/>
          </p:cNvPicPr>
          <p:nvPr/>
        </p:nvPicPr>
        <p:blipFill>
          <a:blip r:embed="rId9"/>
          <a:stretch>
            <a:fillRect/>
          </a:stretch>
        </p:blipFill>
        <p:spPr>
          <a:xfrm>
            <a:off x="3400220" y="1109209"/>
            <a:ext cx="5560033" cy="1113632"/>
          </a:xfrm>
          <a:prstGeom prst="rect">
            <a:avLst/>
          </a:prstGeom>
        </p:spPr>
      </p:pic>
      <p:pic>
        <p:nvPicPr>
          <p:cNvPr id="6" name="Picture 5">
            <a:extLst>
              <a:ext uri="{FF2B5EF4-FFF2-40B4-BE49-F238E27FC236}">
                <a16:creationId xmlns:a16="http://schemas.microsoft.com/office/drawing/2014/main" id="{B0AF09C9-B222-0C63-6F8C-5194D7B35F10}"/>
              </a:ext>
            </a:extLst>
          </p:cNvPr>
          <p:cNvPicPr>
            <a:picLocks noChangeAspect="1"/>
          </p:cNvPicPr>
          <p:nvPr/>
        </p:nvPicPr>
        <p:blipFill>
          <a:blip r:embed="rId10"/>
          <a:stretch>
            <a:fillRect/>
          </a:stretch>
        </p:blipFill>
        <p:spPr>
          <a:xfrm>
            <a:off x="722013" y="2366010"/>
            <a:ext cx="10418414" cy="2693764"/>
          </a:xfrm>
          <a:prstGeom prst="rect">
            <a:avLst/>
          </a:prstGeom>
        </p:spPr>
      </p:pic>
    </p:spTree>
    <p:extLst>
      <p:ext uri="{BB962C8B-B14F-4D97-AF65-F5344CB8AC3E}">
        <p14:creationId xmlns:p14="http://schemas.microsoft.com/office/powerpoint/2010/main" val="1942825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47"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BBD91B5-440C-CE59-F783-566417A5CCE2}"/>
              </a:ext>
            </a:extLst>
          </p:cNvPr>
          <p:cNvGraphicFramePr>
            <a:graphicFrameLocks noGrp="1"/>
          </p:cNvGraphicFramePr>
          <p:nvPr>
            <p:extLst>
              <p:ext uri="{D42A27DB-BD31-4B8C-83A1-F6EECF244321}">
                <p14:modId xmlns:p14="http://schemas.microsoft.com/office/powerpoint/2010/main" val="2383927026"/>
              </p:ext>
            </p:extLst>
          </p:nvPr>
        </p:nvGraphicFramePr>
        <p:xfrm>
          <a:off x="5193082" y="1538314"/>
          <a:ext cx="6037160" cy="4782777"/>
        </p:xfrm>
        <a:graphic>
          <a:graphicData uri="http://schemas.openxmlformats.org/drawingml/2006/table">
            <a:tbl>
              <a:tblPr firstRow="1" bandRow="1"/>
              <a:tblGrid>
                <a:gridCol w="3018580">
                  <a:extLst>
                    <a:ext uri="{9D8B030D-6E8A-4147-A177-3AD203B41FA5}">
                      <a16:colId xmlns:a16="http://schemas.microsoft.com/office/drawing/2014/main" val="2291636980"/>
                    </a:ext>
                  </a:extLst>
                </a:gridCol>
                <a:gridCol w="3018580">
                  <a:extLst>
                    <a:ext uri="{9D8B030D-6E8A-4147-A177-3AD203B41FA5}">
                      <a16:colId xmlns:a16="http://schemas.microsoft.com/office/drawing/2014/main" val="2495621826"/>
                    </a:ext>
                  </a:extLst>
                </a:gridCol>
              </a:tblGrid>
              <a:tr h="92169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ngữ</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về</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bạn</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trong</a:t>
                      </a:r>
                      <a:r>
                        <a:rPr lang="en-US" sz="2600" b="1" baseline="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FF0000"/>
                          </a:solidFill>
                          <a:latin typeface="Cambria" panose="02040503050406030204" pitchFamily="18" charset="0"/>
                          <a:ea typeface="Cambria" panose="02040503050406030204" pitchFamily="18" charset="0"/>
                          <a:cs typeface="Arial" panose="020B0604020202020204" pitchFamily="34" charset="0"/>
                        </a:rPr>
                        <a:t>nhà</a:t>
                      </a:r>
                      <a:endParaRPr lang="en-US" sz="2600" dirty="0">
                        <a:solidFill>
                          <a:srgbClr val="FF000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val="2422495564"/>
                  </a:ext>
                </a:extLst>
              </a:tr>
              <a:tr h="1095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Vật</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nuôi</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Đồ</a:t>
                      </a:r>
                      <a:r>
                        <a:rPr lang="en-US" sz="2600" b="1" baseline="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600" b="1" baseline="0" dirty="0" err="1">
                          <a:solidFill>
                            <a:srgbClr val="002060"/>
                          </a:solidFill>
                          <a:latin typeface="Cambria" panose="02040503050406030204" pitchFamily="18" charset="0"/>
                          <a:ea typeface="Cambria" panose="02040503050406030204" pitchFamily="18" charset="0"/>
                          <a:cs typeface="Arial" panose="020B0604020202020204" pitchFamily="34" charset="0"/>
                        </a:rPr>
                        <a:t>đạc</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2995240"/>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mèo</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quạt</a:t>
                      </a:r>
                      <a:r>
                        <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điện</a:t>
                      </a:r>
                      <a:endParaRPr 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9321581"/>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Cambria" panose="02040503050406030204" pitchFamily="18" charset="0"/>
                        <a:ea typeface="Cambria" panose="02040503050406030204" pitchFamily="18"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0380126"/>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mbria" panose="02040503050406030204" pitchFamily="18" charset="0"/>
                          <a:ea typeface="Cambria" panose="02040503050406030204" pitchFamily="18"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57965121"/>
                  </a:ext>
                </a:extLst>
              </a:tr>
            </a:tbl>
          </a:graphicData>
        </a:graphic>
      </p:graphicFrame>
      <p:sp>
        <p:nvSpPr>
          <p:cNvPr id="9" name="TextBox 8">
            <a:extLst>
              <a:ext uri="{FF2B5EF4-FFF2-40B4-BE49-F238E27FC236}">
                <a16:creationId xmlns:a16="http://schemas.microsoft.com/office/drawing/2014/main" id="{BA05F68A-8EE7-494D-5D8A-9901DB65622F}"/>
              </a:ext>
            </a:extLst>
          </p:cNvPr>
          <p:cNvSpPr txBox="1"/>
          <p:nvPr/>
        </p:nvSpPr>
        <p:spPr>
          <a:xfrm>
            <a:off x="1235134" y="445029"/>
            <a:ext cx="9770323" cy="584775"/>
          </a:xfrm>
          <a:prstGeom prst="rect">
            <a:avLst/>
          </a:prstGeom>
          <a:noFill/>
        </p:spPr>
        <p:txBody>
          <a:bodyPr wrap="square" rtlCol="0">
            <a:spAutoFit/>
          </a:bodyPr>
          <a:lstStyle/>
          <a:p>
            <a:r>
              <a:rPr lang="nl-NL" sz="3200" b="1" dirty="0">
                <a:latin typeface="Cambria" panose="02040503050406030204" pitchFamily="18" charset="0"/>
                <a:ea typeface="Cambria" panose="02040503050406030204" pitchFamily="18" charset="0"/>
              </a:rPr>
              <a:t>Bài 1. Tìm từ ngữ về bạn trong nhà theo hai nhóm:</a:t>
            </a:r>
            <a:endParaRPr lang="en-US" sz="32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A0BE5EDD-25AC-EEE5-8117-D5305A36F6BB}"/>
              </a:ext>
            </a:extLst>
          </p:cNvPr>
          <p:cNvCxnSpPr>
            <a:cxnSpLocks/>
          </p:cNvCxnSpPr>
          <p:nvPr/>
        </p:nvCxnSpPr>
        <p:spPr>
          <a:xfrm>
            <a:off x="5242315" y="975311"/>
            <a:ext cx="25409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1" name="Straight Connector 10">
            <a:extLst>
              <a:ext uri="{FF2B5EF4-FFF2-40B4-BE49-F238E27FC236}">
                <a16:creationId xmlns:a16="http://schemas.microsoft.com/office/drawing/2014/main" id="{4913846E-F0FB-FA85-840B-1D6A188B0992}"/>
              </a:ext>
            </a:extLst>
          </p:cNvPr>
          <p:cNvCxnSpPr>
            <a:cxnSpLocks/>
          </p:cNvCxnSpPr>
          <p:nvPr/>
        </p:nvCxnSpPr>
        <p:spPr>
          <a:xfrm>
            <a:off x="8829215" y="932807"/>
            <a:ext cx="1773471"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a16="http://schemas.microsoft.com/office/drawing/2014/main" id="{E735EAC0-3BD6-CE02-AE87-368D2CE0AECD}"/>
              </a:ext>
            </a:extLst>
          </p:cNvPr>
          <p:cNvCxnSpPr>
            <a:cxnSpLocks/>
          </p:cNvCxnSpPr>
          <p:nvPr/>
        </p:nvCxnSpPr>
        <p:spPr>
          <a:xfrm>
            <a:off x="3342374" y="931768"/>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13" name="Picture 12">
            <a:extLst>
              <a:ext uri="{FF2B5EF4-FFF2-40B4-BE49-F238E27FC236}">
                <a16:creationId xmlns:a16="http://schemas.microsoft.com/office/drawing/2014/main" id="{27EB276F-8A65-3F8B-838B-32CEA85A735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contrast="-40000"/>
                    </a14:imgEffect>
                  </a14:imgLayer>
                </a14:imgProps>
              </a:ext>
            </a:extLst>
          </a:blip>
          <a:stretch>
            <a:fillRect/>
          </a:stretch>
        </p:blipFill>
        <p:spPr>
          <a:xfrm>
            <a:off x="0" y="1217909"/>
            <a:ext cx="4762194" cy="3408354"/>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E4C62659-0DF5-9C9B-7B00-E7C71307671A}"/>
              </a:ext>
            </a:extLst>
          </p:cNvPr>
          <p:cNvSpPr/>
          <p:nvPr/>
        </p:nvSpPr>
        <p:spPr>
          <a:xfrm>
            <a:off x="961758" y="1760155"/>
            <a:ext cx="3378881" cy="1569660"/>
          </a:xfrm>
          <a:prstGeom prst="rect">
            <a:avLst/>
          </a:prstGeom>
        </p:spPr>
        <p:txBody>
          <a:bodyPr wrap="square">
            <a:spAutoFit/>
          </a:bodyPr>
          <a:lstStyle/>
          <a:p>
            <a:pPr algn="ct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Thảo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luận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nhóm</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gian</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phút</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621761" y="772652"/>
              <a:ext cx="1059720" cy="531078"/>
            </a:xfrm>
            <a:prstGeom prst="rect">
              <a:avLst/>
            </a:prstGeom>
            <a:noFill/>
          </p:spPr>
          <p:txBody>
            <a:bodyPr wrap="none" rtlCol="0">
              <a:spAutoFit/>
            </a:bodyPr>
            <a:lstStyle/>
            <a:p>
              <a:pPr algn="ctr" defTabSz="1218804"/>
              <a:r>
                <a:rPr lang="it-IT"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374861" y="734539"/>
              <a:ext cx="879892" cy="531078"/>
            </a:xfrm>
            <a:prstGeom prst="rect">
              <a:avLst/>
            </a:prstGeom>
            <a:noFill/>
          </p:spPr>
          <p:txBody>
            <a:bodyPr wrap="none" rtlCol="0">
              <a:spAutoFit/>
            </a:bodyPr>
            <a:lstStyle/>
            <a:p>
              <a:pPr algn="ctr" defTabSz="1218804"/>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Đồ</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đạc</a:t>
              </a:r>
              <a:endPar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5804806" y="1780687"/>
            <a:ext cx="5046074" cy="1754326"/>
          </a:xfrm>
          <a:prstGeom prst="rect">
            <a:avLst/>
          </a:prstGeom>
          <a:noFill/>
        </p:spPr>
        <p:txBody>
          <a:bodyPr wrap="square" rtlCol="0">
            <a:spAutoFit/>
          </a:bodyPr>
          <a:lstStyle/>
          <a:p>
            <a:pPr algn="just" defTabSz="1218804"/>
            <a:r>
              <a:rPr lang="vi-VN"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bàn, ghế, tủ lạnh, ti vi, nồi cơm điện,</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điều</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hòa</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ấm</a:t>
            </a:r>
            <a:r>
              <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7030A0"/>
                </a:solidFill>
                <a:latin typeface="Cambria" panose="02040503050406030204" pitchFamily="18" charset="0"/>
                <a:ea typeface="Cambria" panose="02040503050406030204" pitchFamily="18" charset="0"/>
                <a:cs typeface="Arial-Rounded" panose="020B0500000000000000" pitchFamily="34" charset="0"/>
              </a:rPr>
              <a:t>chén</a:t>
            </a:r>
            <a:r>
              <a:rPr lang="vi-VN" sz="3600" b="1"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endParaRPr lang="en-US" sz="3600" b="1" dirty="0">
              <a:solidFill>
                <a:srgbClr val="7030A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Chó, mèo, trâu, bò, gà, lợn, vịt</a:t>
            </a:r>
            <a:r>
              <a:rPr lang="en-US"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a:t>
            </a:r>
            <a:endParaRPr lang="it-IT" sz="3600" b="1"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428322"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00206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002060"/>
                </a:solidFill>
                <a:effectLst/>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126390" y="4249497"/>
            <a:ext cx="1055507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Cánh buồm trên sông được so sánh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con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bướm</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nhỏ</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962364" y="2989779"/>
            <a:ext cx="2414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3A7B010-8EE2-4651-AD21-928E0551D326}"/>
              </a:ext>
            </a:extLst>
          </p:cNvPr>
          <p:cNvSpPr/>
          <p:nvPr/>
        </p:nvSpPr>
        <p:spPr>
          <a:xfrm>
            <a:off x="1146939" y="5568593"/>
            <a:ext cx="10360759"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sông được ví với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sao</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bay.</a:t>
            </a:r>
            <a:endParaRPr lang="vi-VN" sz="3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3842535" y="3400746"/>
            <a:ext cx="13664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59CB34-3DDE-B79F-9D0B-A79DB176526D}"/>
              </a:ext>
            </a:extLst>
          </p:cNvPr>
          <p:cNvPicPr>
            <a:picLocks noChangeAspect="1"/>
          </p:cNvPicPr>
          <p:nvPr/>
        </p:nvPicPr>
        <p:blipFill>
          <a:blip r:embed="rId2"/>
          <a:stretch>
            <a:fillRect/>
          </a:stretch>
        </p:blipFill>
        <p:spPr>
          <a:xfrm>
            <a:off x="110693" y="110030"/>
            <a:ext cx="971686" cy="733527"/>
          </a:xfrm>
          <a:prstGeom prst="ellipse">
            <a:avLst/>
          </a:prstGeom>
        </p:spPr>
      </p:pic>
      <p:sp>
        <p:nvSpPr>
          <p:cNvPr id="5" name="Rounded Rectangle 7">
            <a:extLst>
              <a:ext uri="{FF2B5EF4-FFF2-40B4-BE49-F238E27FC236}">
                <a16:creationId xmlns:a16="http://schemas.microsoft.com/office/drawing/2014/main" id="{8989243D-AF97-579C-B36E-B399D6A1EC3C}"/>
              </a:ext>
            </a:extLst>
          </p:cNvPr>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Câu </a:t>
            </a:r>
            <a:r>
              <a:rPr kumimoji="0" lang="en-US"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2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hình ảnh so sánh trong các đoạn thơ dưới đây. Nêu tác dụng của hình ảnh so sánh.</a:t>
            </a:r>
            <a:endParaRPr kumimoji="0" lang="vi-VN" sz="2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9DB32D7-3463-0D20-4562-E45F42EE7904}"/>
              </a:ext>
            </a:extLst>
          </p:cNvPr>
          <p:cNvGrpSpPr/>
          <p:nvPr/>
        </p:nvGrpSpPr>
        <p:grpSpPr>
          <a:xfrm>
            <a:off x="1589688" y="1538258"/>
            <a:ext cx="3732436" cy="2145268"/>
            <a:chOff x="1727838" y="1538258"/>
            <a:chExt cx="3732436" cy="2145268"/>
          </a:xfrm>
        </p:grpSpPr>
        <p:sp>
          <p:nvSpPr>
            <p:cNvPr id="8" name="Rounded Rectangle 5">
              <a:extLst>
                <a:ext uri="{FF2B5EF4-FFF2-40B4-BE49-F238E27FC236}">
                  <a16:creationId xmlns:a16="http://schemas.microsoft.com/office/drawing/2014/main" id="{A6F8FE8D-0F8E-870E-AA7D-267AC07845FB}"/>
                </a:ext>
              </a:extLst>
            </p:cNvPr>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cao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mãi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Tàu</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vươn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trời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xoè</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rộng</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Hứng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Viết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Dinh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9C288846-168F-23C2-1D98-9C6A4F983632}"/>
                </a:ext>
              </a:extLst>
            </p:cNvPr>
            <p:cNvGrpSpPr/>
            <p:nvPr/>
          </p:nvGrpSpPr>
          <p:grpSpPr>
            <a:xfrm>
              <a:off x="1727838" y="1538258"/>
              <a:ext cx="367445" cy="542206"/>
              <a:chOff x="754994" y="2637019"/>
              <a:chExt cx="362831" cy="542206"/>
            </a:xfrm>
          </p:grpSpPr>
          <p:sp>
            <p:nvSpPr>
              <p:cNvPr id="11" name="Oval 10">
                <a:extLst>
                  <a:ext uri="{FF2B5EF4-FFF2-40B4-BE49-F238E27FC236}">
                    <a16:creationId xmlns:a16="http://schemas.microsoft.com/office/drawing/2014/main" id="{F8F76F9E-8CED-CBD5-8BD6-9FC2E19833DD}"/>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1</a:t>
                </a:r>
              </a:p>
            </p:txBody>
          </p:sp>
          <p:sp>
            <p:nvSpPr>
              <p:cNvPr id="12" name="Oval 11">
                <a:extLst>
                  <a:ext uri="{FF2B5EF4-FFF2-40B4-BE49-F238E27FC236}">
                    <a16:creationId xmlns:a16="http://schemas.microsoft.com/office/drawing/2014/main" id="{CA916FDA-805A-ECEA-02E7-4FF2A490DA97}"/>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13" name="Group 12">
            <a:extLst>
              <a:ext uri="{FF2B5EF4-FFF2-40B4-BE49-F238E27FC236}">
                <a16:creationId xmlns:a16="http://schemas.microsoft.com/office/drawing/2014/main" id="{9268F7AB-6047-4B5C-CCF8-53A426C7965C}"/>
              </a:ext>
            </a:extLst>
          </p:cNvPr>
          <p:cNvGrpSpPr/>
          <p:nvPr/>
        </p:nvGrpSpPr>
        <p:grpSpPr>
          <a:xfrm>
            <a:off x="1310896" y="3952422"/>
            <a:ext cx="4645767" cy="2145268"/>
            <a:chOff x="1310896" y="3952422"/>
            <a:chExt cx="4645767" cy="2145268"/>
          </a:xfrm>
        </p:grpSpPr>
        <p:sp>
          <p:nvSpPr>
            <p:cNvPr id="14" name="Rounded Rectangle 10">
              <a:extLst>
                <a:ext uri="{FF2B5EF4-FFF2-40B4-BE49-F238E27FC236}">
                  <a16:creationId xmlns:a16="http://schemas.microsoft.com/office/drawing/2014/main" id="{60FA2329-D458-B176-8279-704B74BF31F9}"/>
                </a:ext>
              </a:extLst>
            </p:cNvPr>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Sương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trắng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viền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chiếc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khăn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bông</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Ồ,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núi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lười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Giờ</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mới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đang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rửa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Thanh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Hào</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15" name="Group 14">
              <a:extLst>
                <a:ext uri="{FF2B5EF4-FFF2-40B4-BE49-F238E27FC236}">
                  <a16:creationId xmlns:a16="http://schemas.microsoft.com/office/drawing/2014/main" id="{E2424A87-146D-057B-171B-E0663669C2CB}"/>
                </a:ext>
              </a:extLst>
            </p:cNvPr>
            <p:cNvGrpSpPr/>
            <p:nvPr/>
          </p:nvGrpSpPr>
          <p:grpSpPr>
            <a:xfrm>
              <a:off x="1310896" y="3960455"/>
              <a:ext cx="363342" cy="542206"/>
              <a:chOff x="754994" y="2637019"/>
              <a:chExt cx="362831" cy="542206"/>
            </a:xfrm>
          </p:grpSpPr>
          <p:sp>
            <p:nvSpPr>
              <p:cNvPr id="17" name="Oval 16">
                <a:extLst>
                  <a:ext uri="{FF2B5EF4-FFF2-40B4-BE49-F238E27FC236}">
                    <a16:creationId xmlns:a16="http://schemas.microsoft.com/office/drawing/2014/main" id="{8773B893-25F3-58FC-D2C8-2F2EA8C5E897}"/>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a:t>
                </a:r>
              </a:p>
            </p:txBody>
          </p:sp>
          <p:sp>
            <p:nvSpPr>
              <p:cNvPr id="20" name="Oval 19">
                <a:extLst>
                  <a:ext uri="{FF2B5EF4-FFF2-40B4-BE49-F238E27FC236}">
                    <a16:creationId xmlns:a16="http://schemas.microsoft.com/office/drawing/2014/main" id="{4FF346EC-9535-D2D0-1ED6-C76B0DB852AD}"/>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21" name="Group 20">
            <a:extLst>
              <a:ext uri="{FF2B5EF4-FFF2-40B4-BE49-F238E27FC236}">
                <a16:creationId xmlns:a16="http://schemas.microsoft.com/office/drawing/2014/main" id="{4D3BCDF9-A183-45FD-043F-5AC2FFE4C518}"/>
              </a:ext>
            </a:extLst>
          </p:cNvPr>
          <p:cNvGrpSpPr/>
          <p:nvPr/>
        </p:nvGrpSpPr>
        <p:grpSpPr>
          <a:xfrm>
            <a:off x="5803364" y="1538258"/>
            <a:ext cx="4728755" cy="2145268"/>
            <a:chOff x="5803364" y="1538258"/>
            <a:chExt cx="4728755" cy="2145268"/>
          </a:xfrm>
        </p:grpSpPr>
        <p:sp>
          <p:nvSpPr>
            <p:cNvPr id="22" name="Rounded Rectangle 8">
              <a:extLst>
                <a:ext uri="{FF2B5EF4-FFF2-40B4-BE49-F238E27FC236}">
                  <a16:creationId xmlns:a16="http://schemas.microsoft.com/office/drawing/2014/main" id="{97651FCB-9E96-8217-E072-199CAEBC6908}"/>
                </a:ext>
              </a:extLst>
            </p:cNvPr>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Sân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quá</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Nhờ</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ánh</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ngời</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Trăng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tròn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đĩa</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lửng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Nhược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Thuỷ-Phương</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3" name="Group 22">
              <a:extLst>
                <a:ext uri="{FF2B5EF4-FFF2-40B4-BE49-F238E27FC236}">
                  <a16:creationId xmlns:a16="http://schemas.microsoft.com/office/drawing/2014/main" id="{6526EDCA-2B3E-560C-16CC-8249906A6D4F}"/>
                </a:ext>
              </a:extLst>
            </p:cNvPr>
            <p:cNvGrpSpPr/>
            <p:nvPr/>
          </p:nvGrpSpPr>
          <p:grpSpPr>
            <a:xfrm>
              <a:off x="5803364" y="1587902"/>
              <a:ext cx="362831" cy="542206"/>
              <a:chOff x="754994" y="2637019"/>
              <a:chExt cx="362831" cy="542206"/>
            </a:xfrm>
          </p:grpSpPr>
          <p:sp>
            <p:nvSpPr>
              <p:cNvPr id="24" name="Oval 23">
                <a:extLst>
                  <a:ext uri="{FF2B5EF4-FFF2-40B4-BE49-F238E27FC236}">
                    <a16:creationId xmlns:a16="http://schemas.microsoft.com/office/drawing/2014/main" id="{031B47C4-B3A8-579A-7AFC-B6014C76C7AB}"/>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a:t>
                </a:r>
              </a:p>
            </p:txBody>
          </p:sp>
          <p:sp>
            <p:nvSpPr>
              <p:cNvPr id="25" name="Oval 24">
                <a:extLst>
                  <a:ext uri="{FF2B5EF4-FFF2-40B4-BE49-F238E27FC236}">
                    <a16:creationId xmlns:a16="http://schemas.microsoft.com/office/drawing/2014/main" id="{96C9C04D-EE64-3ACF-8759-AA8A8A031729}"/>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grpSp>
        <p:nvGrpSpPr>
          <p:cNvPr id="26" name="Group 25">
            <a:extLst>
              <a:ext uri="{FF2B5EF4-FFF2-40B4-BE49-F238E27FC236}">
                <a16:creationId xmlns:a16="http://schemas.microsoft.com/office/drawing/2014/main" id="{ACB02133-BC04-2EA8-BECF-7CA934AAAD74}"/>
              </a:ext>
            </a:extLst>
          </p:cNvPr>
          <p:cNvGrpSpPr/>
          <p:nvPr/>
        </p:nvGrpSpPr>
        <p:grpSpPr>
          <a:xfrm>
            <a:off x="6189847" y="3894488"/>
            <a:ext cx="3973055" cy="2145268"/>
            <a:chOff x="6189847" y="3894488"/>
            <a:chExt cx="3973055" cy="2145268"/>
          </a:xfrm>
        </p:grpSpPr>
        <p:sp>
          <p:nvSpPr>
            <p:cNvPr id="27" name="Rounded Rectangle 11">
              <a:extLst>
                <a:ext uri="{FF2B5EF4-FFF2-40B4-BE49-F238E27FC236}">
                  <a16:creationId xmlns:a16="http://schemas.microsoft.com/office/drawing/2014/main" id="{745D46B6-2F6C-758C-D3DD-19899FF6CDAC}"/>
                </a:ext>
              </a:extLst>
            </p:cNvPr>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Một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hôm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đất</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Mọc</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lên</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Cái</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bé</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nhỏ</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mềm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như</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Lâm</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Thị</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Mỹ</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Dạ</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nvGrpSpPr>
            <p:cNvPr id="28" name="Group 27">
              <a:extLst>
                <a:ext uri="{FF2B5EF4-FFF2-40B4-BE49-F238E27FC236}">
                  <a16:creationId xmlns:a16="http://schemas.microsoft.com/office/drawing/2014/main" id="{FFFCF2CA-ECC3-BEF1-0724-BF0E5FF302B2}"/>
                </a:ext>
              </a:extLst>
            </p:cNvPr>
            <p:cNvGrpSpPr/>
            <p:nvPr/>
          </p:nvGrpSpPr>
          <p:grpSpPr>
            <a:xfrm>
              <a:off x="6189848" y="3894488"/>
              <a:ext cx="364415" cy="542206"/>
              <a:chOff x="754994" y="2637019"/>
              <a:chExt cx="362831" cy="542206"/>
            </a:xfrm>
          </p:grpSpPr>
          <p:sp>
            <p:nvSpPr>
              <p:cNvPr id="29" name="Oval 28">
                <a:extLst>
                  <a:ext uri="{FF2B5EF4-FFF2-40B4-BE49-F238E27FC236}">
                    <a16:creationId xmlns:a16="http://schemas.microsoft.com/office/drawing/2014/main" id="{BC95B4F7-A197-4B15-428E-F9F2168482A9}"/>
                  </a:ext>
                </a:extLst>
              </p:cNvPr>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4</a:t>
                </a:r>
              </a:p>
            </p:txBody>
          </p:sp>
          <p:sp>
            <p:nvSpPr>
              <p:cNvPr id="30" name="Oval 29">
                <a:extLst>
                  <a:ext uri="{FF2B5EF4-FFF2-40B4-BE49-F238E27FC236}">
                    <a16:creationId xmlns:a16="http://schemas.microsoft.com/office/drawing/2014/main" id="{22895F50-1667-ECB5-A637-AEA266D1DB65}"/>
                  </a:ext>
                </a:extLst>
              </p:cNvPr>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p:blipFill>
        <p:spPr>
          <a:xfrm>
            <a:off x="4792318" y="5283200"/>
            <a:ext cx="7584498" cy="1574800"/>
          </a:xfrm>
          <a:prstGeom prst="rect">
            <a:avLst/>
          </a:prstGeom>
        </p:spPr>
      </p:pic>
      <p:pic>
        <p:nvPicPr>
          <p:cNvPr id="4" name="图片 19"/>
          <p:cNvPicPr>
            <a:picLocks noChangeAspect="1"/>
          </p:cNvPicPr>
          <p:nvPr/>
        </p:nvPicPr>
        <p:blipFill rotWithShape="1">
          <a:blip r:embed="rId4"/>
          <a:srcRect l="3125" t="9355" r="3020" b="4895"/>
          <a:stretch/>
        </p:blipFill>
        <p:spPr>
          <a:xfrm>
            <a:off x="1988820" y="313837"/>
            <a:ext cx="10115550" cy="6761333"/>
          </a:xfrm>
          <a:prstGeom prst="rect">
            <a:avLst/>
          </a:prstGeom>
        </p:spPr>
      </p:pic>
      <p:pic>
        <p:nvPicPr>
          <p:cNvPr id="6"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7"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8" name="图片 30"/>
          <p:cNvPicPr>
            <a:picLocks noChangeAspect="1"/>
          </p:cNvPicPr>
          <p:nvPr/>
        </p:nvPicPr>
        <p:blipFill rotWithShape="1">
          <a:blip r:embed="rId6"/>
          <a:srcRect b="17448"/>
          <a:stretch/>
        </p:blipFill>
        <p:spPr>
          <a:xfrm flipV="1">
            <a:off x="-14961" y="2905442"/>
            <a:ext cx="7025362" cy="3965986"/>
          </a:xfrm>
          <a:prstGeom prst="rect">
            <a:avLst/>
          </a:prstGeom>
        </p:spPr>
      </p:pic>
      <p:pic>
        <p:nvPicPr>
          <p:cNvPr id="9" name="图片 33">
            <a:extLst>
              <a:ext uri="{FF2B5EF4-FFF2-40B4-BE49-F238E27FC236}">
                <a16:creationId xmlns:a16="http://schemas.microsoft.com/office/drawing/2014/main" id="{966B4A63-A7FD-4023-67B1-7706CBFAA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p:blipFill>
        <p:spPr>
          <a:xfrm>
            <a:off x="-32613" y="-206567"/>
            <a:ext cx="2592108" cy="2382747"/>
          </a:xfrm>
          <a:prstGeom prst="rect">
            <a:avLst/>
          </a:prstGeom>
        </p:spPr>
      </p:pic>
      <p:pic>
        <p:nvPicPr>
          <p:cNvPr id="5" name="Picture 4">
            <a:extLst>
              <a:ext uri="{FF2B5EF4-FFF2-40B4-BE49-F238E27FC236}">
                <a16:creationId xmlns:a16="http://schemas.microsoft.com/office/drawing/2014/main" id="{D50394A2-2271-9E7C-352B-ECB31F608F0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89127" y="2560319"/>
            <a:ext cx="6079729" cy="4863549"/>
          </a:xfrm>
          <a:prstGeom prst="rect">
            <a:avLst/>
          </a:prstGeom>
        </p:spPr>
      </p:pic>
      <p:sp>
        <p:nvSpPr>
          <p:cNvPr id="10" name="TextBox 9">
            <a:extLst>
              <a:ext uri="{FF2B5EF4-FFF2-40B4-BE49-F238E27FC236}">
                <a16:creationId xmlns:a16="http://schemas.microsoft.com/office/drawing/2014/main" id="{D0615B34-48D6-03B4-E2E1-CF02394D3A95}"/>
              </a:ext>
            </a:extLst>
          </p:cNvPr>
          <p:cNvSpPr txBox="1"/>
          <p:nvPr/>
        </p:nvSpPr>
        <p:spPr>
          <a:xfrm>
            <a:off x="3476624" y="1929841"/>
            <a:ext cx="7336155" cy="3046988"/>
          </a:xfrm>
          <a:prstGeom prst="rect">
            <a:avLst/>
          </a:prstGeom>
          <a:noFill/>
        </p:spPr>
        <p:txBody>
          <a:bodyPr wrap="square">
            <a:spAutoFit/>
          </a:bodyPr>
          <a:lstStyle/>
          <a:p>
            <a:pPr algn="ctr"/>
            <a:r>
              <a:rPr lang="nl-NL"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Tác dụng của các hình ảnh so sánh:</a:t>
            </a:r>
            <a:endPar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mbria" panose="02040503050406030204" pitchFamily="18" charset="0"/>
                <a:ea typeface="Cambria" panose="02040503050406030204" pitchFamily="18" charset="0"/>
                <a:cs typeface="Calibri" panose="020F0502020204030204" pitchFamily="34" charset="0"/>
              </a:rPr>
              <a:t>Hình ảnh so sánh cũng giúp cho câu văn, câu thơ hay hơn, dễ hiểu hơn.</a:t>
            </a:r>
            <a:endPar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844197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C794B"/>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472</Words>
  <Application>Microsoft Office PowerPoint</Application>
  <PresentationFormat>Widescreen</PresentationFormat>
  <Paragraphs>51</Paragraphs>
  <Slides>7</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vt:i4>
      </vt:variant>
    </vt:vector>
  </HeadingPairs>
  <TitlesOfParts>
    <vt:vector size="16" baseType="lpstr">
      <vt:lpstr>Arial</vt:lpstr>
      <vt:lpstr>Arial-Rounded</vt:lpstr>
      <vt:lpstr>Calibri</vt:lpstr>
      <vt:lpstr>Cambria</vt:lpstr>
      <vt:lpstr>等线</vt:lpstr>
      <vt:lpstr>等线 Light</vt:lpstr>
      <vt:lpstr>思源黑体 CN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P020725</cp:lastModifiedBy>
  <cp:revision>66</cp:revision>
  <dcterms:created xsi:type="dcterms:W3CDTF">2022-09-02T04:10:45Z</dcterms:created>
  <dcterms:modified xsi:type="dcterms:W3CDTF">2025-12-14T14:54:15Z</dcterms:modified>
</cp:coreProperties>
</file>