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6"/>
  </p:notesMasterIdLst>
  <p:sldIdLst>
    <p:sldId id="421" r:id="rId2"/>
    <p:sldId id="428" r:id="rId3"/>
    <p:sldId id="397" r:id="rId4"/>
    <p:sldId id="435" r:id="rId5"/>
    <p:sldId id="436" r:id="rId6"/>
    <p:sldId id="400" r:id="rId7"/>
    <p:sldId id="439" r:id="rId8"/>
    <p:sldId id="438" r:id="rId9"/>
    <p:sldId id="437" r:id="rId10"/>
    <p:sldId id="440" r:id="rId11"/>
    <p:sldId id="433" r:id="rId12"/>
    <p:sldId id="441" r:id="rId13"/>
    <p:sldId id="399" r:id="rId14"/>
    <p:sldId id="402" r:id="rId15"/>
    <p:sldId id="442" r:id="rId16"/>
    <p:sldId id="434" r:id="rId17"/>
    <p:sldId id="403" r:id="rId18"/>
    <p:sldId id="444" r:id="rId19"/>
    <p:sldId id="443" r:id="rId20"/>
    <p:sldId id="449" r:id="rId21"/>
    <p:sldId id="450" r:id="rId22"/>
    <p:sldId id="451" r:id="rId23"/>
    <p:sldId id="445" r:id="rId24"/>
    <p:sldId id="431"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F2C"/>
    <a:srgbClr val="5D8BB9"/>
    <a:srgbClr val="E35F56"/>
    <a:srgbClr val="FC8648"/>
    <a:srgbClr val="CD3A37"/>
    <a:srgbClr val="203965"/>
    <a:srgbClr val="F99102"/>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9" autoAdjust="0"/>
    <p:restoredTop sz="94660"/>
  </p:normalViewPr>
  <p:slideViewPr>
    <p:cSldViewPr snapToGrid="0" showGuides="1">
      <p:cViewPr varScale="1">
        <p:scale>
          <a:sx n="67" d="100"/>
          <a:sy n="67" d="100"/>
        </p:scale>
        <p:origin x="684" y="78"/>
      </p:cViewPr>
      <p:guideLst>
        <p:guide pos="3840"/>
        <p:guide orient="horz" pos="2184"/>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540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38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592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968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4" r:id="rId3"/>
    <p:sldLayoutId id="2147483675" r:id="rId4"/>
    <p:sldLayoutId id="2147483670"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p:cNvPicPr>
            <a:picLocks noChangeAspect="1"/>
          </p:cNvPicPr>
          <p:nvPr/>
        </p:nvPicPr>
        <p:blipFill>
          <a:blip r:embed="rId8"/>
          <a:stretch>
            <a:fillRect/>
          </a:stretch>
        </p:blipFill>
        <p:spPr>
          <a:xfrm>
            <a:off x="1100196" y="1538553"/>
            <a:ext cx="9437426" cy="3139712"/>
          </a:xfrm>
          <a:prstGeom prst="rect">
            <a:avLst/>
          </a:prstGeom>
        </p:spPr>
      </p:pic>
      <p:sp>
        <p:nvSpPr>
          <p:cNvPr id="29" name="矩形: 圆角 25">
            <a:extLst>
              <a:ext uri="{FF2B5EF4-FFF2-40B4-BE49-F238E27FC236}">
                <a16:creationId xmlns:a16="http://schemas.microsoft.com/office/drawing/2014/main" id="{EE2BC1CD-4024-B3E0-E74A-5207906DA7FF}"/>
              </a:ext>
            </a:extLst>
          </p:cNvPr>
          <p:cNvSpPr/>
          <p:nvPr/>
        </p:nvSpPr>
        <p:spPr>
          <a:xfrm>
            <a:off x="4446364" y="1089590"/>
            <a:ext cx="3089722" cy="631228"/>
          </a:xfrm>
          <a:prstGeom prst="roundRect">
            <a:avLst>
              <a:gd name="adj" fmla="val 50000"/>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 4</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630" y="1313708"/>
            <a:ext cx="1711038" cy="1711038"/>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7" y="741325"/>
            <a:ext cx="6881194" cy="1169551"/>
          </a:xfrm>
          <a:prstGeom prst="rect">
            <a:avLst/>
          </a:prstGeom>
        </p:spPr>
        <p:txBody>
          <a:bodyPr wrap="square">
            <a:spAutoFit/>
          </a:bodyPr>
          <a:lstStyle/>
          <a:p>
            <a:pPr algn="ctr"/>
            <a:r>
              <a:rPr lang="en-US" sz="3500" b="1" dirty="0" err="1">
                <a:solidFill>
                  <a:srgbClr val="002060"/>
                </a:solidFill>
                <a:latin typeface="Cambria" panose="02040503050406030204" pitchFamily="18" charset="0"/>
                <a:ea typeface="Cambria" panose="02040503050406030204" pitchFamily="18" charset="0"/>
              </a:rPr>
              <a:t>Âm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giúp</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ích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gì</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những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loại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cụ</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nào</a:t>
            </a:r>
            <a:r>
              <a:rPr lang="en-US" sz="3500" b="1" dirty="0">
                <a:solidFill>
                  <a:srgbClr val="002060"/>
                </a:solidFill>
                <a:latin typeface="Cambria" panose="02040503050406030204" pitchFamily="18" charset="0"/>
                <a:ea typeface="Cambria" panose="02040503050406030204" pitchFamily="18" charset="0"/>
              </a:rPr>
              <a:t>?</a:t>
            </a:r>
          </a:p>
        </p:txBody>
      </p:sp>
      <p:sp>
        <p:nvSpPr>
          <p:cNvPr id="3" name="TextBox 2"/>
          <p:cNvSpPr txBox="1"/>
          <p:nvPr/>
        </p:nvSpPr>
        <p:spPr>
          <a:xfrm>
            <a:off x="1265077" y="2319796"/>
            <a:ext cx="5780615" cy="630942"/>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rPr>
              <a:t>Âm nhạc giúp em thư giãn.</a:t>
            </a:r>
            <a:endParaRPr lang="en-US" sz="3500" dirty="0">
              <a:latin typeface="Cambria" panose="02040503050406030204" pitchFamily="18" charset="0"/>
              <a:ea typeface="Cambria" panose="02040503050406030204" pitchFamily="18" charset="0"/>
            </a:endParaRPr>
          </a:p>
        </p:txBody>
      </p:sp>
      <p:sp>
        <p:nvSpPr>
          <p:cNvPr id="4" name="Rectangle 3"/>
          <p:cNvSpPr/>
          <p:nvPr/>
        </p:nvSpPr>
        <p:spPr>
          <a:xfrm>
            <a:off x="-2027204" y="3359659"/>
            <a:ext cx="12365178" cy="1169551"/>
          </a:xfrm>
          <a:prstGeom prst="rect">
            <a:avLst/>
          </a:prstGeom>
        </p:spPr>
        <p:txBody>
          <a:bodyPr wrap="square">
            <a:spAutoFit/>
          </a:bodyPr>
          <a:lstStyle/>
          <a:p>
            <a:pPr algn="ct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loại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cụ</a:t>
            </a:r>
            <a:r>
              <a:rPr lang="en-US" sz="3500" dirty="0">
                <a:latin typeface="Cambria" panose="02040503050406030204" pitchFamily="18" charset="0"/>
                <a:ea typeface="Cambria" panose="02040503050406030204" pitchFamily="18" charset="0"/>
              </a:rPr>
              <a:t>: </a:t>
            </a:r>
            <a:endParaRPr lang="vi-VN" sz="3500" dirty="0">
              <a:latin typeface="Cambria" panose="02040503050406030204" pitchFamily="18" charset="0"/>
              <a:ea typeface="Cambria" panose="02040503050406030204" pitchFamily="18" charset="0"/>
            </a:endParaRPr>
          </a:p>
          <a:p>
            <a:pPr algn="ctr"/>
            <a:r>
              <a:rPr lang="en-US" sz="3500" dirty="0" err="1">
                <a:latin typeface="Cambria" panose="02040503050406030204" pitchFamily="18" charset="0"/>
                <a:ea typeface="Cambria" panose="02040503050406030204" pitchFamily="18" charset="0"/>
              </a:rPr>
              <a:t>đàn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ghi</a:t>
            </a:r>
            <a:r>
              <a:rPr lang="en-US" sz="3500" dirty="0">
                <a:latin typeface="Cambria" panose="02040503050406030204" pitchFamily="18" charset="0"/>
                <a:ea typeface="Cambria" panose="02040503050406030204" pitchFamily="18" charset="0"/>
              </a:rPr>
              <a:t>-ta, piano, </a:t>
            </a:r>
            <a:r>
              <a:rPr lang="en-US" sz="3500" dirty="0" err="1">
                <a:latin typeface="Cambria" panose="02040503050406030204" pitchFamily="18" charset="0"/>
                <a:ea typeface="Cambria" panose="02040503050406030204" pitchFamily="18" charset="0"/>
              </a:rPr>
              <a:t>kèn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sáo</a:t>
            </a:r>
            <a:r>
              <a:rPr lang="en-US" sz="3500" dirty="0">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3254" b="-15682"/>
          <a:stretch/>
        </p:blipFill>
        <p:spPr>
          <a:xfrm>
            <a:off x="7709837" y="2036790"/>
            <a:ext cx="4562374" cy="4984840"/>
          </a:xfrm>
          <a:prstGeom prst="rect">
            <a:avLst/>
          </a:prstGeom>
        </p:spPr>
      </p:pic>
    </p:spTree>
    <p:extLst>
      <p:ext uri="{BB962C8B-B14F-4D97-AF65-F5344CB8AC3E}">
        <p14:creationId xmlns:p14="http://schemas.microsoft.com/office/powerpoint/2010/main" val="34027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5">
            <a:extLst>
              <a:ext uri="{FF2B5EF4-FFF2-40B4-BE49-F238E27FC236}">
                <a16:creationId xmlns:a16="http://schemas.microsoft.com/office/drawing/2014/main" id="{BBDC4616-25B4-4DC1-8A6C-71E3F5D678F0}"/>
              </a:ext>
            </a:extLst>
          </p:cNvPr>
          <p:cNvSpPr txBox="1"/>
          <p:nvPr/>
        </p:nvSpPr>
        <p:spPr>
          <a:xfrm>
            <a:off x="3228975" y="1409700"/>
            <a:ext cx="7977622"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TÌM HIỂU CÁCH LÀM </a:t>
            </a:r>
            <a:endParaRPr kumimoji="0" lang="en-US"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MỘT SỐ NHẠC CỤ</a:t>
            </a:r>
          </a:p>
        </p:txBody>
      </p:sp>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6" y="2549986"/>
            <a:ext cx="3820874" cy="3820874"/>
          </a:xfrm>
          <a:prstGeom prst="rect">
            <a:avLst/>
          </a:prstGeom>
        </p:spPr>
      </p:pic>
    </p:spTree>
    <p:custDataLst>
      <p:tags r:id="rId1"/>
    </p:custDataLst>
    <p:extLst>
      <p:ext uri="{BB962C8B-B14F-4D97-AF65-F5344CB8AC3E}">
        <p14:creationId xmlns:p14="http://schemas.microsoft.com/office/powerpoint/2010/main" val="172482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4270717" y="623051"/>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grpSp>
        <p:nvGrpSpPr>
          <p:cNvPr id="5" name="Group 4">
            <a:extLst>
              <a:ext uri="{FF2B5EF4-FFF2-40B4-BE49-F238E27FC236}">
                <a16:creationId xmlns:a16="http://schemas.microsoft.com/office/drawing/2014/main" id="{C412D798-03B3-177D-5A63-41867C7CE6CF}"/>
              </a:ext>
            </a:extLst>
          </p:cNvPr>
          <p:cNvGrpSpPr/>
          <p:nvPr/>
        </p:nvGrpSpPr>
        <p:grpSpPr>
          <a:xfrm>
            <a:off x="757383" y="1451017"/>
            <a:ext cx="10649526" cy="4569923"/>
            <a:chOff x="834044" y="1546167"/>
            <a:chExt cx="10523912" cy="4672662"/>
          </a:xfrm>
        </p:grpSpPr>
        <p:sp>
          <p:nvSpPr>
            <p:cNvPr id="6" name="Rectangle: Rounded Corners 3">
              <a:extLst>
                <a:ext uri="{FF2B5EF4-FFF2-40B4-BE49-F238E27FC236}">
                  <a16:creationId xmlns:a16="http://schemas.microsoft.com/office/drawing/2014/main" id="{0E4F9FC5-1B14-19AD-2EDD-32EC34EA4942}"/>
                </a:ext>
              </a:extLst>
            </p:cNvPr>
            <p:cNvSpPr/>
            <p:nvPr/>
          </p:nvSpPr>
          <p:spPr>
            <a:xfrm>
              <a:off x="834044" y="1546167"/>
              <a:ext cx="10523912" cy="4672662"/>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730EC-7E41-E381-159C-90C66BC7632C}"/>
                </a:ext>
              </a:extLst>
            </p:cNvPr>
            <p:cNvSpPr txBox="1"/>
            <p:nvPr/>
          </p:nvSpPr>
          <p:spPr>
            <a:xfrm>
              <a:off x="916190" y="1619934"/>
              <a:ext cx="10323110" cy="4279863"/>
            </a:xfrm>
            <a:prstGeom prst="rect">
              <a:avLst/>
            </a:prstGeom>
            <a:noFill/>
          </p:spPr>
          <p:txBody>
            <a:bodyPr wrap="square">
              <a:spAutoFit/>
            </a:bodyPr>
            <a:lstStyle/>
            <a:p>
              <a:pPr algn="just" rtl="0"/>
              <a:r>
                <a:rPr lang="en-US" sz="3800" i="0" dirty="0">
                  <a:solidFill>
                    <a:srgbClr val="333333"/>
                  </a:solidFill>
                  <a:effectLst/>
                  <a:latin typeface="Cambria" panose="02040503050406030204" pitchFamily="18" charset="0"/>
                </a:rPr>
                <a:t>	</a:t>
              </a:r>
              <a:r>
                <a:rPr lang="vi-VN" sz="3800" i="0" dirty="0">
                  <a:solidFill>
                    <a:srgbClr val="333333"/>
                  </a:solidFill>
                  <a:effectLst/>
                  <a:latin typeface="Cambria" panose="02040503050406030204" pitchFamily="18" charset="0"/>
                </a:rPr>
                <a:t>Các con vật có thể “nói chuyện” với nhau bằng những âm thanh riêng. Một số loài vật như cá voi, dơi,... </a:t>
              </a:r>
              <a:r>
                <a:rPr lang="vi-VN" sz="3800" dirty="0">
                  <a:solidFill>
                    <a:srgbClr val="333333"/>
                  </a:solidFill>
                  <a:latin typeface="Cambria" panose="02040503050406030204" pitchFamily="18" charset="0"/>
                </a:rPr>
                <a:t>p</a:t>
              </a:r>
              <a:r>
                <a:rPr lang="vi-VN" sz="3800" i="0" dirty="0">
                  <a:solidFill>
                    <a:srgbClr val="333333"/>
                  </a:solidFill>
                  <a:effectLst/>
                  <a:latin typeface="Cambria" panose="02040503050406030204" pitchFamily="18" charset="0"/>
                </a:rPr>
                <a:t>hát ra âm thanh mà tai người không nghe thấy.</a:t>
              </a:r>
            </a:p>
            <a:p>
              <a:pPr algn="just" rtl="0"/>
              <a:r>
                <a:rPr lang="en-US" sz="3800" dirty="0">
                  <a:solidFill>
                    <a:srgbClr val="333333"/>
                  </a:solidFill>
                  <a:latin typeface="Cambria" panose="02040503050406030204" pitchFamily="18" charset="0"/>
                </a:rPr>
                <a:t>      </a:t>
              </a:r>
              <a:r>
                <a:rPr lang="vi-VN" sz="3800" dirty="0">
                  <a:solidFill>
                    <a:srgbClr val="333333"/>
                  </a:solidFill>
                  <a:latin typeface="Cambria" panose="02040503050406030204" pitchFamily="18" charset="0"/>
                </a:rPr>
                <a:t>Một số loài vật có thể “nói chuyện” với nhau qua khoảng cách lớn, như cá voi có thể nghe tiếng “gọi”của nhau cách xa hàng trăm ki-lô-mét.</a:t>
              </a:r>
              <a:r>
                <a:rPr lang="vi-VN" sz="3800" i="0" dirty="0">
                  <a:solidFill>
                    <a:srgbClr val="333333"/>
                  </a:solidFill>
                  <a:effectLst/>
                  <a:latin typeface="Cambria" panose="02040503050406030204" pitchFamily="18" charset="0"/>
                </a:rPr>
                <a:t> </a:t>
              </a:r>
            </a:p>
          </p:txBody>
        </p:sp>
      </p:grpSp>
    </p:spTree>
    <p:extLst>
      <p:ext uri="{BB962C8B-B14F-4D97-AF65-F5344CB8AC3E}">
        <p14:creationId xmlns:p14="http://schemas.microsoft.com/office/powerpoint/2010/main" val="3863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909" y="3697625"/>
            <a:ext cx="3737213" cy="336098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823201" y="1750787"/>
            <a:ext cx="3579125" cy="3356425"/>
          </a:xfrm>
          <a:prstGeom prst="rect">
            <a:avLst/>
          </a:prstGeom>
        </p:spPr>
      </p:pic>
      <p:sp>
        <p:nvSpPr>
          <p:cNvPr id="5" name="Rectangle 4"/>
          <p:cNvSpPr/>
          <p:nvPr/>
        </p:nvSpPr>
        <p:spPr>
          <a:xfrm>
            <a:off x="1100575" y="905592"/>
            <a:ext cx="6861171" cy="1292662"/>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1. </a:t>
            </a:r>
            <a:r>
              <a:rPr lang="en-US" sz="2600" b="1" dirty="0" err="1">
                <a:solidFill>
                  <a:srgbClr val="002060"/>
                </a:solidFill>
                <a:latin typeface="Cambria" panose="02040503050406030204" pitchFamily="18" charset="0"/>
                <a:ea typeface="Cambria" panose="02040503050406030204" pitchFamily="18" charset="0"/>
              </a:rPr>
              <a:t>Sử</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dụng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ghi</a:t>
            </a:r>
            <a:r>
              <a:rPr lang="en-US" sz="2600" b="1" dirty="0">
                <a:solidFill>
                  <a:srgbClr val="002060"/>
                </a:solidFill>
                <a:latin typeface="Cambria" panose="02040503050406030204" pitchFamily="18" charset="0"/>
                <a:ea typeface="Cambria" panose="02040503050406030204" pitchFamily="18" charset="0"/>
              </a:rPr>
              <a:t>-ta, </a:t>
            </a:r>
            <a:r>
              <a:rPr lang="en-US" sz="2600" b="1" dirty="0" err="1">
                <a:solidFill>
                  <a:srgbClr val="002060"/>
                </a:solidFill>
                <a:latin typeface="Cambria" panose="02040503050406030204" pitchFamily="18" charset="0"/>
                <a:ea typeface="Cambria" panose="02040503050406030204" pitchFamily="18" charset="0"/>
              </a:rPr>
              <a:t>sáo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Hình</a:t>
            </a:r>
            <a:r>
              <a:rPr lang="en-US" sz="2600" b="1" dirty="0">
                <a:solidFill>
                  <a:srgbClr val="002060"/>
                </a:solidFill>
                <a:latin typeface="Cambria" panose="02040503050406030204" pitchFamily="18" charset="0"/>
                <a:ea typeface="Cambria" panose="02040503050406030204" pitchFamily="18" charset="0"/>
              </a:rPr>
              <a:t> 2)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Bộ</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
        <p:nvSpPr>
          <p:cNvPr id="6" name="Rectangle 5"/>
          <p:cNvSpPr/>
          <p:nvPr/>
        </p:nvSpPr>
        <p:spPr>
          <a:xfrm>
            <a:off x="942832" y="2445795"/>
            <a:ext cx="6788005" cy="1692771"/>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2.</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Thu thập thông tin về một số nhạc cụ qua </a:t>
            </a:r>
          </a:p>
          <a:p>
            <a:pPr algn="ctr"/>
            <a:r>
              <a:rPr lang="vi-VN" sz="2600" b="1" dirty="0">
                <a:solidFill>
                  <a:srgbClr val="002060"/>
                </a:solidFill>
                <a:latin typeface="Cambria" panose="02040503050406030204" pitchFamily="18" charset="0"/>
                <a:ea typeface="Cambria" panose="02040503050406030204" pitchFamily="18" charset="0"/>
              </a:rPr>
              <a:t>in-tơ-nét, sách, báo và nêu: Tên nhạc cụ; Cách làm phát ra âm thanh; bộ phận phát ra âm thanh.</a:t>
            </a:r>
            <a:endParaRPr lang="en-US" sz="2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1669833" y="4386107"/>
            <a:ext cx="6254968" cy="892552"/>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3. </a:t>
            </a:r>
            <a:r>
              <a:rPr lang="en-US" sz="2600" b="1" dirty="0">
                <a:solidFill>
                  <a:srgbClr val="002060"/>
                </a:solidFill>
                <a:latin typeface="Cambria" panose="02040503050406030204" pitchFamily="18" charset="0"/>
                <a:ea typeface="Cambria" panose="02040503050406030204" pitchFamily="18" charset="0"/>
              </a:rPr>
              <a:t>So </a:t>
            </a:r>
            <a:r>
              <a:rPr lang="en-US" sz="2600" b="1" dirty="0" err="1">
                <a:solidFill>
                  <a:srgbClr val="002060"/>
                </a:solidFill>
                <a:latin typeface="Cambria" panose="02040503050406030204" pitchFamily="18" charset="0"/>
                <a:ea typeface="Cambria" panose="02040503050406030204" pitchFamily="18" charset="0"/>
              </a:rPr>
              <a:t>sánh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về</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1547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5303577"/>
              </p:ext>
            </p:extLst>
          </p:nvPr>
        </p:nvGraphicFramePr>
        <p:xfrm>
          <a:off x="4276436" y="1600279"/>
          <a:ext cx="7204365" cy="3631275"/>
        </p:xfrm>
        <a:graphic>
          <a:graphicData uri="http://schemas.openxmlformats.org/drawingml/2006/table">
            <a:tbl>
              <a:tblPr firstRow="1" firstCol="1" bandRow="1">
                <a:tableStyleId>{5C22544A-7EE6-4342-B048-85BDC9FD1C3A}</a:tableStyleId>
              </a:tblPr>
              <a:tblGrid>
                <a:gridCol w="2570181">
                  <a:extLst>
                    <a:ext uri="{9D8B030D-6E8A-4147-A177-3AD203B41FA5}">
                      <a16:colId xmlns:a16="http://schemas.microsoft.com/office/drawing/2014/main" val="2731908464"/>
                    </a:ext>
                  </a:extLst>
                </a:gridCol>
                <a:gridCol w="2231791">
                  <a:extLst>
                    <a:ext uri="{9D8B030D-6E8A-4147-A177-3AD203B41FA5}">
                      <a16:colId xmlns:a16="http://schemas.microsoft.com/office/drawing/2014/main" val="759199783"/>
                    </a:ext>
                  </a:extLst>
                </a:gridCol>
                <a:gridCol w="2402393">
                  <a:extLst>
                    <a:ext uri="{9D8B030D-6E8A-4147-A177-3AD203B41FA5}">
                      <a16:colId xmlns:a16="http://schemas.microsoft.com/office/drawing/2014/main" val="4065812340"/>
                    </a:ext>
                  </a:extLst>
                </a:gridCol>
              </a:tblGrid>
              <a:tr h="873541">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Tên nhạc cụ</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892158">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Sáo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017924884"/>
                  </a:ext>
                </a:extLst>
              </a:tr>
              <a:tr h="583855">
                <a:tc>
                  <a:txBody>
                    <a:bodyPr/>
                    <a:lstStyle/>
                    <a:p>
                      <a:pPr algn="ctr">
                        <a:lnSpc>
                          <a:spcPct val="135000"/>
                        </a:lnSpc>
                        <a:spcAft>
                          <a:spcPts val="0"/>
                        </a:spcAft>
                        <a:tabLst>
                          <a:tab pos="255270" algn="l"/>
                        </a:tabLst>
                      </a:pPr>
                      <a:r>
                        <a:rPr lang="vi-VN" sz="2800" dirty="0">
                          <a:effectLst/>
                          <a:latin typeface="Cambria" panose="02040503050406030204" pitchFamily="18" charset="0"/>
                          <a:ea typeface="Cambria" panose="02040503050406030204" pitchFamily="18" charset="0"/>
                        </a:rPr>
                        <a:t>Đ</a:t>
                      </a:r>
                      <a:r>
                        <a:rPr lang="pt-BR" sz="2800" dirty="0">
                          <a:effectLst/>
                          <a:latin typeface="Cambria" panose="02040503050406030204" pitchFamily="18" charset="0"/>
                          <a:ea typeface="Cambria" panose="02040503050406030204" pitchFamily="18" charset="0"/>
                        </a:rPr>
                        <a:t>àn Ghi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Trống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Kèn lá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 y="3465513"/>
            <a:ext cx="4714986" cy="2912197"/>
          </a:xfrm>
          <a:prstGeom prst="rect">
            <a:avLst/>
          </a:prstGeom>
        </p:spPr>
      </p:pic>
    </p:spTree>
    <p:custDataLst>
      <p:tags r:id="rId1"/>
    </p:custDataLst>
    <p:extLst>
      <p:ext uri="{BB962C8B-B14F-4D97-AF65-F5344CB8AC3E}">
        <p14:creationId xmlns:p14="http://schemas.microsoft.com/office/powerpoint/2010/main" val="320212192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8584407"/>
              </p:ext>
            </p:extLst>
          </p:nvPr>
        </p:nvGraphicFramePr>
        <p:xfrm>
          <a:off x="1065645" y="943451"/>
          <a:ext cx="7564582" cy="4242767"/>
        </p:xfrm>
        <a:graphic>
          <a:graphicData uri="http://schemas.openxmlformats.org/drawingml/2006/table">
            <a:tbl>
              <a:tblPr firstRow="1" firstCol="1" bandRow="1">
                <a:tableStyleId>{5C22544A-7EE6-4342-B048-85BDC9FD1C3A}</a:tableStyleId>
              </a:tblPr>
              <a:tblGrid>
                <a:gridCol w="2050473">
                  <a:extLst>
                    <a:ext uri="{9D8B030D-6E8A-4147-A177-3AD203B41FA5}">
                      <a16:colId xmlns:a16="http://schemas.microsoft.com/office/drawing/2014/main" val="2731908464"/>
                    </a:ext>
                  </a:extLst>
                </a:gridCol>
                <a:gridCol w="2991597">
                  <a:extLst>
                    <a:ext uri="{9D8B030D-6E8A-4147-A177-3AD203B41FA5}">
                      <a16:colId xmlns:a16="http://schemas.microsoft.com/office/drawing/2014/main" val="759199783"/>
                    </a:ext>
                  </a:extLst>
                </a:gridCol>
                <a:gridCol w="2522512">
                  <a:extLst>
                    <a:ext uri="{9D8B030D-6E8A-4147-A177-3AD203B41FA5}">
                      <a16:colId xmlns:a16="http://schemas.microsoft.com/office/drawing/2014/main" val="4065812340"/>
                    </a:ext>
                  </a:extLst>
                </a:gridCol>
              </a:tblGrid>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Tên nhạc cụ</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a:t>
                      </a:r>
                      <a:endParaRPr lang="vi-VN" sz="2400" dirty="0">
                        <a:effectLst/>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Sáo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miệng thổi</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Không khí bên trong thân sáo</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7924884"/>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Đàn Ghi ta</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tay đánh</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Các dây đàn</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Trống</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tay đánh</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Mặt trống</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Kèn lá</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miệng thổi</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Phần đầu lá</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019" y="3429000"/>
            <a:ext cx="2884546" cy="2941106"/>
          </a:xfrm>
          <a:prstGeom prst="rect">
            <a:avLst/>
          </a:prstGeom>
        </p:spPr>
      </p:pic>
    </p:spTree>
    <p:custDataLst>
      <p:tags r:id="rId1"/>
    </p:custDataLst>
    <p:extLst>
      <p:ext uri="{BB962C8B-B14F-4D97-AF65-F5344CB8AC3E}">
        <p14:creationId xmlns:p14="http://schemas.microsoft.com/office/powerpoint/2010/main" val="236451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9" y="2154092"/>
            <a:ext cx="4517577" cy="4517577"/>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3095625" y="1398158"/>
            <a:ext cx="822671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TIẾNG ỒN VÀ Ô NHIỄM TIẾNG ỒN</a:t>
            </a:r>
            <a:endParaRPr kumimoji="0" lang="vi-VN" altLang="zh-CN" sz="6000" b="0" i="0" u="none" strike="noStrike" kern="1200" cap="none" spc="0" normalizeH="0" baseline="0" noProof="0" dirty="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36361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7" y="3284210"/>
            <a:ext cx="3573790" cy="3573790"/>
          </a:xfrm>
          <a:prstGeom prst="rect">
            <a:avLst/>
          </a:prstGeom>
        </p:spPr>
      </p:pic>
      <p:sp>
        <p:nvSpPr>
          <p:cNvPr id="3" name="Rectangle 2"/>
          <p:cNvSpPr/>
          <p:nvPr/>
        </p:nvSpPr>
        <p:spPr>
          <a:xfrm>
            <a:off x="1519381" y="660907"/>
            <a:ext cx="9153237" cy="1384995"/>
          </a:xfrm>
          <a:prstGeom prst="rect">
            <a:avLst/>
          </a:prstGeom>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rPr>
              <a:t>Quan sát hình 3 và cho biết, những người trong hình đang bị ảnh hưởng bởi tiếng ồn gì</a:t>
            </a:r>
            <a:r>
              <a:rPr lang="en-US" sz="2800" dirty="0">
                <a:solidFill>
                  <a:srgbClr val="002060"/>
                </a:solidFill>
                <a:latin typeface="Cambria" panose="02040503050406030204" pitchFamily="18" charset="0"/>
                <a:ea typeface="Cambria" panose="02040503050406030204" pitchFamily="18" charset="0"/>
              </a:rPr>
              <a:t>?</a:t>
            </a:r>
            <a:r>
              <a:rPr lang="vi-VN" sz="2800" dirty="0">
                <a:solidFill>
                  <a:srgbClr val="002060"/>
                </a:solidFill>
                <a:latin typeface="Cambria" panose="02040503050406030204" pitchFamily="18" charset="0"/>
                <a:ea typeface="Cambria" panose="02040503050406030204" pitchFamily="18" charset="0"/>
              </a:rPr>
              <a:t> Vì sao những âm thanh đó gây ra ô nhiễm tiếng ồn?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1145310" y="4467810"/>
            <a:ext cx="6096000" cy="956352"/>
          </a:xfrm>
          <a:prstGeom prst="rect">
            <a:avLst/>
          </a:prstGeom>
        </p:spPr>
        <p:txBody>
          <a:bodyPr>
            <a:spAutoFit/>
          </a:bodyPr>
          <a:lstStyle/>
          <a:p>
            <a:pPr algn="ctr">
              <a:lnSpc>
                <a:spcPct val="135000"/>
              </a:lnSpc>
              <a:spcAft>
                <a:spcPts val="0"/>
              </a:spcAft>
              <a:tabLst>
                <a:tab pos="255270" algn="l"/>
              </a:tabLst>
            </a:pP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khoan</a:t>
            </a:r>
            <a:endParaRPr lang="vi-VN" sz="2200" dirty="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bê</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tông</a:t>
            </a:r>
            <a:endParaRPr lang="en-US" sz="22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7709" y="2092489"/>
            <a:ext cx="8996219" cy="2451627"/>
          </a:xfrm>
          <a:prstGeom prst="rect">
            <a:avLst/>
          </a:prstGeom>
        </p:spPr>
      </p:pic>
      <p:sp>
        <p:nvSpPr>
          <p:cNvPr id="10" name="TextBox 9"/>
          <p:cNvSpPr txBox="1"/>
          <p:nvPr/>
        </p:nvSpPr>
        <p:spPr>
          <a:xfrm>
            <a:off x="5897419" y="4682851"/>
            <a:ext cx="2687782" cy="430887"/>
          </a:xfrm>
          <a:prstGeom prst="rect">
            <a:avLst/>
          </a:prstGeom>
          <a:noFill/>
        </p:spPr>
        <p:txBody>
          <a:bodyPr wrap="square" rtlCol="0">
            <a:spAutoFit/>
          </a:bodyPr>
          <a:lstStyle/>
          <a:p>
            <a:pPr algn="ct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cưa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gỗ</a:t>
            </a:r>
            <a:endParaRPr lang="en-US" sz="2200" dirty="0">
              <a:latin typeface="Cambria" panose="02040503050406030204" pitchFamily="18" charset="0"/>
              <a:ea typeface="Cambria" panose="02040503050406030204" pitchFamily="18" charset="0"/>
            </a:endParaRPr>
          </a:p>
        </p:txBody>
      </p:sp>
      <p:sp>
        <p:nvSpPr>
          <p:cNvPr id="14" name="TextBox 13"/>
          <p:cNvSpPr txBox="1"/>
          <p:nvPr/>
        </p:nvSpPr>
        <p:spPr>
          <a:xfrm>
            <a:off x="8943976" y="4562487"/>
            <a:ext cx="2536826" cy="769441"/>
          </a:xfrm>
          <a:prstGeom prst="rect">
            <a:avLst/>
          </a:prstGeom>
          <a:noFill/>
        </p:spPr>
        <p:txBody>
          <a:bodyPr wrap="square" rtlCol="0">
            <a:spAutoFit/>
          </a:bodyPr>
          <a:lstStyle/>
          <a:p>
            <a:pPr algn="ctr"/>
            <a:r>
              <a:rPr lang="vi-VN" sz="2200" dirty="0">
                <a:latin typeface="Cambria" panose="02040503050406030204" pitchFamily="18" charset="0"/>
                <a:ea typeface="Cambria" panose="02040503050406030204" pitchFamily="18" charset="0"/>
              </a:rPr>
              <a:t>T</a:t>
            </a:r>
            <a:r>
              <a:rPr lang="en-US" sz="2200" dirty="0" err="1">
                <a:latin typeface="Cambria" panose="02040503050406030204" pitchFamily="18" charset="0"/>
                <a:ea typeface="Cambria" panose="02040503050406030204" pitchFamily="18" charset="0"/>
              </a:rPr>
              <a: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ô </a:t>
            </a:r>
            <a:r>
              <a:rPr lang="en-US" sz="2200" dirty="0" err="1">
                <a:latin typeface="Cambria" panose="02040503050406030204" pitchFamily="18" charset="0"/>
                <a:ea typeface="Cambria" panose="02040503050406030204" pitchFamily="18" charset="0"/>
              </a:rPr>
              <a:t>tô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endParaRPr lang="en-US" sz="2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18502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653" y="907176"/>
            <a:ext cx="7381010" cy="4708981"/>
          </a:xfrm>
          <a:prstGeom prst="rect">
            <a:avLst/>
          </a:prstGeom>
        </p:spPr>
        <p:txBody>
          <a:bodyPr wrap="square">
            <a:spAutoFit/>
          </a:bodyPr>
          <a:lstStyle/>
          <a:p>
            <a:pPr algn="just"/>
            <a:r>
              <a:rPr lang="vi-VN" sz="3000" dirty="0">
                <a:latin typeface="Cambria" panose="02040503050406030204" pitchFamily="18" charset="0"/>
                <a:ea typeface="Cambria" panose="02040503050406030204" pitchFamily="18" charset="0"/>
              </a:rPr>
              <a:t>Tiếng ồn là những âm thanh gây cảm giác khó chịu cho người nghe hoặc những âm thanh phát ra không đúng lúc hay vượt quá mức chịu đựng của con người.</a:t>
            </a:r>
          </a:p>
          <a:p>
            <a:pPr algn="just"/>
            <a:r>
              <a:rPr lang="vi-VN" sz="3000" dirty="0">
                <a:latin typeface="Cambria" panose="02040503050406030204" pitchFamily="18" charset="0"/>
                <a:ea typeface="Cambria" panose="02040503050406030204" pitchFamily="18" charset="0"/>
              </a:rPr>
              <a:t> Ô nhiễm tiếng ồn xảy ra khi tiếng ồn kéo dài và lặp đi lặp lại.</a:t>
            </a:r>
          </a:p>
          <a:p>
            <a:pPr algn="just"/>
            <a:r>
              <a:rPr lang="vi-VN" sz="3000" dirty="0">
                <a:latin typeface="Cambria" panose="02040503050406030204" pitchFamily="18" charset="0"/>
                <a:ea typeface="Cambria" panose="02040503050406030204" pitchFamily="18" charset="0"/>
              </a:rPr>
              <a:t> Ô nhiễm tiếng ồn có thể gây mất ngủ, đau đầu, chống mặt, tổn thương tại.... và ảnh hưởng tới năng suất hiệu quả làm việc, trao đổi thông tin của con người.</a:t>
            </a:r>
            <a:endParaRPr lang="en-US" sz="3000" dirty="0">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868" y="2725410"/>
            <a:ext cx="3573790" cy="3573790"/>
          </a:xfrm>
          <a:prstGeom prst="rect">
            <a:avLst/>
          </a:prstGeom>
        </p:spPr>
      </p:pic>
      <p:sp>
        <p:nvSpPr>
          <p:cNvPr id="6" name="Rectangle: Rounded Corners 3">
            <a:extLst>
              <a:ext uri="{FF2B5EF4-FFF2-40B4-BE49-F238E27FC236}">
                <a16:creationId xmlns:a16="http://schemas.microsoft.com/office/drawing/2014/main" id="{0E4F9FC5-1B14-19AD-2EDD-32EC34EA4942}"/>
              </a:ext>
            </a:extLst>
          </p:cNvPr>
          <p:cNvSpPr/>
          <p:nvPr/>
        </p:nvSpPr>
        <p:spPr>
          <a:xfrm>
            <a:off x="672716" y="575733"/>
            <a:ext cx="8064884" cy="5647267"/>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60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755" y="662116"/>
            <a:ext cx="9220492" cy="715581"/>
          </a:xfrm>
          <a:prstGeom prst="rect">
            <a:avLst/>
          </a:prstGeom>
        </p:spPr>
        <p:txBody>
          <a:bodyPr wrap="square">
            <a:spAutoFit/>
          </a:bodyPr>
          <a:lstStyle/>
          <a:p>
            <a:pPr algn="ctr">
              <a:lnSpc>
                <a:spcPct val="135000"/>
              </a:lnSpc>
              <a:spcAft>
                <a:spcPts val="0"/>
              </a:spcAft>
              <a:tabLst>
                <a:tab pos="255270" algn="l"/>
              </a:tabLst>
            </a:pPr>
            <a:r>
              <a:rPr lang="vi-VN" sz="3000" b="1" dirty="0">
                <a:solidFill>
                  <a:srgbClr val="002060"/>
                </a:solidFill>
                <a:latin typeface="Cambria" panose="02040503050406030204" pitchFamily="18" charset="0"/>
                <a:ea typeface="Cambria" panose="02040503050406030204" pitchFamily="18" charset="0"/>
              </a:rPr>
              <a:t>Em hãy </a:t>
            </a:r>
            <a:r>
              <a:rPr lang="en-US" sz="3000" b="1" dirty="0" err="1">
                <a:solidFill>
                  <a:srgbClr val="002060"/>
                </a:solidFill>
                <a:latin typeface="Cambria" panose="02040503050406030204" pitchFamily="18" charset="0"/>
                <a:ea typeface="Cambria" panose="02040503050406030204" pitchFamily="18" charset="0"/>
              </a:rPr>
              <a:t>đề</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xuất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giảm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tiếng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ồn</a:t>
            </a:r>
            <a:r>
              <a:rPr lang="en-US" sz="3000" b="1" dirty="0">
                <a:solidFill>
                  <a:srgbClr val="002060"/>
                </a:solidFill>
                <a:latin typeface="Cambria" panose="02040503050406030204" pitchFamily="18" charset="0"/>
                <a:ea typeface="Cambria" panose="02040503050406030204" pitchFamily="18" charset="0"/>
              </a:rPr>
              <a:t> ở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9552" y="1377697"/>
            <a:ext cx="8692896" cy="23689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2" y="4097445"/>
            <a:ext cx="4296543" cy="2653748"/>
          </a:xfrm>
          <a:prstGeom prst="rect">
            <a:avLst/>
          </a:prstGeom>
        </p:spPr>
      </p:pic>
      <p:sp>
        <p:nvSpPr>
          <p:cNvPr id="5" name="Rectangle 4"/>
          <p:cNvSpPr/>
          <p:nvPr/>
        </p:nvSpPr>
        <p:spPr>
          <a:xfrm>
            <a:off x="2750100" y="3666558"/>
            <a:ext cx="1407758" cy="430887"/>
          </a:xfrm>
          <a:prstGeom prst="rect">
            <a:avLst/>
          </a:prstGeom>
        </p:spPr>
        <p:txBody>
          <a:bodyPr wrap="none">
            <a:spAutoFit/>
          </a:bodyPr>
          <a:lstStyle/>
          <a:p>
            <a:r>
              <a:rPr lang="en-US" sz="2200" b="1" dirty="0" err="1">
                <a:latin typeface="Cambria" panose="02040503050406030204" pitchFamily="18" charset="0"/>
                <a:ea typeface="Cambria" panose="02040503050406030204" pitchFamily="18" charset="0"/>
              </a:rPr>
              <a:t>Đóng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cửa</a:t>
            </a:r>
            <a:endParaRPr lang="en-US" sz="2200" b="1" dirty="0">
              <a:latin typeface="Cambria" panose="02040503050406030204" pitchFamily="18" charset="0"/>
              <a:ea typeface="Cambria" panose="02040503050406030204" pitchFamily="18" charset="0"/>
            </a:endParaRPr>
          </a:p>
        </p:txBody>
      </p:sp>
      <p:sp>
        <p:nvSpPr>
          <p:cNvPr id="6" name="Rectangle 5"/>
          <p:cNvSpPr/>
          <p:nvPr/>
        </p:nvSpPr>
        <p:spPr>
          <a:xfrm>
            <a:off x="4720672" y="3666558"/>
            <a:ext cx="2932213" cy="1006429"/>
          </a:xfrm>
          <a:prstGeom prst="rect">
            <a:avLst/>
          </a:prstGeom>
        </p:spPr>
        <p:txBody>
          <a:bodyPr wrap="none">
            <a:spAutoFit/>
          </a:bodyPr>
          <a:lstStyle/>
          <a:p>
            <a:pPr algn="ctr">
              <a:lnSpc>
                <a:spcPct val="135000"/>
              </a:lnSpc>
              <a:spcAft>
                <a:spcPts val="0"/>
              </a:spcAft>
              <a:tabLst>
                <a:tab pos="255270" algn="l"/>
              </a:tabLst>
            </a:pPr>
            <a:r>
              <a:rPr lang="vi-VN" sz="2200" b="1" dirty="0" err="1">
                <a:latin typeface="Cambria" panose="02040503050406030204" pitchFamily="18" charset="0"/>
                <a:ea typeface="Cambria" panose="02040503050406030204" pitchFamily="18" charset="0"/>
              </a:rPr>
              <a:t>Đ</a:t>
            </a:r>
            <a:r>
              <a:rPr lang="en-US" sz="2200" b="1" dirty="0" err="1">
                <a:latin typeface="Cambria" panose="02040503050406030204" pitchFamily="18" charset="0"/>
                <a:ea typeface="Cambria" panose="02040503050406030204" pitchFamily="18" charset="0"/>
              </a:rPr>
              <a:t>eo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bịt</a:t>
            </a:r>
            <a:r>
              <a:rPr lang="en-US" sz="2200" b="1" dirty="0">
                <a:latin typeface="Cambria" panose="02040503050406030204" pitchFamily="18" charset="0"/>
                <a:ea typeface="Cambria" panose="02040503050406030204" pitchFamily="18" charset="0"/>
              </a:rPr>
              <a:t> tai </a:t>
            </a:r>
          </a:p>
          <a:p>
            <a:pPr algn="ctr">
              <a:lnSpc>
                <a:spcPct val="135000"/>
              </a:lnSpc>
              <a:spcAft>
                <a:spcPts val="0"/>
              </a:spcAft>
              <a:tabLst>
                <a:tab pos="255270" algn="l"/>
              </a:tabLst>
            </a:pPr>
            <a:r>
              <a:rPr lang="en-US" sz="2200" b="1" dirty="0" err="1">
                <a:latin typeface="Cambria" panose="02040503050406030204" pitchFamily="18" charset="0"/>
                <a:ea typeface="Cambria" panose="02040503050406030204" pitchFamily="18" charset="0"/>
              </a:rPr>
              <a:t>để</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giảm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tiếng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ồn</a:t>
            </a:r>
            <a:endParaRPr lang="en-US" sz="2200" b="1" dirty="0">
              <a:latin typeface="Cambria" panose="02040503050406030204" pitchFamily="18" charset="0"/>
              <a:ea typeface="Cambria" panose="02040503050406030204" pitchFamily="18" charset="0"/>
            </a:endParaRPr>
          </a:p>
        </p:txBody>
      </p:sp>
      <p:sp>
        <p:nvSpPr>
          <p:cNvPr id="7" name="Rectangle 6"/>
          <p:cNvSpPr/>
          <p:nvPr/>
        </p:nvSpPr>
        <p:spPr>
          <a:xfrm>
            <a:off x="7620023" y="3715427"/>
            <a:ext cx="2943224" cy="938719"/>
          </a:xfrm>
          <a:prstGeom prst="rect">
            <a:avLst/>
          </a:prstGeom>
        </p:spPr>
        <p:txBody>
          <a:bodyPr wrap="square">
            <a:spAutoFit/>
          </a:bodyPr>
          <a:lstStyle/>
          <a:p>
            <a:pPr algn="ctr"/>
            <a:r>
              <a:rPr lang="en-US" sz="2200" b="1" dirty="0" err="1">
                <a:latin typeface="Cambria" panose="02040503050406030204" pitchFamily="18" charset="0"/>
                <a:ea typeface="Cambria" panose="02040503050406030204" pitchFamily="18" charset="0"/>
              </a:rPr>
              <a:t>Dựng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tấm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cách</a:t>
            </a:r>
            <a:r>
              <a:rPr lang="en-US" sz="2200" b="1"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âm, </a:t>
            </a:r>
            <a:endParaRPr lang="en-US" sz="2200" b="1" dirty="0">
              <a:latin typeface="Cambria" panose="02040503050406030204" pitchFamily="18" charset="0"/>
              <a:ea typeface="Cambria" panose="02040503050406030204" pitchFamily="18" charset="0"/>
            </a:endParaRPr>
          </a:p>
          <a:p>
            <a:pPr algn="ctr">
              <a:lnSpc>
                <a:spcPct val="150000"/>
              </a:lnSpc>
            </a:pPr>
            <a:r>
              <a:rPr lang="vi-VN" sz="2200" b="1" dirty="0">
                <a:latin typeface="Cambria" panose="02040503050406030204" pitchFamily="18" charset="0"/>
                <a:ea typeface="Cambria" panose="02040503050406030204" pitchFamily="18" charset="0"/>
              </a:rPr>
              <a:t>t</a:t>
            </a:r>
            <a:r>
              <a:rPr lang="en-US" sz="2200" b="1" dirty="0" err="1">
                <a:latin typeface="Cambria" panose="02040503050406030204" pitchFamily="18" charset="0"/>
                <a:ea typeface="Cambria" panose="02040503050406030204" pitchFamily="18" charset="0"/>
              </a:rPr>
              <a:t>rồng</a:t>
            </a:r>
            <a:r>
              <a:rPr lang="en-US" sz="2200" b="1"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ven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đường</a:t>
            </a:r>
            <a:endParaRPr lang="en-US"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66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549" y="-634857"/>
            <a:ext cx="10284191" cy="8435152"/>
          </a:xfrm>
          <a:prstGeom prst="rect">
            <a:avLst/>
          </a:prstGeom>
        </p:spPr>
      </p:pic>
      <p:pic>
        <p:nvPicPr>
          <p:cNvPr id="25" name="Picture 24">
            <a:extLst>
              <a:ext uri="{FF2B5EF4-FFF2-40B4-BE49-F238E27FC236}">
                <a16:creationId xmlns:a16="http://schemas.microsoft.com/office/drawing/2014/main" id="{62787F70-BFFA-E442-37A0-2263A4F7B3BA}"/>
              </a:ext>
            </a:extLst>
          </p:cNvPr>
          <p:cNvPicPr>
            <a:picLocks noChangeAspect="1"/>
          </p:cNvPicPr>
          <p:nvPr/>
        </p:nvPicPr>
        <p:blipFill>
          <a:blip r:embed="rId8"/>
          <a:stretch>
            <a:fillRect/>
          </a:stretch>
        </p:blipFill>
        <p:spPr>
          <a:xfrm>
            <a:off x="2268066" y="2189087"/>
            <a:ext cx="8077900" cy="162167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63B44561-F657-CE5C-5CAF-F1DF60096BD6}"/>
              </a:ext>
            </a:extLst>
          </p:cNvPr>
          <p:cNvSpPr/>
          <p:nvPr/>
        </p:nvSpPr>
        <p:spPr>
          <a:xfrm>
            <a:off x="1259840" y="485014"/>
            <a:ext cx="967232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bg1"/>
                </a:solidFill>
                <a:latin typeface="Cambria" panose="02040503050406030204" pitchFamily="18" charset="0"/>
                <a:ea typeface="Cambria" panose="02040503050406030204" pitchFamily="18" charset="0"/>
              </a:rPr>
              <a:t>Kể những tiếng ồn em thường nghe thấy ở trường và ở nhà.</a:t>
            </a:r>
          </a:p>
        </p:txBody>
      </p:sp>
      <p:sp>
        <p:nvSpPr>
          <p:cNvPr id="3" name="Rectangle 2"/>
          <p:cNvSpPr/>
          <p:nvPr/>
        </p:nvSpPr>
        <p:spPr>
          <a:xfrm>
            <a:off x="939801" y="2119843"/>
            <a:ext cx="6781800" cy="3600986"/>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T</a:t>
            </a:r>
            <a:r>
              <a:rPr lang="vi-VN" sz="3800" dirty="0">
                <a:latin typeface="Cambria" panose="02040503050406030204" pitchFamily="18" charset="0"/>
                <a:ea typeface="Cambria" panose="02040503050406030204" pitchFamily="18" charset="0"/>
              </a:rPr>
              <a:t>iếng ồn ở trường học trong giờ ra chơi.</a:t>
            </a:r>
          </a:p>
          <a:p>
            <a:pPr algn="just"/>
            <a:r>
              <a:rPr lang="vi-VN" sz="3800" dirty="0">
                <a:latin typeface="Cambria" panose="02040503050406030204" pitchFamily="18" charset="0"/>
                <a:ea typeface="Cambria" panose="02040503050406030204" pitchFamily="18" charset="0"/>
              </a:rPr>
              <a:t>- Các tiếng ồn ở nhà: tiếng động cơ ô tô, xe máy, ti vi, loa đài, chợ, chó sủa trong đêm, máy cưa, máy khoan bê tông,...</a:t>
            </a: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41" y="2015068"/>
            <a:ext cx="4219333" cy="4048403"/>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133173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9" y="1862926"/>
            <a:ext cx="6595533" cy="3323987"/>
          </a:xfrm>
          <a:prstGeom prst="rect">
            <a:avLst/>
          </a:prstGeom>
        </p:spPr>
        <p:txBody>
          <a:bodyPr wrap="square">
            <a:spAutoFit/>
          </a:bodyPr>
          <a:lstStyle/>
          <a:p>
            <a:pPr algn="just"/>
            <a:r>
              <a:rPr lang="vi-VN" sz="3500" dirty="0">
                <a:latin typeface="Cambria" panose="02040503050406030204" pitchFamily="18" charset="0"/>
                <a:ea typeface="Cambria" panose="02040503050406030204" pitchFamily="18" charset="0"/>
              </a:rPr>
              <a:t>Tiếng ồn ảnh hưởng đến sức khoẻ và đời sống của con người: gây mệt mỏi, giảm thính lực, cao huyết áp, tim mạch, các bệnh đường tiêu hóa, rối loạn giấc ngủ, thay đổi chức năng miễn dịch…</a:t>
            </a:r>
          </a:p>
        </p:txBody>
      </p:sp>
      <p:sp>
        <p:nvSpPr>
          <p:cNvPr id="3" name="矩形: 圆角 4">
            <a:extLst>
              <a:ext uri="{FF2B5EF4-FFF2-40B4-BE49-F238E27FC236}">
                <a16:creationId xmlns:a16="http://schemas.microsoft.com/office/drawing/2014/main" id="{63B44561-F657-CE5C-5CAF-F1DF60096BD6}"/>
              </a:ext>
            </a:extLst>
          </p:cNvPr>
          <p:cNvSpPr/>
          <p:nvPr/>
        </p:nvSpPr>
        <p:spPr>
          <a:xfrm>
            <a:off x="1508760" y="319679"/>
            <a:ext cx="917448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hãy</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nêu tác hại của tiếng ồn đối với</a:t>
            </a:r>
          </a:p>
          <a:p>
            <a:pPr algn="ctr">
              <a:defRPr/>
            </a:pPr>
            <a:r>
              <a:rPr lang="vi-VN" sz="4000" dirty="0">
                <a:latin typeface="Cambria" panose="02040503050406030204" pitchFamily="18" charset="0"/>
                <a:ea typeface="Cambria" panose="02040503050406030204" pitchFamily="18" charset="0"/>
              </a:rPr>
              <a:t> con người.</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867" y="1862926"/>
            <a:ext cx="4070157" cy="3905270"/>
          </a:xfrm>
          <a:prstGeom prst="rect">
            <a:avLst/>
          </a:prstGeom>
        </p:spPr>
      </p:pic>
      <p:pic>
        <p:nvPicPr>
          <p:cNvPr id="5"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93774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FC43B2-8CE3-8E45-1D07-ECC9B357B531}"/>
              </a:ext>
            </a:extLst>
          </p:cNvPr>
          <p:cNvGrpSpPr/>
          <p:nvPr/>
        </p:nvGrpSpPr>
        <p:grpSpPr>
          <a:xfrm>
            <a:off x="0" y="1104105"/>
            <a:ext cx="8463280" cy="5753895"/>
            <a:chOff x="-899271" y="1731588"/>
            <a:chExt cx="7010602" cy="6168325"/>
          </a:xfrm>
        </p:grpSpPr>
        <p:pic>
          <p:nvPicPr>
            <p:cNvPr id="7" name="图片 28">
              <a:extLst>
                <a:ext uri="{FF2B5EF4-FFF2-40B4-BE49-F238E27FC236}">
                  <a16:creationId xmlns:a16="http://schemas.microsoft.com/office/drawing/2014/main" id="{923F2812-1517-B7F9-DB0A-ADE1EFCA332E}"/>
                </a:ext>
              </a:extLst>
            </p:cNvPr>
            <p:cNvPicPr>
              <a:picLocks noChangeAspect="1"/>
            </p:cNvPicPr>
            <p:nvPr/>
          </p:nvPicPr>
          <p:blipFill rotWithShape="1">
            <a:blip r:embed="rId2"/>
            <a:srcRect l="-2588" t="19637" r="2588" b="17818"/>
            <a:stretch/>
          </p:blipFill>
          <p:spPr>
            <a:xfrm>
              <a:off x="-899271" y="2048295"/>
              <a:ext cx="7010602" cy="5851618"/>
            </a:xfrm>
            <a:prstGeom prst="rect">
              <a:avLst/>
            </a:prstGeom>
          </p:spPr>
        </p:pic>
        <p:sp>
          <p:nvSpPr>
            <p:cNvPr id="8" name="TextBox 7">
              <a:extLst>
                <a:ext uri="{FF2B5EF4-FFF2-40B4-BE49-F238E27FC236}">
                  <a16:creationId xmlns:a16="http://schemas.microsoft.com/office/drawing/2014/main" id="{78DA56A8-41D1-DB03-CF14-F6D7C06A8CFC}"/>
                </a:ext>
              </a:extLst>
            </p:cNvPr>
            <p:cNvSpPr txBox="1"/>
            <p:nvPr/>
          </p:nvSpPr>
          <p:spPr>
            <a:xfrm>
              <a:off x="917084" y="1731588"/>
              <a:ext cx="4988386" cy="677108"/>
            </a:xfrm>
            <a:prstGeom prst="rect">
              <a:avLst/>
            </a:prstGeom>
            <a:noFill/>
          </p:spPr>
          <p:txBody>
            <a:bodyPr wrap="square">
              <a:spAutoFit/>
            </a:bodyPr>
            <a:lstStyle/>
            <a:p>
              <a:pPr algn="just" rtl="0"/>
              <a:endParaRPr lang="vi-VN" sz="3800" b="1" i="0" dirty="0">
                <a:solidFill>
                  <a:srgbClr val="3E7B61"/>
                </a:solidFill>
                <a:effectLst/>
                <a:latin typeface="Cambria" panose="02040503050406030204" pitchFamily="18" charset="0"/>
              </a:endParaRPr>
            </a:p>
          </p:txBody>
        </p:sp>
      </p:grpSp>
      <p:sp>
        <p:nvSpPr>
          <p:cNvPr id="9" name="Rectangle 8"/>
          <p:cNvSpPr/>
          <p:nvPr/>
        </p:nvSpPr>
        <p:spPr>
          <a:xfrm>
            <a:off x="1515533" y="2040842"/>
            <a:ext cx="6011334" cy="403187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 tuyên truyền cho người thân và những người xung quanh biết tác hại của tiếng ồn và cách phòng tránh chúng, ...</a:t>
            </a:r>
          </a:p>
        </p:txBody>
      </p:sp>
      <p:sp>
        <p:nvSpPr>
          <p:cNvPr id="10" name="矩形: 圆角 4">
            <a:extLst>
              <a:ext uri="{FF2B5EF4-FFF2-40B4-BE49-F238E27FC236}">
                <a16:creationId xmlns:a16="http://schemas.microsoft.com/office/drawing/2014/main" id="{63B44561-F657-CE5C-5CAF-F1DF60096BD6}"/>
              </a:ext>
            </a:extLst>
          </p:cNvPr>
          <p:cNvSpPr/>
          <p:nvPr/>
        </p:nvSpPr>
        <p:spPr>
          <a:xfrm>
            <a:off x="1398403" y="276255"/>
            <a:ext cx="9174481"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11" name="Rectangle 10"/>
          <p:cNvSpPr/>
          <p:nvPr/>
        </p:nvSpPr>
        <p:spPr>
          <a:xfrm>
            <a:off x="1621076" y="208607"/>
            <a:ext cx="8729134" cy="1169551"/>
          </a:xfrm>
          <a:prstGeom prst="rect">
            <a:avLst/>
          </a:prstGeom>
        </p:spPr>
        <p:txBody>
          <a:bodyPr wrap="square">
            <a:spAutoFit/>
          </a:bodyPr>
          <a:lstStyle/>
          <a:p>
            <a:pPr algn="just"/>
            <a:r>
              <a:rPr lang="vi-VN" sz="3500" dirty="0">
                <a:solidFill>
                  <a:schemeClr val="bg1"/>
                </a:solidFill>
                <a:latin typeface="Cambria" panose="02040503050406030204" pitchFamily="18" charset="0"/>
                <a:ea typeface="Cambria" panose="02040503050406030204" pitchFamily="18" charset="0"/>
              </a:rPr>
              <a:t>Em có thể làm gì để giảm tác hại của ô nhiễm tiếng ồn cho bản thân và những người khác?</a:t>
            </a: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067" y="2462988"/>
            <a:ext cx="4070157" cy="3905270"/>
          </a:xfrm>
          <a:prstGeom prst="rect">
            <a:avLst/>
          </a:prstGeom>
        </p:spPr>
      </p:pic>
    </p:spTree>
    <p:extLst>
      <p:ext uri="{BB962C8B-B14F-4D97-AF65-F5344CB8AC3E}">
        <p14:creationId xmlns:p14="http://schemas.microsoft.com/office/powerpoint/2010/main" val="218156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1368522" y="545365"/>
            <a:ext cx="9454957"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2" name="Rectangle 1"/>
          <p:cNvSpPr/>
          <p:nvPr/>
        </p:nvSpPr>
        <p:spPr>
          <a:xfrm>
            <a:off x="1472771" y="504683"/>
            <a:ext cx="9246458" cy="1169551"/>
          </a:xfrm>
          <a:prstGeom prst="rect">
            <a:avLst/>
          </a:prstGeom>
        </p:spPr>
        <p:txBody>
          <a:bodyPr wrap="square">
            <a:spAutoFit/>
          </a:bodyPr>
          <a:lstStyle/>
          <a:p>
            <a:pPr algn="ctr"/>
            <a:r>
              <a:rPr lang="vi-VN" sz="3500" dirty="0">
                <a:solidFill>
                  <a:schemeClr val="bg1"/>
                </a:solidFill>
                <a:latin typeface="Cambria" panose="02040503050406030204" pitchFamily="18" charset="0"/>
                <a:ea typeface="Cambria" panose="02040503050406030204" pitchFamily="18" charset="0"/>
              </a:rPr>
              <a:t>Khi tham quan viện bảo tàng, em sẽ nói gì với các bạn đang thảo luận sôi nổi và cười nói to?</a:t>
            </a:r>
          </a:p>
        </p:txBody>
      </p:sp>
      <p:sp>
        <p:nvSpPr>
          <p:cNvPr id="3" name="TextBox 2"/>
          <p:cNvSpPr txBox="1"/>
          <p:nvPr/>
        </p:nvSpPr>
        <p:spPr>
          <a:xfrm>
            <a:off x="1317625" y="2042397"/>
            <a:ext cx="6111875" cy="4139595"/>
          </a:xfrm>
          <a:prstGeom prst="rect">
            <a:avLst/>
          </a:prstGeom>
          <a:noFill/>
        </p:spPr>
        <p:txBody>
          <a:bodyPr wrap="square" rtlCol="0">
            <a:spAutoFit/>
          </a:bodyPr>
          <a:lstStyle/>
          <a:p>
            <a:pPr algn="just"/>
            <a:r>
              <a:rPr lang="vi-VN" sz="3500" dirty="0">
                <a:solidFill>
                  <a:srgbClr val="002060"/>
                </a:solidFill>
                <a:latin typeface="Cambria" panose="02040503050406030204" pitchFamily="18" charset="0"/>
                <a:ea typeface="Cambria" panose="02040503050406030204" pitchFamily="18" charset="0"/>
              </a:rPr>
              <a:t>Khi tham quan viện bảo tàng, với các bạn đang thảo luận sôi nổi và cười nói to em sẽ nói các bạn không được cười nói to vì như vậy sẽ gây tiếng ồn làm ảnh hưởng đến những người xung quanh.</a:t>
            </a:r>
            <a:endParaRPr lang="en-US" sz="3500" dirty="0">
              <a:solidFill>
                <a:srgbClr val="002060"/>
              </a:solidFill>
              <a:latin typeface="Cambria" panose="02040503050406030204" pitchFamily="18" charset="0"/>
              <a:ea typeface="Cambria" panose="02040503050406030204" pitchFamily="18" charset="0"/>
            </a:endParaRPr>
          </a:p>
          <a:p>
            <a:endParaRPr lang="en-US" dirty="0"/>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2276722"/>
            <a:ext cx="4070157" cy="3905270"/>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31668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sp>
        <p:nvSpPr>
          <p:cNvPr id="24" name="文本框 75">
            <a:extLst>
              <a:ext uri="{FF2B5EF4-FFF2-40B4-BE49-F238E27FC236}">
                <a16:creationId xmlns:a16="http://schemas.microsoft.com/office/drawing/2014/main" id="{BBDC4616-25B4-4DC1-8A6C-71E3F5D678F0}"/>
              </a:ext>
            </a:extLst>
          </p:cNvPr>
          <p:cNvSpPr txBox="1"/>
          <p:nvPr/>
        </p:nvSpPr>
        <p:spPr>
          <a:xfrm>
            <a:off x="2035440" y="1217836"/>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0" y="2559804"/>
            <a:ext cx="3806599" cy="3806599"/>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559339" y="1372181"/>
            <a:ext cx="901353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HOẠT ĐỘNG 1: </a:t>
            </a:r>
          </a:p>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VAI TRÒ CỦA ÂM THANH </a:t>
            </a:r>
          </a:p>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TRONG CUỘC SỐNG</a:t>
            </a:r>
            <a:endParaRPr lang="zh-CN" altLang="en-US"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386256" y="2344544"/>
            <a:ext cx="9309453" cy="3224984"/>
          </a:xfrm>
          <a:prstGeom prst="rect">
            <a:avLst/>
          </a:prstGeom>
        </p:spPr>
      </p:pic>
      <p:sp>
        <p:nvSpPr>
          <p:cNvPr id="5" name="矩形: 圆角 4">
            <a:extLst>
              <a:ext uri="{FF2B5EF4-FFF2-40B4-BE49-F238E27FC236}">
                <a16:creationId xmlns:a16="http://schemas.microsoft.com/office/drawing/2014/main" id="{63B44561-F657-CE5C-5CAF-F1DF60096BD6}"/>
              </a:ext>
            </a:extLst>
          </p:cNvPr>
          <p:cNvSpPr/>
          <p:nvPr/>
        </p:nvSpPr>
        <p:spPr>
          <a:xfrm>
            <a:off x="926479" y="775854"/>
            <a:ext cx="10339042"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a:latin typeface="Cambria" panose="02040503050406030204" pitchFamily="18" charset="0"/>
                <a:ea typeface="Cambria" panose="02040503050406030204" pitchFamily="18" charset="0"/>
              </a:rPr>
              <a:t>Yê</a:t>
            </a:r>
            <a:r>
              <a:rPr lang="pt-BR" sz="3800" dirty="0">
                <a:latin typeface="Cambria" panose="02040503050406030204" pitchFamily="18" charset="0"/>
                <a:ea typeface="Cambria" panose="02040503050406030204" pitchFamily="18" charset="0"/>
              </a:rPr>
              <a:t>u cầu HS quan sát hình 1 theo cặp đôi và cho biết những lợi ích của âm thanh với con người?</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2290358" y="5064822"/>
            <a:ext cx="2586181" cy="369332"/>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Nghe nhạc</a:t>
            </a:r>
            <a:endParaRPr lang="en-US"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5721666" y="5535755"/>
            <a:ext cx="2586181" cy="369332"/>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Nghe giảng bài</a:t>
            </a:r>
            <a:endParaRPr lang="en-US"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8109528" y="5337234"/>
            <a:ext cx="3066472" cy="64633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Nghe tín hiệu khi tham gia giao thông</a:t>
            </a:r>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229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426" y="1043660"/>
            <a:ext cx="9845149" cy="255454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Nhờ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nhạc</a:t>
            </a:r>
            <a:r>
              <a:rPr lang="en-US" sz="40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20184" y="3598205"/>
            <a:ext cx="6942098" cy="2632267"/>
          </a:xfrm>
          <a:prstGeom prst="rect">
            <a:avLst/>
          </a:prstGeom>
        </p:spPr>
      </p:pic>
    </p:spTree>
    <p:extLst>
      <p:ext uri="{BB962C8B-B14F-4D97-AF65-F5344CB8AC3E}">
        <p14:creationId xmlns:p14="http://schemas.microsoft.com/office/powerpoint/2010/main" val="96954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1202DAEA-10B3-473B-B21F-4F3C5BBCD244}"/>
              </a:ext>
            </a:extLst>
          </p:cNvPr>
          <p:cNvSpPr/>
          <p:nvPr/>
        </p:nvSpPr>
        <p:spPr>
          <a:xfrm rot="15557474">
            <a:off x="6400936" y="663657"/>
            <a:ext cx="3532767" cy="6064079"/>
          </a:xfrm>
          <a:custGeom>
            <a:avLst/>
            <a:gdLst>
              <a:gd name="connsiteX0" fmla="*/ 3545020 w 3645886"/>
              <a:gd name="connsiteY0" fmla="*/ 3922028 h 6767405"/>
              <a:gd name="connsiteX1" fmla="*/ 1226485 w 3645886"/>
              <a:gd name="connsiteY1" fmla="*/ 6750388 h 6767405"/>
              <a:gd name="connsiteX2" fmla="*/ 100866 w 3645886"/>
              <a:gd name="connsiteY2" fmla="*/ 3270703 h 6767405"/>
              <a:gd name="connsiteX3" fmla="*/ 1354706 w 3645886"/>
              <a:gd name="connsiteY3" fmla="*/ 798920 h 6767405"/>
              <a:gd name="connsiteX4" fmla="*/ 1396509 w 3645886"/>
              <a:gd name="connsiteY4" fmla="*/ 767024 h 6767405"/>
              <a:gd name="connsiteX5" fmla="*/ 1559211 w 3645886"/>
              <a:gd name="connsiteY5" fmla="*/ 0 h 6767405"/>
              <a:gd name="connsiteX6" fmla="*/ 1681357 w 3645886"/>
              <a:gd name="connsiteY6" fmla="*/ 575832 h 6767405"/>
              <a:gd name="connsiteX7" fmla="*/ 1702219 w 3645886"/>
              <a:gd name="connsiteY7" fmla="*/ 563440 h 6767405"/>
              <a:gd name="connsiteX8" fmla="*/ 2419402 w 3645886"/>
              <a:gd name="connsiteY8" fmla="*/ 442343 h 6767405"/>
              <a:gd name="connsiteX9" fmla="*/ 3545020 w 3645886"/>
              <a:gd name="connsiteY9" fmla="*/ 3922028 h 67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886" h="6767405">
                <a:moveTo>
                  <a:pt x="3545020" y="3922028"/>
                </a:moveTo>
                <a:cubicBezTo>
                  <a:pt x="3215605" y="5663947"/>
                  <a:pt x="2177562" y="6930246"/>
                  <a:pt x="1226485" y="6750388"/>
                </a:cubicBezTo>
                <a:cubicBezTo>
                  <a:pt x="275408" y="6570529"/>
                  <a:pt x="-228549" y="5012621"/>
                  <a:pt x="100866" y="3270703"/>
                </a:cubicBezTo>
                <a:cubicBezTo>
                  <a:pt x="306750" y="2182004"/>
                  <a:pt x="789443" y="1279093"/>
                  <a:pt x="1354706" y="798920"/>
                </a:cubicBezTo>
                <a:lnTo>
                  <a:pt x="1396509" y="767024"/>
                </a:lnTo>
                <a:lnTo>
                  <a:pt x="1559211" y="0"/>
                </a:lnTo>
                <a:lnTo>
                  <a:pt x="1681357" y="575832"/>
                </a:lnTo>
                <a:lnTo>
                  <a:pt x="1702219" y="563440"/>
                </a:lnTo>
                <a:cubicBezTo>
                  <a:pt x="1938428" y="442799"/>
                  <a:pt x="2181632" y="397379"/>
                  <a:pt x="2419402" y="442343"/>
                </a:cubicBezTo>
                <a:cubicBezTo>
                  <a:pt x="3370479" y="622202"/>
                  <a:pt x="3874435" y="2180110"/>
                  <a:pt x="3545020" y="3922028"/>
                </a:cubicBezTo>
                <a:close/>
              </a:path>
            </a:pathLst>
          </a:custGeom>
          <a:noFill/>
          <a:ln>
            <a:solidFill>
              <a:srgbClr val="E35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96" y="1640114"/>
            <a:ext cx="4445006" cy="4445006"/>
          </a:xfrm>
          <a:prstGeom prst="rect">
            <a:avLst/>
          </a:prstGeom>
        </p:spPr>
      </p:pic>
      <p:sp>
        <p:nvSpPr>
          <p:cNvPr id="2" name="Rectangle 1"/>
          <p:cNvSpPr/>
          <p:nvPr/>
        </p:nvSpPr>
        <p:spPr>
          <a:xfrm>
            <a:off x="5383502" y="2732075"/>
            <a:ext cx="5945188" cy="1545423"/>
          </a:xfrm>
          <a:prstGeom prst="rect">
            <a:avLst/>
          </a:prstGeom>
        </p:spPr>
        <p:txBody>
          <a:bodyPr wrap="square">
            <a:spAutoFit/>
          </a:bodyPr>
          <a:lstStyle/>
          <a:p>
            <a:pPr algn="ctr">
              <a:lnSpc>
                <a:spcPct val="135000"/>
              </a:lnSpc>
              <a:spcAft>
                <a:spcPts val="0"/>
              </a:spcAft>
              <a:tabLst>
                <a:tab pos="255270" algn="l"/>
              </a:tabLst>
            </a:pPr>
            <a:r>
              <a:rPr lang="vi-VN" sz="3700" b="1" dirty="0">
                <a:latin typeface="Cambria" panose="02040503050406030204" pitchFamily="18" charset="0"/>
                <a:ea typeface="Cambria" panose="02040503050406030204" pitchFamily="18" charset="0"/>
              </a:rPr>
              <a:t>Em hãy </a:t>
            </a:r>
            <a:r>
              <a:rPr lang="en-US" sz="3700" b="1" dirty="0" err="1">
                <a:latin typeface="Cambria" panose="02040503050406030204" pitchFamily="18" charset="0"/>
                <a:ea typeface="Cambria" panose="02040503050406030204" pitchFamily="18" charset="0"/>
              </a:rPr>
              <a:t>nêu</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ví</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dụ</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khác</a:t>
            </a:r>
            <a:endParaRPr lang="vi-VN" sz="3700" b="1" dirty="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về</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lợi</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ích</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của</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âm</a:t>
            </a:r>
            <a:r>
              <a:rPr lang="en-US" sz="3700" b="1" dirty="0">
                <a:latin typeface="Cambria" panose="02040503050406030204" pitchFamily="18" charset="0"/>
                <a:ea typeface="Cambria" panose="02040503050406030204" pitchFamily="18" charset="0"/>
              </a:rPr>
              <a:t> </a:t>
            </a:r>
            <a:r>
              <a:rPr lang="vi-VN" sz="3700" b="1" dirty="0">
                <a:latin typeface="Cambria" panose="02040503050406030204" pitchFamily="18" charset="0"/>
                <a:ea typeface="Cambria" panose="02040503050406030204" pitchFamily="18" charset="0"/>
              </a:rPr>
              <a:t>thanh.</a:t>
            </a:r>
            <a:endParaRPr lang="en-US" sz="37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3787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941665"/>
            <a:ext cx="8903854" cy="1754326"/>
          </a:xfrm>
          <a:prstGeom prst="rect">
            <a:avLst/>
          </a:prstGeom>
        </p:spPr>
        <p:txBody>
          <a:bodyPr wrap="square">
            <a:spAutoFit/>
          </a:bodyPr>
          <a:lstStyle/>
          <a:p>
            <a:pPr algn="just"/>
            <a:r>
              <a:rPr lang="en-US" sz="3000"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Âm thanh giúp cho con người nghe được các tín hiệu đã quy định: tiếng trống trường, tiếng còi xe, tiếng còi báo hiệu có đám cháy, báo hiệu cấp cứu…</a:t>
            </a:r>
            <a:br>
              <a:rPr lang="vi-VN" dirty="0">
                <a:solidFill>
                  <a:srgbClr val="002060"/>
                </a:solidFill>
                <a:latin typeface="OpenSans"/>
              </a:rPr>
            </a:b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5477165" y="1612396"/>
            <a:ext cx="3378536" cy="1896485"/>
          </a:xfrm>
          <a:prstGeom prst="rect">
            <a:avLst/>
          </a:prstGeom>
        </p:spPr>
      </p:pic>
      <p:pic>
        <p:nvPicPr>
          <p:cNvPr id="4" name="Picture 3"/>
          <p:cNvPicPr>
            <a:picLocks noChangeAspect="1"/>
          </p:cNvPicPr>
          <p:nvPr/>
        </p:nvPicPr>
        <p:blipFill>
          <a:blip r:embed="rId3"/>
          <a:stretch>
            <a:fillRect/>
          </a:stretch>
        </p:blipFill>
        <p:spPr>
          <a:xfrm>
            <a:off x="9105083" y="1489075"/>
            <a:ext cx="2133600" cy="2143125"/>
          </a:xfrm>
          <a:prstGeom prst="rect">
            <a:avLst/>
          </a:prstGeom>
        </p:spPr>
      </p:pic>
      <p:pic>
        <p:nvPicPr>
          <p:cNvPr id="5" name="Picture 4"/>
          <p:cNvPicPr>
            <a:picLocks noChangeAspect="1"/>
          </p:cNvPicPr>
          <p:nvPr/>
        </p:nvPicPr>
        <p:blipFill>
          <a:blip r:embed="rId4"/>
          <a:stretch>
            <a:fillRect/>
          </a:stretch>
        </p:blipFill>
        <p:spPr>
          <a:xfrm>
            <a:off x="843593" y="1141563"/>
            <a:ext cx="4384190" cy="2571455"/>
          </a:xfrm>
          <a:prstGeom prst="rect">
            <a:avLst/>
          </a:prstGeom>
        </p:spPr>
      </p:pic>
    </p:spTree>
    <p:extLst>
      <p:ext uri="{BB962C8B-B14F-4D97-AF65-F5344CB8AC3E}">
        <p14:creationId xmlns:p14="http://schemas.microsoft.com/office/powerpoint/2010/main" val="2239338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103" y="680731"/>
            <a:ext cx="4751772" cy="338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004394" y="4888637"/>
            <a:ext cx="10183212" cy="1015663"/>
          </a:xfrm>
          <a:prstGeom prst="rect">
            <a:avLst/>
          </a:prstGeom>
        </p:spPr>
        <p:txBody>
          <a:bodyPr wrap="square">
            <a:spAutoFit/>
          </a:bodyPr>
          <a:lstStyle/>
          <a:p>
            <a:pPr algn="ctr"/>
            <a:r>
              <a:rPr lang="vi-VN" sz="3000" dirty="0">
                <a:solidFill>
                  <a:srgbClr val="002060"/>
                </a:solidFill>
                <a:latin typeface="Cambria" panose="02040503050406030204" pitchFamily="18" charset="0"/>
                <a:ea typeface="Cambria" panose="02040503050406030204" pitchFamily="18" charset="0"/>
              </a:rPr>
              <a:t>Âm thanh giúp cho con người thư giãn, thêm yêu cuộc sống: nghe được tiếng chim hót, tiếng mưa rơi, tiếng nhạc …</a:t>
            </a:r>
            <a:endParaRPr lang="en-US" sz="30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6022814" y="1830820"/>
            <a:ext cx="5279609" cy="296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55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6109" y="4036290"/>
            <a:ext cx="9199419" cy="1938992"/>
          </a:xfrm>
          <a:prstGeom prst="rect">
            <a:avLst/>
          </a:prstGeom>
          <a:noFill/>
        </p:spPr>
        <p:txBody>
          <a:bodyPr wrap="square" rtlCol="0">
            <a:spAutoFit/>
          </a:bodyPr>
          <a:lstStyle/>
          <a:p>
            <a:pPr algn="ctr"/>
            <a:r>
              <a:rPr lang="vi-VN" sz="4000" dirty="0">
                <a:solidFill>
                  <a:srgbClr val="7030A0"/>
                </a:solidFill>
                <a:latin typeface="Cambria" panose="02040503050406030204" pitchFamily="18" charset="0"/>
                <a:ea typeface="Cambria" panose="02040503050406030204" pitchFamily="18" charset="0"/>
              </a:rPr>
              <a:t>Để vượt qua khó khăn này họ có thể đeo máy trợ thính, học khẩu hình miệng,</a:t>
            </a:r>
          </a:p>
          <a:p>
            <a:pPr algn="ctr"/>
            <a:r>
              <a:rPr lang="vi-VN" sz="4000" dirty="0">
                <a:solidFill>
                  <a:srgbClr val="7030A0"/>
                </a:solidFill>
                <a:latin typeface="Cambria" panose="02040503050406030204" pitchFamily="18" charset="0"/>
                <a:ea typeface="Cambria" panose="02040503050406030204" pitchFamily="18" charset="0"/>
              </a:rPr>
              <a:t> ngôn ngữ kí hiệu.</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图片 13" descr="ce1ed7f935192fceca30dfb2bcebe602"/>
          <p:cNvPicPr>
            <a:picLocks noChangeAspect="1"/>
          </p:cNvPicPr>
          <p:nvPr/>
        </p:nvPicPr>
        <p:blipFill>
          <a:blip r:embed="rId2"/>
          <a:srcRect l="11188" t="20367" r="10619" b="19944"/>
          <a:stretch>
            <a:fillRect/>
          </a:stretch>
        </p:blipFill>
        <p:spPr>
          <a:xfrm>
            <a:off x="1382529" y="388836"/>
            <a:ext cx="7277061" cy="3647454"/>
          </a:xfrm>
          <a:prstGeom prst="rect">
            <a:avLst/>
          </a:prstGeom>
        </p:spPr>
      </p:pic>
      <p:sp>
        <p:nvSpPr>
          <p:cNvPr id="5" name="Rectangle 4"/>
          <p:cNvSpPr/>
          <p:nvPr/>
        </p:nvSpPr>
        <p:spPr>
          <a:xfrm>
            <a:off x="2521528" y="953807"/>
            <a:ext cx="4941456" cy="2400657"/>
          </a:xfrm>
          <a:prstGeom prst="rect">
            <a:avLst/>
          </a:prstGeom>
        </p:spPr>
        <p:txBody>
          <a:bodyPr wrap="square">
            <a:spAutoFit/>
          </a:bodyPr>
          <a:lstStyle/>
          <a:p>
            <a:pPr algn="just"/>
            <a:r>
              <a:rPr lang="en-US" sz="3000" dirty="0" err="1">
                <a:solidFill>
                  <a:srgbClr val="002060"/>
                </a:solidFill>
                <a:latin typeface="Cambria" panose="02040503050406030204" pitchFamily="18" charset="0"/>
                <a:ea typeface="Cambria" panose="02040503050406030204" pitchFamily="18" charset="0"/>
              </a:rPr>
              <a:t>Những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khiếm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nghe</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gặp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Hãy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xuất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5|0.2|0.2|0.8|0.2"/>
</p:tagLst>
</file>

<file path=ppt/tags/tag2.xml><?xml version="1.0" encoding="utf-8"?>
<p:tagLst xmlns:a="http://schemas.openxmlformats.org/drawingml/2006/main" xmlns:r="http://schemas.openxmlformats.org/officeDocument/2006/relationships" xmlns:p="http://schemas.openxmlformats.org/presentationml/2006/main">
  <p:tag name="TIMING" val="|0.2|0.2|0.3|0.3"/>
</p:tagLst>
</file>

<file path=ppt/tags/tag3.xml><?xml version="1.0" encoding="utf-8"?>
<p:tagLst xmlns:a="http://schemas.openxmlformats.org/drawingml/2006/main" xmlns:r="http://schemas.openxmlformats.org/officeDocument/2006/relationships" xmlns:p="http://schemas.openxmlformats.org/presentationml/2006/main">
  <p:tag name="TIMING" val="|0.2|0.5|0.2|0.2|0.8|0.2"/>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5|0.2|0.2|0.8|0.2"/>
</p:tagLst>
</file>

<file path=ppt/tags/tag8.xml><?xml version="1.0" encoding="utf-8"?>
<p:tagLst xmlns:a="http://schemas.openxmlformats.org/drawingml/2006/main" xmlns:r="http://schemas.openxmlformats.org/officeDocument/2006/relationships" xmlns:p="http://schemas.openxmlformats.org/presentationml/2006/main">
  <p:tag name="TIMING" val="|0.2|0.2|0.2|0.2|0.2|0.2"/>
</p:tagLst>
</file>

<file path=ppt/tags/tag9.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981</Words>
  <Application>Microsoft Office PowerPoint</Application>
  <PresentationFormat>Widescreen</PresentationFormat>
  <Paragraphs>82</Paragraphs>
  <Slides>24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等线</vt:lpstr>
      <vt:lpstr>#9Slide07 HoneyCream</vt:lpstr>
      <vt:lpstr>Arial</vt:lpstr>
      <vt:lpstr>Calibri</vt:lpstr>
      <vt:lpstr>Cambria</vt:lpstr>
      <vt:lpstr>OpenSans</vt:lpstr>
      <vt:lpstr>SVN-Newton</vt:lpstr>
      <vt:lpstr>Times New Roman</vt:lpstr>
      <vt:lpstr>UTM Showcard</vt:lpstr>
      <vt:lpstr>Vogue-ExtraBold</vt:lpstr>
      <vt:lpstr>字魂156号-萌趣苏打饼</vt:lpstr>
      <vt:lpstr>思源黑体 CN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Măngnon</cp:keywords>
  <cp:lastModifiedBy/>
  <cp:revision>1</cp:revision>
  <dcterms:created xsi:type="dcterms:W3CDTF">2022-02-22T11:00:15Z</dcterms:created>
  <dcterms:modified xsi:type="dcterms:W3CDTF">2025-11-21T03:36:11Z</dcterms:modified>
</cp:coreProperties>
</file>