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257" r:id="rId2"/>
    <p:sldId id="278" r:id="rId3"/>
    <p:sldId id="260" r:id="rId4"/>
    <p:sldId id="261" r:id="rId5"/>
    <p:sldId id="262" r:id="rId6"/>
    <p:sldId id="263" r:id="rId7"/>
    <p:sldId id="259" r:id="rId8"/>
    <p:sldId id="279" r:id="rId9"/>
    <p:sldId id="280" r:id="rId10"/>
    <p:sldId id="281" r:id="rId11"/>
    <p:sldId id="282" r:id="rId12"/>
    <p:sldId id="264" r:id="rId13"/>
    <p:sldId id="265" r:id="rId14"/>
    <p:sldId id="266" r:id="rId15"/>
    <p:sldId id="284" r:id="rId16"/>
    <p:sldId id="285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6" r:id="rId25"/>
  </p:sldIdLst>
  <p:sldSz cx="12192000" cy="6858000"/>
  <p:notesSz cx="6858000" cy="9144000"/>
  <p:embeddedFontLst>
    <p:embeddedFont>
      <p:font typeface="#9Slide05 Lobster" panose="020B0604020202020204" charset="0"/>
      <p:regular r:id="rId27"/>
    </p:embeddedFont>
    <p:embeddedFont>
      <p:font typeface="#9Slide07 HoneyCream" panose="020B0604020202020204" charset="0"/>
      <p:regular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0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3089-DEAD-4B35-B612-21BD3DD7AFD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E1C15-FCE2-4D8D-9449-5AC0A995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43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</a:t>
            </a:r>
            <a:r>
              <a:rPr lang="en-GB" baseline="0" dirty="0"/>
              <a:t>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ra</a:t>
            </a:r>
            <a:r>
              <a:rPr lang="en-GB" baseline="0" dirty="0"/>
              <a:t> </a:t>
            </a:r>
            <a:r>
              <a:rPr lang="en-GB" baseline="0" dirty="0" err="1"/>
              <a:t>đáp</a:t>
            </a:r>
            <a:r>
              <a:rPr lang="en-GB" baseline="0" dirty="0"/>
              <a:t> </a:t>
            </a:r>
            <a:r>
              <a:rPr lang="en-GB" baseline="0" dirty="0" err="1"/>
              <a:t>án</a:t>
            </a:r>
            <a:r>
              <a:rPr lang="en-GB" baseline="0" dirty="0"/>
              <a:t> </a:t>
            </a:r>
            <a:r>
              <a:rPr lang="en-GB" baseline="0" dirty="0" err="1"/>
              <a:t>đúng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1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</a:t>
            </a:r>
            <a:r>
              <a:rPr lang="en-GB" baseline="0" dirty="0"/>
              <a:t>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ra</a:t>
            </a:r>
            <a:r>
              <a:rPr lang="en-GB" baseline="0" dirty="0"/>
              <a:t> </a:t>
            </a:r>
            <a:r>
              <a:rPr lang="en-GB" baseline="0" dirty="0" err="1"/>
              <a:t>đáp</a:t>
            </a:r>
            <a:r>
              <a:rPr lang="en-GB" baseline="0" dirty="0"/>
              <a:t> </a:t>
            </a:r>
            <a:r>
              <a:rPr lang="en-GB" baseline="0" dirty="0" err="1"/>
              <a:t>án</a:t>
            </a:r>
            <a:r>
              <a:rPr lang="en-GB" baseline="0" dirty="0"/>
              <a:t> </a:t>
            </a:r>
            <a:r>
              <a:rPr lang="en-GB" baseline="0" dirty="0" err="1"/>
              <a:t>đúng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625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</a:t>
            </a:r>
            <a:r>
              <a:rPr lang="en-GB" baseline="0" dirty="0"/>
              <a:t>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ra</a:t>
            </a:r>
            <a:r>
              <a:rPr lang="en-GB" baseline="0" dirty="0"/>
              <a:t> </a:t>
            </a:r>
            <a:r>
              <a:rPr lang="en-GB" baseline="0" dirty="0" err="1"/>
              <a:t>đáp</a:t>
            </a:r>
            <a:r>
              <a:rPr lang="en-GB" baseline="0" dirty="0"/>
              <a:t> </a:t>
            </a:r>
            <a:r>
              <a:rPr lang="en-GB" baseline="0" dirty="0" err="1"/>
              <a:t>án</a:t>
            </a:r>
            <a:r>
              <a:rPr lang="en-GB" baseline="0" dirty="0"/>
              <a:t> </a:t>
            </a:r>
            <a:r>
              <a:rPr lang="en-GB" baseline="0" dirty="0" err="1"/>
              <a:t>đúng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766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đồng</a:t>
            </a:r>
            <a:r>
              <a:rPr lang="en-GB" baseline="0" dirty="0"/>
              <a:t> </a:t>
            </a:r>
            <a:r>
              <a:rPr lang="en-GB" baseline="0" dirty="0" err="1"/>
              <a:t>hô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tròn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hiện</a:t>
            </a:r>
            <a:r>
              <a:rPr lang="en-GB" baseline="0" dirty="0"/>
              <a:t> </a:t>
            </a:r>
            <a:r>
              <a:rPr lang="en-GB" baseline="0" dirty="0" err="1"/>
              <a:t>thời</a:t>
            </a:r>
            <a:r>
              <a:rPr lang="en-GB" baseline="0" dirty="0"/>
              <a:t> </a:t>
            </a:r>
            <a:r>
              <a:rPr lang="en-GB" baseline="0" dirty="0" err="1"/>
              <a:t>gian</a:t>
            </a:r>
            <a:r>
              <a:rPr lang="en-GB" baseline="0" dirty="0"/>
              <a:t> </a:t>
            </a:r>
            <a:r>
              <a:rPr lang="en-GB" baseline="0" dirty="0" err="1"/>
              <a:t>cho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đồng</a:t>
            </a:r>
            <a:r>
              <a:rPr lang="en-GB" baseline="0" dirty="0"/>
              <a:t> </a:t>
            </a:r>
            <a:r>
              <a:rPr lang="en-GB" baseline="0" dirty="0" err="1"/>
              <a:t>hồ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45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92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,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mũi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7025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1140019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13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23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hiện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trra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08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</a:t>
            </a:r>
            <a:r>
              <a:rPr lang="en-GB" baseline="0" dirty="0"/>
              <a:t>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ra</a:t>
            </a:r>
            <a:r>
              <a:rPr lang="en-GB" baseline="0" dirty="0"/>
              <a:t> </a:t>
            </a:r>
            <a:r>
              <a:rPr lang="en-GB" baseline="0" dirty="0" err="1"/>
              <a:t>đáp</a:t>
            </a:r>
            <a:r>
              <a:rPr lang="en-GB" baseline="0" dirty="0"/>
              <a:t> </a:t>
            </a:r>
            <a:r>
              <a:rPr lang="en-GB" baseline="0" dirty="0" err="1"/>
              <a:t>án</a:t>
            </a:r>
            <a:r>
              <a:rPr lang="en-GB" baseline="0" dirty="0"/>
              <a:t> </a:t>
            </a:r>
            <a:r>
              <a:rPr lang="en-GB" baseline="0" dirty="0" err="1"/>
              <a:t>đúng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7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</a:t>
            </a:r>
            <a:r>
              <a:rPr lang="en-GB" baseline="0" dirty="0"/>
              <a:t>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ra</a:t>
            </a:r>
            <a:r>
              <a:rPr lang="en-GB" baseline="0" dirty="0"/>
              <a:t> </a:t>
            </a:r>
            <a:r>
              <a:rPr lang="en-GB" baseline="0" dirty="0" err="1"/>
              <a:t>đáp</a:t>
            </a:r>
            <a:r>
              <a:rPr lang="en-GB" baseline="0" dirty="0"/>
              <a:t> </a:t>
            </a:r>
            <a:r>
              <a:rPr lang="en-GB" baseline="0" dirty="0" err="1"/>
              <a:t>án</a:t>
            </a:r>
            <a:r>
              <a:rPr lang="en-GB" baseline="0" dirty="0"/>
              <a:t> </a:t>
            </a:r>
            <a:r>
              <a:rPr lang="en-GB" baseline="0" dirty="0" err="1"/>
              <a:t>đúng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32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49137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630793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068146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880465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66818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28866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242884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329169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202689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05392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067997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308239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054642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4355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379737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494481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266440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915393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199854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04281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408946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20364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962519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736128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70425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830439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417882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81564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063495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81678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39252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530802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246086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88501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096306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04454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679467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011285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563487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474031" y="0"/>
            <a:ext cx="1546768" cy="15959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063B1E0-5ACA-4E07-AD21-35A927BF927F}"/>
              </a:ext>
            </a:extLst>
          </p:cNvPr>
          <p:cNvSpPr txBox="1">
            <a:spLocks/>
          </p:cNvSpPr>
          <p:nvPr userDrawn="1"/>
        </p:nvSpPr>
        <p:spPr>
          <a:xfrm>
            <a:off x="-381000" y="6069012"/>
            <a:ext cx="2971300" cy="787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4" name="图片 7" descr="图片包含 树&#10;&#10;描述已自动生成">
            <a:extLst>
              <a:ext uri="{FF2B5EF4-FFF2-40B4-BE49-F238E27FC236}">
                <a16:creationId xmlns:a16="http://schemas.microsoft.com/office/drawing/2014/main" id="{B5AAFF35-0A33-4615-9914-033396FBCD6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3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slide" Target="slide4.xml"/><Relationship Id="rId12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slide" Target="slide17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slide" Target="slide5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slide" Target="slide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"/>
          <p:cNvGrpSpPr/>
          <p:nvPr/>
        </p:nvGrpSpPr>
        <p:grpSpPr>
          <a:xfrm>
            <a:off x="1079590" y="870168"/>
            <a:ext cx="9804295" cy="3384148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6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5354" b="1757"/>
          <a:stretch/>
        </p:blipFill>
        <p:spPr>
          <a:xfrm>
            <a:off x="0" y="3330402"/>
            <a:ext cx="6745737" cy="36826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38" y="2432403"/>
            <a:ext cx="6315935" cy="45594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245" y="1718671"/>
            <a:ext cx="9449619" cy="2121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8044" y="986675"/>
            <a:ext cx="1737511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627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2355" y="1279373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74038" y="11501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7942" y="11501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4362" y="11501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0782" y="11501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7202" y="11501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47233" y="115012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19342" y="3205076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071025" y="30758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4929" y="30758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21349" y="30758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77769" y="30758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4189" y="30758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3763" y="30758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354" y="1969297"/>
            <a:ext cx="5613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933450" y="4645489"/>
            <a:ext cx="523029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71157" y="5096438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5165058" y="489784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24072" y="356880"/>
            <a:ext cx="5410200" cy="5294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42424" y="309079"/>
            <a:ext cx="5549576" cy="54322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sang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73697" y="5543777"/>
            <a:ext cx="55467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438 589 – 235 072 = 203 517</a:t>
            </a:r>
            <a:endParaRPr lang="en-US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44220" y="111205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45238" y="11313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03261" y="1143563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62784" y="116115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94318" y="1173605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66495" y="115909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20169" y="4934774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06948" y="488861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29965" y="490563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6295" y="492126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8293" y="4931744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23860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1.25E-6 -3.7037E-7 L -0.00299 0.2928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16667E-7 1.85185E-6 L -0.00299 0.2928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08333E-7 1.48148E-6 L -0.00299 0.2928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16667E-7 -4.81481E-6 L -0.003 0.29283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375E-6 3.33333E-6 L -0.003 0.29282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125E-6 -3.33333E-6 L -0.003 0.29283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"/>
                            </p:stCondLst>
                            <p:childTnLst>
                              <p:par>
                                <p:cTn id="149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build="allAtOnce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902443"/>
              </p:ext>
            </p:extLst>
          </p:nvPr>
        </p:nvGraphicFramePr>
        <p:xfrm>
          <a:off x="955503" y="1355573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38585" y="636827"/>
            <a:ext cx="58560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648 390 – 382 547 = ?</a:t>
            </a:r>
            <a:endParaRPr lang="en-US" sz="4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7186" y="12263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1090" y="12263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7510" y="12263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3930" y="12263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350" y="12263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9924" y="12263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64544"/>
              </p:ext>
            </p:extLst>
          </p:nvPr>
        </p:nvGraphicFramePr>
        <p:xfrm>
          <a:off x="952490" y="3281276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004173" y="31520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8077" y="31520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54497" y="31520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10917" y="31520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97794" y="3152029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46911" y="31520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9502" y="2045497"/>
            <a:ext cx="5613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66598" y="4721689"/>
            <a:ext cx="523029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21067"/>
              </p:ext>
            </p:extLst>
          </p:nvPr>
        </p:nvGraphicFramePr>
        <p:xfrm>
          <a:off x="904305" y="5172638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5098206" y="497404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39563" y="256032"/>
            <a:ext cx="5410200" cy="5294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26739" y="612986"/>
            <a:ext cx="5549576" cy="57708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sang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không trừ được 7, lấy 10 trừ 7 bằng 3, viết 3 nhớ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trừ 1 bằng 8, 8 trừ 4 bằng 4, viết 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không trừ được 5, lấy 13 trừ 5 bằng 8, viết 8 nhớ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trừ 1 bằng 7; 7 trừ 2 bằng 5, viết 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không trừ được 8, lấy 14 trừ 8 bằng 6, viết 6 nhớ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trừ 1 bằng 5; 5 trừ 3 bằng 2, viết 2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09445" y="6198435"/>
            <a:ext cx="62247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648 390 – 382 547 = 265 843</a:t>
            </a:r>
            <a:endParaRPr lang="en-US" sz="36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7092" y="1203432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4168" y="1226241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22079" y="1203432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41673" y="1240435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6275" y="1175182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06217" y="120259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53317" y="5010974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40096" y="4983866"/>
            <a:ext cx="8691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3113" y="498183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79443" y="499746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11441" y="5007944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>
            <a:off x="4548957" y="2911916"/>
            <a:ext cx="482600" cy="482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2894860" y="2907844"/>
            <a:ext cx="482600" cy="482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1154347" y="2907844"/>
            <a:ext cx="482600" cy="482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39525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-4.81481E-6 L -0.00299 0.2928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08333E-7 4.44444E-6 L -0.00299 0.2928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8.33333E-7 -4.81481E-6 L -0.003 0.2928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75E-6 1.11111E-6 L -0.00299 0.29282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95833E-6 1.85185E-6 L -0.00299 0.2928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04167E-6 -4.81481E-6 L -0.003 0.29283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50"/>
                            </p:stCondLst>
                            <p:childTnLst>
                              <p:par>
                                <p:cTn id="170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build="allAtOnce" animBg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5" grpId="0"/>
      <p:bldP spid="36" grpId="0"/>
      <p:bldP spid="37" grpId="0"/>
      <p:bldP spid="38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30509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9361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2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13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20102" y="143260"/>
            <a:ext cx="10649527" cy="899045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1: </a:t>
            </a:r>
            <a:r>
              <a:rPr lang="vi-VN" sz="4000" dirty="0">
                <a:solidFill>
                  <a:prstClr val="black"/>
                </a:solidFill>
                <a:latin typeface="UTM Avo" panose="02040603050506020204" pitchFamily="18" charset="0"/>
              </a:rPr>
              <a:t>Đặt tính rồi tính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4"/>
          <p:cNvSpPr/>
          <p:nvPr/>
        </p:nvSpPr>
        <p:spPr>
          <a:xfrm>
            <a:off x="785978" y="1402394"/>
            <a:ext cx="7054368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36 724 – 3 291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4"/>
          <p:cNvSpPr/>
          <p:nvPr/>
        </p:nvSpPr>
        <p:spPr>
          <a:xfrm>
            <a:off x="2238424" y="3112284"/>
            <a:ext cx="9182099" cy="1052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637 891 – 412 520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4"/>
          <p:cNvSpPr/>
          <p:nvPr/>
        </p:nvSpPr>
        <p:spPr>
          <a:xfrm>
            <a:off x="720102" y="4711546"/>
            <a:ext cx="8924876" cy="10790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895 332 – 282 429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0733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7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48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</p:grpSp>
      <p:sp>
        <p:nvSpPr>
          <p:cNvPr id="49" name="4"/>
          <p:cNvSpPr/>
          <p:nvPr/>
        </p:nvSpPr>
        <p:spPr>
          <a:xfrm>
            <a:off x="2546513" y="843594"/>
            <a:ext cx="7054368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36 724 – 3 291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86336"/>
              </p:ext>
            </p:extLst>
          </p:nvPr>
        </p:nvGraphicFramePr>
        <p:xfrm>
          <a:off x="2936957" y="2170779"/>
          <a:ext cx="627348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696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254696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254696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254696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254696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6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7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4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endParaRPr lang="en-US" sz="800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9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1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438400" y="3594100"/>
            <a:ext cx="4985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87678" y="4715859"/>
            <a:ext cx="66849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30325"/>
              </p:ext>
            </p:extLst>
          </p:nvPr>
        </p:nvGraphicFramePr>
        <p:xfrm>
          <a:off x="2895600" y="4909614"/>
          <a:ext cx="63119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380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262380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262380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262380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262380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4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4194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7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48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</p:grpSp>
      <p:sp>
        <p:nvSpPr>
          <p:cNvPr id="49" name="4"/>
          <p:cNvSpPr/>
          <p:nvPr/>
        </p:nvSpPr>
        <p:spPr>
          <a:xfrm>
            <a:off x="1987712" y="780650"/>
            <a:ext cx="8642187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637 891 – 412 520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436637"/>
              </p:ext>
            </p:extLst>
          </p:nvPr>
        </p:nvGraphicFramePr>
        <p:xfrm>
          <a:off x="2882753" y="1977388"/>
          <a:ext cx="702618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1">
                  <a:extLst>
                    <a:ext uri="{9D8B030D-6E8A-4147-A177-3AD203B41FA5}">
                      <a16:colId xmlns:a16="http://schemas.microsoft.com/office/drawing/2014/main" val="1557089255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6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7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8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9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1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4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1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0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187655" y="3419698"/>
            <a:ext cx="4985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6933" y="4715859"/>
            <a:ext cx="76341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857276"/>
              </p:ext>
            </p:extLst>
          </p:nvPr>
        </p:nvGraphicFramePr>
        <p:xfrm>
          <a:off x="2907107" y="4871332"/>
          <a:ext cx="70018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2">
                  <a:extLst>
                    <a:ext uri="{9D8B030D-6E8A-4147-A177-3AD203B41FA5}">
                      <a16:colId xmlns:a16="http://schemas.microsoft.com/office/drawing/2014/main" val="468234498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5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7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1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9003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7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48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</p:grpSp>
      <p:sp>
        <p:nvSpPr>
          <p:cNvPr id="49" name="4"/>
          <p:cNvSpPr/>
          <p:nvPr/>
        </p:nvSpPr>
        <p:spPr>
          <a:xfrm>
            <a:off x="1987712" y="780650"/>
            <a:ext cx="8642187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895 332 – 282 429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05222"/>
              </p:ext>
            </p:extLst>
          </p:nvPr>
        </p:nvGraphicFramePr>
        <p:xfrm>
          <a:off x="2882753" y="1977388"/>
          <a:ext cx="702618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1">
                  <a:extLst>
                    <a:ext uri="{9D8B030D-6E8A-4147-A177-3AD203B41FA5}">
                      <a16:colId xmlns:a16="http://schemas.microsoft.com/office/drawing/2014/main" val="1557089255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8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9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8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4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9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187655" y="3419698"/>
            <a:ext cx="4985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6933" y="4715859"/>
            <a:ext cx="76341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24435"/>
              </p:ext>
            </p:extLst>
          </p:nvPr>
        </p:nvGraphicFramePr>
        <p:xfrm>
          <a:off x="2907107" y="4871332"/>
          <a:ext cx="70018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2">
                  <a:extLst>
                    <a:ext uri="{9D8B030D-6E8A-4147-A177-3AD203B41FA5}">
                      <a16:colId xmlns:a16="http://schemas.microsoft.com/office/drawing/2014/main" val="468234498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6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1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9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0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1637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Rounded Rectangle 7"/>
          <p:cNvSpPr/>
          <p:nvPr/>
        </p:nvSpPr>
        <p:spPr>
          <a:xfrm>
            <a:off x="5081116" y="121690"/>
            <a:ext cx="1895485" cy="940563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2:</a:t>
            </a:r>
          </a:p>
        </p:txBody>
      </p:sp>
      <p:sp>
        <p:nvSpPr>
          <p:cNvPr id="38" name="cauhoi"/>
          <p:cNvSpPr txBox="1"/>
          <p:nvPr/>
        </p:nvSpPr>
        <p:spPr>
          <a:xfrm>
            <a:off x="1217521" y="4647139"/>
            <a:ext cx="10183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 bay trong 5 phút,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muỗi đập cánh nhiều hơn ong bao nhiêu lần?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https://img.loigiaihay.com/picture/2023/0330/20_19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21" y="1278008"/>
            <a:ext cx="9757897" cy="320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54373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ounded Rectangle 7"/>
          <p:cNvSpPr/>
          <p:nvPr/>
        </p:nvSpPr>
        <p:spPr>
          <a:xfrm>
            <a:off x="5081116" y="121690"/>
            <a:ext cx="1895485" cy="940563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2:</a:t>
            </a:r>
          </a:p>
        </p:txBody>
      </p:sp>
      <p:sp>
        <p:nvSpPr>
          <p:cNvPr id="47" name="Rounded Rectangle 7"/>
          <p:cNvSpPr/>
          <p:nvPr/>
        </p:nvSpPr>
        <p:spPr>
          <a:xfrm>
            <a:off x="3822701" y="1620290"/>
            <a:ext cx="4093700" cy="940563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vi-VN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giải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350" y="2872939"/>
            <a:ext cx="114086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bay trong 5 phút, muỗi đập cánh nhiều hơn ong số lần là:</a:t>
            </a:r>
          </a:p>
          <a:p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 180 000 – 60 000 = 120 000 (lần)</a:t>
            </a:r>
          </a:p>
          <a:p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                 Đáp số: 120 000 lần</a:t>
            </a:r>
          </a:p>
        </p:txBody>
      </p:sp>
    </p:spTree>
    <p:extLst>
      <p:ext uri="{BB962C8B-B14F-4D97-AF65-F5344CB8AC3E}">
        <p14:creationId xmlns:p14="http://schemas.microsoft.com/office/powerpoint/2010/main" val="29543350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Rounded Rectangle 7"/>
          <p:cNvSpPr/>
          <p:nvPr/>
        </p:nvSpPr>
        <p:spPr>
          <a:xfrm>
            <a:off x="4598080" y="168939"/>
            <a:ext cx="3200341" cy="961942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3:</a:t>
            </a:r>
          </a:p>
        </p:txBody>
      </p:sp>
      <p:sp>
        <p:nvSpPr>
          <p:cNvPr id="3" name="Rectangle 2"/>
          <p:cNvSpPr/>
          <p:nvPr/>
        </p:nvSpPr>
        <p:spPr>
          <a:xfrm>
            <a:off x="666594" y="1130881"/>
            <a:ext cx="11013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Khoang chứa nhiên liệu của máy bay màu xanh có 240 373 ℓ. Khoang chứa nhiên liệu của máy bay màu hồng có 25 350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ℓ. Hỏi khoang chứa nhiên liệu của máy bay nào có nhiều hơn và nhiều hơn bao nhiêu lít?</a:t>
            </a:r>
          </a:p>
        </p:txBody>
      </p:sp>
      <p:pic>
        <p:nvPicPr>
          <p:cNvPr id="2050" name="Picture 2" descr="https://img.loigiaihay.com/picture/2023/0330/20_2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05" y="4021470"/>
            <a:ext cx="6646183" cy="18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025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8766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45514" y="1012839"/>
            <a:ext cx="8636000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A5A5A5"/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5400" dirty="0">
                <a:latin typeface="Cambria" panose="02040503050406030204" pitchFamily="18" charset="0"/>
                <a:ea typeface="Cambria" panose="02040503050406030204" pitchFamily="18" charset="0"/>
              </a:rPr>
              <a:t>Ta có: 240 373 &gt; 25 350</a:t>
            </a:r>
            <a:endParaRPr kumimoji="0" lang="en-GB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621" y="2392883"/>
            <a:ext cx="111209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khoang chứa nhiên liệu của máy bay màu xanh nhiều hơn khoang chứa nhiên liệu của máy bay màu đỏ và nhiều hơn số lít là: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 240 373 – 25 350 = 215 023 (lít)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 Đáp số: 215 023 lít</a:t>
            </a:r>
          </a:p>
        </p:txBody>
      </p:sp>
    </p:spTree>
    <p:extLst>
      <p:ext uri="{BB962C8B-B14F-4D97-AF65-F5344CB8AC3E}">
        <p14:creationId xmlns:p14="http://schemas.microsoft.com/office/powerpoint/2010/main" val="162192704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5" y="3137737"/>
            <a:ext cx="9306743" cy="264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9626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7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014414" y="171450"/>
            <a:ext cx="9929812" cy="87153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nhanh: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2286000"/>
            <a:ext cx="10972800" cy="1384300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300 000 – 50 000 = ?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2600" y="4404087"/>
            <a:ext cx="4613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250 000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9659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7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014414" y="171450"/>
            <a:ext cx="9929812" cy="87153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vi-VN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nhanh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1846" y="1941033"/>
            <a:ext cx="10514947" cy="1504650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458 007 – 58 007 = ?</a:t>
            </a:r>
            <a:endParaRPr kumimoji="0" lang="en-GB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280" y="3829735"/>
            <a:ext cx="117729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400 000</a:t>
            </a:r>
            <a:endParaRPr kumimoji="0" lang="en-GB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08180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50" y="0"/>
            <a:ext cx="9732818" cy="3542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70" y="1994466"/>
            <a:ext cx="8607293" cy="58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524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zza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6" name="hambuger">
            <a:hlinkClick r:id="rId5" action="ppaction://hlinksldjump"/>
            <a:extLst>
              <a:ext uri="{FF2B5EF4-FFF2-40B4-BE49-F238E27FC236}">
                <a16:creationId xmlns:a16="http://schemas.microsoft.com/office/drawing/2014/main" id="{2A55A3D4-58D0-2440-2267-D4B89EE10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779" y="1073301"/>
            <a:ext cx="2397968" cy="2714987"/>
          </a:xfrm>
          <a:prstGeom prst="rect">
            <a:avLst/>
          </a:prstGeom>
        </p:spPr>
      </p:pic>
      <p:pic>
        <p:nvPicPr>
          <p:cNvPr id="9" name="banhmi">
            <a:hlinkClick r:id="rId7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0" name="bánhkep">
            <a:hlinkClick r:id="rId9" action="ppaction://hlinksldjump"/>
            <a:extLst>
              <a:ext uri="{FF2B5EF4-FFF2-40B4-BE49-F238E27FC236}">
                <a16:creationId xmlns:a16="http://schemas.microsoft.com/office/drawing/2014/main" id="{8496083C-68B3-DDA8-F2D7-F4A2A1FB91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3577" y="4124154"/>
            <a:ext cx="2991363" cy="2080948"/>
          </a:xfrm>
          <a:prstGeom prst="rect">
            <a:avLst/>
          </a:prstGeom>
        </p:spPr>
      </p:pic>
      <p:pic>
        <p:nvPicPr>
          <p:cNvPr id="11" name="hotdogr">
            <a:hlinkClick r:id="rId9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6755" y="5164627"/>
            <a:ext cx="2489275" cy="1582816"/>
          </a:xfrm>
          <a:prstGeom prst="rect">
            <a:avLst/>
          </a:prstGeom>
        </p:spPr>
      </p:pic>
      <p:pic>
        <p:nvPicPr>
          <p:cNvPr id="574" name="bedaubep">
            <a:hlinkClick r:id="rId12" action="ppaction://hlinksldjump"/>
            <a:extLst>
              <a:ext uri="{FF2B5EF4-FFF2-40B4-BE49-F238E27FC236}">
                <a16:creationId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9709" y="1320215"/>
            <a:ext cx="5263868" cy="3981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9" y="29408"/>
            <a:ext cx="9370364" cy="129246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44455" y="1137428"/>
            <a:ext cx="9126650" cy="5301720"/>
          </a:xfrm>
          <a:custGeom>
            <a:avLst/>
            <a:gdLst>
              <a:gd name="connsiteX0" fmla="*/ 0 w 8804419"/>
              <a:gd name="connsiteY0" fmla="*/ 866070 h 5196318"/>
              <a:gd name="connsiteX1" fmla="*/ 866070 w 8804419"/>
              <a:gd name="connsiteY1" fmla="*/ 0 h 5196318"/>
              <a:gd name="connsiteX2" fmla="*/ 7938349 w 8804419"/>
              <a:gd name="connsiteY2" fmla="*/ 0 h 5196318"/>
              <a:gd name="connsiteX3" fmla="*/ 8804419 w 8804419"/>
              <a:gd name="connsiteY3" fmla="*/ 866070 h 5196318"/>
              <a:gd name="connsiteX4" fmla="*/ 8804419 w 8804419"/>
              <a:gd name="connsiteY4" fmla="*/ 4330248 h 5196318"/>
              <a:gd name="connsiteX5" fmla="*/ 7938349 w 8804419"/>
              <a:gd name="connsiteY5" fmla="*/ 5196318 h 5196318"/>
              <a:gd name="connsiteX6" fmla="*/ 866070 w 8804419"/>
              <a:gd name="connsiteY6" fmla="*/ 5196318 h 5196318"/>
              <a:gd name="connsiteX7" fmla="*/ 0 w 8804419"/>
              <a:gd name="connsiteY7" fmla="*/ 4330248 h 5196318"/>
              <a:gd name="connsiteX8" fmla="*/ 0 w 8804419"/>
              <a:gd name="connsiteY8" fmla="*/ 866070 h 5196318"/>
              <a:gd name="connsiteX0" fmla="*/ 0 w 8804419"/>
              <a:gd name="connsiteY0" fmla="*/ 866070 h 5196318"/>
              <a:gd name="connsiteX1" fmla="*/ 866070 w 8804419"/>
              <a:gd name="connsiteY1" fmla="*/ 0 h 5196318"/>
              <a:gd name="connsiteX2" fmla="*/ 4313816 w 8804419"/>
              <a:gd name="connsiteY2" fmla="*/ 207170 h 5196318"/>
              <a:gd name="connsiteX3" fmla="*/ 7938349 w 8804419"/>
              <a:gd name="connsiteY3" fmla="*/ 0 h 5196318"/>
              <a:gd name="connsiteX4" fmla="*/ 8804419 w 8804419"/>
              <a:gd name="connsiteY4" fmla="*/ 866070 h 5196318"/>
              <a:gd name="connsiteX5" fmla="*/ 8804419 w 8804419"/>
              <a:gd name="connsiteY5" fmla="*/ 4330248 h 5196318"/>
              <a:gd name="connsiteX6" fmla="*/ 7938349 w 8804419"/>
              <a:gd name="connsiteY6" fmla="*/ 5196318 h 5196318"/>
              <a:gd name="connsiteX7" fmla="*/ 866070 w 8804419"/>
              <a:gd name="connsiteY7" fmla="*/ 5196318 h 5196318"/>
              <a:gd name="connsiteX8" fmla="*/ 0 w 8804419"/>
              <a:gd name="connsiteY8" fmla="*/ 4330248 h 5196318"/>
              <a:gd name="connsiteX9" fmla="*/ 0 w 8804419"/>
              <a:gd name="connsiteY9" fmla="*/ 866070 h 5196318"/>
              <a:gd name="connsiteX0" fmla="*/ 0 w 8804419"/>
              <a:gd name="connsiteY0" fmla="*/ 866070 h 5196319"/>
              <a:gd name="connsiteX1" fmla="*/ 866070 w 8804419"/>
              <a:gd name="connsiteY1" fmla="*/ 0 h 5196319"/>
              <a:gd name="connsiteX2" fmla="*/ 4313816 w 8804419"/>
              <a:gd name="connsiteY2" fmla="*/ 207170 h 5196319"/>
              <a:gd name="connsiteX3" fmla="*/ 7938349 w 8804419"/>
              <a:gd name="connsiteY3" fmla="*/ 0 h 5196319"/>
              <a:gd name="connsiteX4" fmla="*/ 8804419 w 8804419"/>
              <a:gd name="connsiteY4" fmla="*/ 866070 h 5196319"/>
              <a:gd name="connsiteX5" fmla="*/ 8804419 w 8804419"/>
              <a:gd name="connsiteY5" fmla="*/ 4330248 h 5196319"/>
              <a:gd name="connsiteX6" fmla="*/ 7938349 w 8804419"/>
              <a:gd name="connsiteY6" fmla="*/ 5196318 h 5196319"/>
              <a:gd name="connsiteX7" fmla="*/ 4442908 w 8804419"/>
              <a:gd name="connsiteY7" fmla="*/ 4929778 h 5196319"/>
              <a:gd name="connsiteX8" fmla="*/ 866070 w 8804419"/>
              <a:gd name="connsiteY8" fmla="*/ 5196318 h 5196319"/>
              <a:gd name="connsiteX9" fmla="*/ 0 w 8804419"/>
              <a:gd name="connsiteY9" fmla="*/ 4330248 h 5196319"/>
              <a:gd name="connsiteX10" fmla="*/ 0 w 8804419"/>
              <a:gd name="connsiteY10" fmla="*/ 866070 h 5196319"/>
              <a:gd name="connsiteX0" fmla="*/ 0 w 8804419"/>
              <a:gd name="connsiteY0" fmla="*/ 866070 h 5196319"/>
              <a:gd name="connsiteX1" fmla="*/ 866070 w 8804419"/>
              <a:gd name="connsiteY1" fmla="*/ 0 h 5196319"/>
              <a:gd name="connsiteX2" fmla="*/ 4313816 w 8804419"/>
              <a:gd name="connsiteY2" fmla="*/ 207170 h 5196319"/>
              <a:gd name="connsiteX3" fmla="*/ 7938349 w 8804419"/>
              <a:gd name="connsiteY3" fmla="*/ 0 h 5196319"/>
              <a:gd name="connsiteX4" fmla="*/ 8804419 w 8804419"/>
              <a:gd name="connsiteY4" fmla="*/ 866070 h 5196319"/>
              <a:gd name="connsiteX5" fmla="*/ 8541571 w 8804419"/>
              <a:gd name="connsiteY5" fmla="*/ 2444761 h 5196319"/>
              <a:gd name="connsiteX6" fmla="*/ 8804419 w 8804419"/>
              <a:gd name="connsiteY6" fmla="*/ 4330248 h 5196319"/>
              <a:gd name="connsiteX7" fmla="*/ 7938349 w 8804419"/>
              <a:gd name="connsiteY7" fmla="*/ 5196318 h 5196319"/>
              <a:gd name="connsiteX8" fmla="*/ 4442908 w 8804419"/>
              <a:gd name="connsiteY8" fmla="*/ 4929778 h 5196319"/>
              <a:gd name="connsiteX9" fmla="*/ 866070 w 8804419"/>
              <a:gd name="connsiteY9" fmla="*/ 5196318 h 5196319"/>
              <a:gd name="connsiteX10" fmla="*/ 0 w 8804419"/>
              <a:gd name="connsiteY10" fmla="*/ 4330248 h 5196319"/>
              <a:gd name="connsiteX11" fmla="*/ 0 w 8804419"/>
              <a:gd name="connsiteY11" fmla="*/ 866070 h 5196319"/>
              <a:gd name="connsiteX0" fmla="*/ 0 w 8804419"/>
              <a:gd name="connsiteY0" fmla="*/ 866070 h 5196319"/>
              <a:gd name="connsiteX1" fmla="*/ 866070 w 8804419"/>
              <a:gd name="connsiteY1" fmla="*/ 0 h 5196319"/>
              <a:gd name="connsiteX2" fmla="*/ 4313816 w 8804419"/>
              <a:gd name="connsiteY2" fmla="*/ 207170 h 5196319"/>
              <a:gd name="connsiteX3" fmla="*/ 7938349 w 8804419"/>
              <a:gd name="connsiteY3" fmla="*/ 0 h 5196319"/>
              <a:gd name="connsiteX4" fmla="*/ 8804419 w 8804419"/>
              <a:gd name="connsiteY4" fmla="*/ 866070 h 5196319"/>
              <a:gd name="connsiteX5" fmla="*/ 8541571 w 8804419"/>
              <a:gd name="connsiteY5" fmla="*/ 2444761 h 5196319"/>
              <a:gd name="connsiteX6" fmla="*/ 8804419 w 8804419"/>
              <a:gd name="connsiteY6" fmla="*/ 4330248 h 5196319"/>
              <a:gd name="connsiteX7" fmla="*/ 7938349 w 8804419"/>
              <a:gd name="connsiteY7" fmla="*/ 5196318 h 5196319"/>
              <a:gd name="connsiteX8" fmla="*/ 4442908 w 8804419"/>
              <a:gd name="connsiteY8" fmla="*/ 4929778 h 5196319"/>
              <a:gd name="connsiteX9" fmla="*/ 866070 w 8804419"/>
              <a:gd name="connsiteY9" fmla="*/ 5196318 h 5196319"/>
              <a:gd name="connsiteX10" fmla="*/ 0 w 8804419"/>
              <a:gd name="connsiteY10" fmla="*/ 4330248 h 5196319"/>
              <a:gd name="connsiteX11" fmla="*/ 268941 w 8804419"/>
              <a:gd name="connsiteY11" fmla="*/ 2358700 h 5196319"/>
              <a:gd name="connsiteX12" fmla="*/ 0 w 8804419"/>
              <a:gd name="connsiteY12" fmla="*/ 866070 h 519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4419" h="5196319">
                <a:moveTo>
                  <a:pt x="0" y="866070"/>
                </a:moveTo>
                <a:cubicBezTo>
                  <a:pt x="0" y="387753"/>
                  <a:pt x="387753" y="0"/>
                  <a:pt x="866070" y="0"/>
                </a:cubicBezTo>
                <a:cubicBezTo>
                  <a:pt x="1968702" y="925"/>
                  <a:pt x="3211184" y="206245"/>
                  <a:pt x="4313816" y="207170"/>
                </a:cubicBezTo>
                <a:cubicBezTo>
                  <a:pt x="5568610" y="206245"/>
                  <a:pt x="6683555" y="925"/>
                  <a:pt x="7938349" y="0"/>
                </a:cubicBezTo>
                <a:cubicBezTo>
                  <a:pt x="8416666" y="0"/>
                  <a:pt x="8804419" y="387753"/>
                  <a:pt x="8804419" y="866070"/>
                </a:cubicBezTo>
                <a:cubicBezTo>
                  <a:pt x="8799278" y="1381543"/>
                  <a:pt x="8546712" y="1929288"/>
                  <a:pt x="8541571" y="2444761"/>
                </a:cubicBezTo>
                <a:lnTo>
                  <a:pt x="8804419" y="4330248"/>
                </a:lnTo>
                <a:cubicBezTo>
                  <a:pt x="8804419" y="4808565"/>
                  <a:pt x="8416666" y="5196318"/>
                  <a:pt x="7938349" y="5196318"/>
                </a:cubicBezTo>
                <a:cubicBezTo>
                  <a:pt x="6758858" y="5197118"/>
                  <a:pt x="5622399" y="4928978"/>
                  <a:pt x="4442908" y="4929778"/>
                </a:cubicBezTo>
                <a:lnTo>
                  <a:pt x="866070" y="5196318"/>
                </a:lnTo>
                <a:cubicBezTo>
                  <a:pt x="387753" y="5196318"/>
                  <a:pt x="0" y="4808565"/>
                  <a:pt x="0" y="4330248"/>
                </a:cubicBezTo>
                <a:cubicBezTo>
                  <a:pt x="0" y="3665894"/>
                  <a:pt x="268941" y="3023054"/>
                  <a:pt x="268941" y="2358700"/>
                </a:cubicBezTo>
                <a:lnTo>
                  <a:pt x="0" y="866070"/>
                </a:lnTo>
                <a:close/>
              </a:path>
            </a:pathLst>
          </a:cu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tiệm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4400" dirty="0">
                <a:solidFill>
                  <a:srgbClr val="0F4C5C"/>
                </a:solidFill>
                <a:latin typeface="Calibri" panose="020F0502020204030204"/>
              </a:rPr>
              <a:t>M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4400" dirty="0">
                <a:solidFill>
                  <a:srgbClr val="0F4C5C"/>
                </a:solidFill>
                <a:latin typeface="Calibri" panose="020F0502020204030204"/>
              </a:rPr>
              <a:t>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món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ngon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tặng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mọi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món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thích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80170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36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232362" y="2117607"/>
              <a:ext cx="2530878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6 600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Picture 8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1835871" y="422161"/>
              <a:ext cx="677718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5 900 + 700 = ?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184077" y="2263312"/>
            <a:ext cx="5667275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473643" y="2145502"/>
                <a:ext cx="3110190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6</a:t>
                </a:r>
                <a:r>
                  <a:rPr kumimoji="0" lang="vi-VN" sz="6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700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607395" y="2032289"/>
                <a:ext cx="2209415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6 800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715537" y="2080698"/>
                <a:ext cx="2525543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6 900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600967" y="245759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574680" y="452480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559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19137" cy="2092300"/>
            <a:chOff x="4784856" y="1835734"/>
            <a:chExt cx="4139353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48379" cy="1198708"/>
              <a:chOff x="5023430" y="1768453"/>
              <a:chExt cx="3748379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538814" y="1985070"/>
                <a:ext cx="32329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39 027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843416" y="1956454"/>
                <a:ext cx="25787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39 720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2107411" y="457528"/>
                <a:ext cx="5809447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34 655 + 4</a:t>
                </a:r>
                <a:r>
                  <a:rPr kumimoji="0" lang="vi-VN" sz="6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372 = ?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5" name="Picture 34">
              <a:hlinkClick r:id="rId9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59063" y="2370146"/>
            <a:ext cx="5717050" cy="1891317"/>
            <a:chOff x="259063" y="2370146"/>
            <a:chExt cx="5717050" cy="1891317"/>
          </a:xfrm>
        </p:grpSpPr>
        <p:grpSp>
          <p:nvGrpSpPr>
            <p:cNvPr id="2" name="A">
              <a:extLst>
                <a:ext uri="{FF2B5EF4-FFF2-40B4-BE49-F238E27FC236}">
                  <a16:creationId xmlns:a16="http://schemas.microsoft.com/office/drawing/2014/main" id="{26CCB68B-10E9-1C52-3402-BDC6DA30CC94}"/>
                </a:ext>
              </a:extLst>
            </p:cNvPr>
            <p:cNvGrpSpPr/>
            <p:nvPr/>
          </p:nvGrpSpPr>
          <p:grpSpPr>
            <a:xfrm>
              <a:off x="259063" y="2370146"/>
              <a:ext cx="5562364" cy="1891317"/>
              <a:chOff x="194297" y="1777609"/>
              <a:chExt cx="4171773" cy="1418488"/>
            </a:xfrm>
          </p:grpSpPr>
          <p:sp>
            <p:nvSpPr>
              <p:cNvPr id="3" name="Google Shape;1182;p42">
                <a:extLst>
                  <a:ext uri="{FF2B5EF4-FFF2-40B4-BE49-F238E27FC236}">
                    <a16:creationId xmlns:a16="http://schemas.microsoft.com/office/drawing/2014/main" id="{CF0FFA9F-0076-CBCB-40CE-6FEE0F6FDCB4}"/>
                  </a:ext>
                </a:extLst>
              </p:cNvPr>
              <p:cNvSpPr/>
              <p:nvPr/>
            </p:nvSpPr>
            <p:spPr>
              <a:xfrm>
                <a:off x="737521" y="1781001"/>
                <a:ext cx="3628549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CA3659"/>
              </a:solidFill>
              <a:ln w="19050" cap="flat" cmpd="sng">
                <a:solidFill>
                  <a:srgbClr val="CA36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3EE2D74-EF6B-D668-14A6-4037115AB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297" y="1777609"/>
                <a:ext cx="1074063" cy="1418488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235718" y="2637061"/>
              <a:ext cx="47403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39 000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0421" y="4455581"/>
            <a:ext cx="5610556" cy="2063756"/>
            <a:chOff x="310421" y="4455581"/>
            <a:chExt cx="5610556" cy="2063756"/>
          </a:xfrm>
        </p:grpSpPr>
        <p:grpSp>
          <p:nvGrpSpPr>
            <p:cNvPr id="17" name="C">
              <a:extLst>
                <a:ext uri="{FF2B5EF4-FFF2-40B4-BE49-F238E27FC236}">
                  <a16:creationId xmlns:a16="http://schemas.microsoft.com/office/drawing/2014/main" id="{4B584FDC-DF3C-87B4-856B-D5DDF71D7F06}"/>
                </a:ext>
              </a:extLst>
            </p:cNvPr>
            <p:cNvGrpSpPr/>
            <p:nvPr/>
          </p:nvGrpSpPr>
          <p:grpSpPr>
            <a:xfrm>
              <a:off x="310421" y="4455581"/>
              <a:ext cx="5610556" cy="2063756"/>
              <a:chOff x="232815" y="3341685"/>
              <a:chExt cx="4207917" cy="1547817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701366" y="3387687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63957CD-EF87-248B-CEDE-44A379852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815" y="3341685"/>
                <a:ext cx="1171989" cy="1547817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24A279-65A2-C83F-5FB9-766C3C80DA8B}"/>
                </a:ext>
              </a:extLst>
            </p:cNvPr>
            <p:cNvSpPr txBox="1"/>
            <p:nvPr/>
          </p:nvSpPr>
          <p:spPr>
            <a:xfrm>
              <a:off x="1810076" y="4783329"/>
              <a:ext cx="35916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39 072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4729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7 000</a:t>
              </a:r>
              <a:endPara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46293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9 000</a:t>
                </a:r>
                <a:endParaRPr kumimoji="0" lang="en-US" sz="5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79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474327" y="2053820"/>
                <a:ext cx="2585323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8 000</a:t>
                </a:r>
                <a:endParaRPr kumimoji="0" lang="en-US" sz="5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46293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10 000</a:t>
                </a:r>
                <a:endParaRPr kumimoji="0" lang="en-US" sz="5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2039502" y="445687"/>
                <a:ext cx="6573556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Tìm</a:t>
                </a:r>
                <a:r>
                  <a:rPr kumimoji="0" lang="vi-VN" sz="4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số điền vào chỗ chấm: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4000" b="1" baseline="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32 000 + ..... = 40 000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37" name="Picture 36">
              <a:hlinkClick r:id="rId11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64238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757" y="2524637"/>
            <a:ext cx="9474005" cy="3603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6142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262" t="31419" r="26844" b="37754"/>
          <a:stretch/>
        </p:blipFill>
        <p:spPr>
          <a:xfrm>
            <a:off x="1015730" y="1073014"/>
            <a:ext cx="7048770" cy="491004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67958" y="1394079"/>
            <a:ext cx="4008356" cy="405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vi-VN" sz="60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sao để tính được nhỉ?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290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26971"/>
              </p:ext>
            </p:extLst>
          </p:nvPr>
        </p:nvGraphicFramePr>
        <p:xfrm>
          <a:off x="1085855" y="1781324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68052" y="534829"/>
            <a:ext cx="7128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438 589 – 235 072 = ?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7538" y="165207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1442" y="165207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7862" y="165207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4282" y="165207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0702" y="165207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0733" y="1652077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83916"/>
              </p:ext>
            </p:extLst>
          </p:nvPr>
        </p:nvGraphicFramePr>
        <p:xfrm>
          <a:off x="1082842" y="3707027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134525" y="357778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8429" y="357778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84849" y="357778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1269" y="357778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7689" y="357778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77263" y="357778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9854" y="2471248"/>
            <a:ext cx="5613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996950" y="5147440"/>
            <a:ext cx="523029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668376" y="1385684"/>
            <a:ext cx="4923983" cy="43841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93020" y="1652077"/>
            <a:ext cx="521953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Đặt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hàng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thẳng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cột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b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4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4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dấu</a:t>
            </a:r>
            <a:r>
              <a:rPr lang="en-US" sz="4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Kẻ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gạch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ngang</a:t>
            </a:r>
            <a:endParaRPr lang="en-US" sz="4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1612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5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5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5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"/>
                            </p:stCondLst>
                            <p:childTnLst>
                              <p:par>
                                <p:cTn id="9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773</Words>
  <Application>Microsoft Office PowerPoint</Application>
  <PresentationFormat>Widescreen</PresentationFormat>
  <Paragraphs>202</Paragraphs>
  <Slides>24</Slides>
  <Notes>14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Wingdings</vt:lpstr>
      <vt:lpstr>Arial</vt:lpstr>
      <vt:lpstr>#9Slide05 Lobster</vt:lpstr>
      <vt:lpstr>#9Slide07 HoneyCream</vt:lpstr>
      <vt:lpstr>UTM Avo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Thảo Hoàng</cp:lastModifiedBy>
  <cp:revision>14</cp:revision>
  <dcterms:created xsi:type="dcterms:W3CDTF">2023-10-04T14:29:47Z</dcterms:created>
  <dcterms:modified xsi:type="dcterms:W3CDTF">2025-11-21T03:22:37Z</dcterms:modified>
</cp:coreProperties>
</file>