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9" r:id="rId4"/>
    <p:sldId id="257" r:id="rId5"/>
    <p:sldId id="280" r:id="rId6"/>
    <p:sldId id="262" r:id="rId7"/>
    <p:sldId id="275" r:id="rId8"/>
    <p:sldId id="273" r:id="rId9"/>
    <p:sldId id="276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194D7-1AE2-427D-A5D6-07447A60D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6AB892-2288-4ED8-8248-0ECF9F2F53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svg"/><Relationship Id="rId10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669" y="2449308"/>
            <a:ext cx="7065092" cy="8144199"/>
          </a:xfrm>
          <a:custGeom>
            <a:avLst/>
            <a:gdLst/>
            <a:ahLst/>
            <a:cxnLst/>
            <a:rect l="l" t="t" r="r" b="b"/>
            <a:pathLst>
              <a:path w="7065092" h="8144199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833448" y="-1279629"/>
            <a:ext cx="5817841" cy="4114800"/>
          </a:xfrm>
          <a:custGeom>
            <a:avLst/>
            <a:gdLst/>
            <a:ahLst/>
            <a:cxnLst/>
            <a:rect l="l" t="t" r="r" b="b"/>
            <a:pathLst>
              <a:path w="5817841" h="4114800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8693" y="-662043"/>
            <a:ext cx="5155216" cy="41148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0" y="5704172"/>
            <a:ext cx="5036075" cy="4582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0" y="342900"/>
            <a:ext cx="12296698" cy="19569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241A59-C70D-4DF2-ECE2-E7BB46668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2400" y="3086100"/>
            <a:ext cx="9961727" cy="483454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F3D6E1-BB9C-EA80-3510-87EDF0DBE862}"/>
              </a:ext>
            </a:extLst>
          </p:cNvPr>
          <p:cNvSpPr/>
          <p:nvPr/>
        </p:nvSpPr>
        <p:spPr>
          <a:xfrm>
            <a:off x="609600" y="3619500"/>
            <a:ext cx="3600886" cy="104954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434911842">
                  <a:custGeom>
                    <a:avLst/>
                    <a:gdLst>
                      <a:gd name="connsiteX0" fmla="*/ 0 w 10719855"/>
                      <a:gd name="connsiteY0" fmla="*/ 452853 h 905706"/>
                      <a:gd name="connsiteX1" fmla="*/ 452853 w 10719855"/>
                      <a:gd name="connsiteY1" fmla="*/ 0 h 905706"/>
                      <a:gd name="connsiteX2" fmla="*/ 10267002 w 10719855"/>
                      <a:gd name="connsiteY2" fmla="*/ 0 h 905706"/>
                      <a:gd name="connsiteX3" fmla="*/ 10719855 w 10719855"/>
                      <a:gd name="connsiteY3" fmla="*/ 452853 h 905706"/>
                      <a:gd name="connsiteX4" fmla="*/ 10719855 w 10719855"/>
                      <a:gd name="connsiteY4" fmla="*/ 452853 h 905706"/>
                      <a:gd name="connsiteX5" fmla="*/ 10267002 w 10719855"/>
                      <a:gd name="connsiteY5" fmla="*/ 905706 h 905706"/>
                      <a:gd name="connsiteX6" fmla="*/ 452853 w 10719855"/>
                      <a:gd name="connsiteY6" fmla="*/ 905706 h 905706"/>
                      <a:gd name="connsiteX7" fmla="*/ 0 w 10719855"/>
                      <a:gd name="connsiteY7" fmla="*/ 452853 h 905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719855" h="905706" fill="none" extrusionOk="0">
                        <a:moveTo>
                          <a:pt x="0" y="452853"/>
                        </a:moveTo>
                        <a:cubicBezTo>
                          <a:pt x="-5327" y="168704"/>
                          <a:pt x="219408" y="-34578"/>
                          <a:pt x="452853" y="0"/>
                        </a:cubicBezTo>
                        <a:cubicBezTo>
                          <a:pt x="2278886" y="82930"/>
                          <a:pt x="6362538" y="28335"/>
                          <a:pt x="10267002" y="0"/>
                        </a:cubicBezTo>
                        <a:cubicBezTo>
                          <a:pt x="10519299" y="15995"/>
                          <a:pt x="10714599" y="195565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704845" y="720589"/>
                          <a:pt x="10523258" y="913892"/>
                          <a:pt x="10267002" y="905706"/>
                        </a:cubicBezTo>
                        <a:cubicBezTo>
                          <a:pt x="6746708" y="862379"/>
                          <a:pt x="3857011" y="880010"/>
                          <a:pt x="452853" y="905706"/>
                        </a:cubicBezTo>
                        <a:cubicBezTo>
                          <a:pt x="169375" y="891910"/>
                          <a:pt x="10933" y="747160"/>
                          <a:pt x="0" y="452853"/>
                        </a:cubicBezTo>
                        <a:close/>
                      </a:path>
                      <a:path w="10719855" h="905706" stroke="0" extrusionOk="0">
                        <a:moveTo>
                          <a:pt x="0" y="452853"/>
                        </a:moveTo>
                        <a:cubicBezTo>
                          <a:pt x="-38149" y="191622"/>
                          <a:pt x="207758" y="-35175"/>
                          <a:pt x="452853" y="0"/>
                        </a:cubicBezTo>
                        <a:cubicBezTo>
                          <a:pt x="2593770" y="158897"/>
                          <a:pt x="6022282" y="6292"/>
                          <a:pt x="10267002" y="0"/>
                        </a:cubicBezTo>
                        <a:cubicBezTo>
                          <a:pt x="10512254" y="-8643"/>
                          <a:pt x="10732535" y="210370"/>
                          <a:pt x="10719855" y="452853"/>
                        </a:cubicBezTo>
                        <a:lnTo>
                          <a:pt x="10719855" y="452853"/>
                        </a:lnTo>
                        <a:cubicBezTo>
                          <a:pt x="10688394" y="718273"/>
                          <a:pt x="10533347" y="928649"/>
                          <a:pt x="10267002" y="905706"/>
                        </a:cubicBezTo>
                        <a:cubicBezTo>
                          <a:pt x="8122163" y="968088"/>
                          <a:pt x="5126377" y="950275"/>
                          <a:pt x="452853" y="905706"/>
                        </a:cubicBezTo>
                        <a:cubicBezTo>
                          <a:pt x="189966" y="929671"/>
                          <a:pt x="33801" y="725988"/>
                          <a:pt x="0" y="45285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US" sz="4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50063AA-4B4F-18AD-2D61-D73F7585A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8343900"/>
            <a:ext cx="1695152" cy="169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Tìm hiểu hình ảnh các biểu tượng, trạng thái của 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ắn bộ thẻ hình ảnh các biểu tượng và bộ thẻ tên mô tả tương ứng của từng biểu tượng cho phù hợp.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AFB66-62D0-DD99-8EDD-04F6BEB93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628899"/>
            <a:ext cx="6400800" cy="75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EDBC7-267C-5CDC-69C5-CA58B9F3F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4853"/>
            <a:ext cx="8610600" cy="1019024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1B53A2-EE1E-5A02-4CFA-52BF09A91A1C}"/>
              </a:ext>
            </a:extLst>
          </p:cNvPr>
          <p:cNvCxnSpPr/>
          <p:nvPr/>
        </p:nvCxnSpPr>
        <p:spPr>
          <a:xfrm>
            <a:off x="6324600" y="1333500"/>
            <a:ext cx="2133600" cy="1981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5691B7-86B2-0AE1-576E-CCBC91E8B9EB}"/>
              </a:ext>
            </a:extLst>
          </p:cNvPr>
          <p:cNvCxnSpPr>
            <a:cxnSpLocks/>
          </p:cNvCxnSpPr>
          <p:nvPr/>
        </p:nvCxnSpPr>
        <p:spPr>
          <a:xfrm flipV="1">
            <a:off x="6248400" y="1181100"/>
            <a:ext cx="2286000" cy="1143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094373-1499-35BD-F624-29E6D4975816}"/>
              </a:ext>
            </a:extLst>
          </p:cNvPr>
          <p:cNvCxnSpPr>
            <a:cxnSpLocks/>
          </p:cNvCxnSpPr>
          <p:nvPr/>
        </p:nvCxnSpPr>
        <p:spPr>
          <a:xfrm>
            <a:off x="6324600" y="3314700"/>
            <a:ext cx="2133600" cy="6096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021B08A-CC6B-C2B5-AD32-5903A17E4A09}"/>
              </a:ext>
            </a:extLst>
          </p:cNvPr>
          <p:cNvCxnSpPr>
            <a:cxnSpLocks/>
          </p:cNvCxnSpPr>
          <p:nvPr/>
        </p:nvCxnSpPr>
        <p:spPr>
          <a:xfrm>
            <a:off x="6400800" y="4381500"/>
            <a:ext cx="20574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BC94B-B1EE-A294-6D92-9CB744A90843}"/>
              </a:ext>
            </a:extLst>
          </p:cNvPr>
          <p:cNvCxnSpPr>
            <a:cxnSpLocks/>
          </p:cNvCxnSpPr>
          <p:nvPr/>
        </p:nvCxnSpPr>
        <p:spPr>
          <a:xfrm flipV="1">
            <a:off x="6324600" y="2324100"/>
            <a:ext cx="21336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D20BD6-DBE2-9AEA-5B48-B95C2EFF78AF}"/>
              </a:ext>
            </a:extLst>
          </p:cNvPr>
          <p:cNvCxnSpPr>
            <a:cxnSpLocks/>
          </p:cNvCxnSpPr>
          <p:nvPr/>
        </p:nvCxnSpPr>
        <p:spPr>
          <a:xfrm flipV="1">
            <a:off x="6324600" y="4305300"/>
            <a:ext cx="2209800" cy="2209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498B5D-16B6-6ACB-54D5-7C3AF633B81B}"/>
              </a:ext>
            </a:extLst>
          </p:cNvPr>
          <p:cNvCxnSpPr>
            <a:cxnSpLocks/>
          </p:cNvCxnSpPr>
          <p:nvPr/>
        </p:nvCxnSpPr>
        <p:spPr>
          <a:xfrm>
            <a:off x="6248400" y="7581900"/>
            <a:ext cx="21336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58123F-41EE-42F2-789C-DC6694D985CE}"/>
              </a:ext>
            </a:extLst>
          </p:cNvPr>
          <p:cNvCxnSpPr>
            <a:cxnSpLocks/>
          </p:cNvCxnSpPr>
          <p:nvPr/>
        </p:nvCxnSpPr>
        <p:spPr>
          <a:xfrm flipV="1">
            <a:off x="6477000" y="5524500"/>
            <a:ext cx="1981200" cy="3124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992FD0-0483-14BF-A6BA-1CFB9917A86C}"/>
              </a:ext>
            </a:extLst>
          </p:cNvPr>
          <p:cNvCxnSpPr>
            <a:cxnSpLocks/>
          </p:cNvCxnSpPr>
          <p:nvPr/>
        </p:nvCxnSpPr>
        <p:spPr>
          <a:xfrm flipV="1">
            <a:off x="6324600" y="6515100"/>
            <a:ext cx="2209800" cy="2971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6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67300"/>
            <a:ext cx="7121598" cy="48598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89FF01F-8E2E-2315-7EFA-8C11F7E7CB88}"/>
              </a:ext>
            </a:extLst>
          </p:cNvPr>
          <p:cNvGrpSpPr/>
          <p:nvPr/>
        </p:nvGrpSpPr>
        <p:grpSpPr>
          <a:xfrm>
            <a:off x="4343400" y="495300"/>
            <a:ext cx="12192000" cy="3720277"/>
            <a:chOff x="4638198" y="989838"/>
            <a:chExt cx="7145383" cy="2883862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AC6D1F6B-0956-72D4-E888-69644125A934}"/>
                </a:ext>
              </a:extLst>
            </p:cNvPr>
            <p:cNvGrpSpPr/>
            <p:nvPr/>
          </p:nvGrpSpPr>
          <p:grpSpPr>
            <a:xfrm>
              <a:off x="4638198" y="989838"/>
              <a:ext cx="7145383" cy="2883862"/>
              <a:chOff x="0" y="711780"/>
              <a:chExt cx="9454516" cy="3861212"/>
            </a:xfrm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C1AE62D-F9BB-044D-805A-58957640276D}"/>
                  </a:ext>
                </a:extLst>
              </p:cNvPr>
              <p:cNvSpPr/>
              <p:nvPr/>
            </p:nvSpPr>
            <p:spPr>
              <a:xfrm>
                <a:off x="0" y="711780"/>
                <a:ext cx="9454516" cy="3861212"/>
              </a:xfrm>
              <a:custGeom>
                <a:avLst/>
                <a:gdLst/>
                <a:ahLst/>
                <a:cxnLst/>
                <a:rect l="l" t="t" r="r" b="b"/>
                <a:pathLst>
                  <a:path w="9454516" h="4572992">
                    <a:moveTo>
                      <a:pt x="0" y="0"/>
                    </a:moveTo>
                    <a:lnTo>
                      <a:pt x="0" y="4043402"/>
                    </a:lnTo>
                    <a:lnTo>
                      <a:pt x="1088390" y="4043402"/>
                    </a:lnTo>
                    <a:lnTo>
                      <a:pt x="1305560" y="4572992"/>
                    </a:lnTo>
                    <a:lnTo>
                      <a:pt x="1524000" y="4043402"/>
                    </a:lnTo>
                    <a:lnTo>
                      <a:pt x="9454516" y="4043402"/>
                    </a:lnTo>
                    <a:lnTo>
                      <a:pt x="94545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6C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94632DEF-367D-85B3-ECC7-48D409818992}"/>
                </a:ext>
              </a:extLst>
            </p:cNvPr>
            <p:cNvSpPr txBox="1"/>
            <p:nvPr/>
          </p:nvSpPr>
          <p:spPr>
            <a:xfrm>
              <a:off x="4906150" y="1167043"/>
              <a:ext cx="6673411" cy="21472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357188" algn="just">
                <a:buFontTx/>
                <a:buChar char="-"/>
              </a:pPr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Theo em, việc tìm hiểu các biểu tượng, trạng thái điện thoại như vậy có tác dụng gì?</a:t>
              </a:r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7732402" y="4686300"/>
            <a:ext cx="10098398" cy="2971800"/>
            <a:chOff x="0" y="0"/>
            <a:chExt cx="2774633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algn="ctr"/>
              <a:r>
                <a:rPr lang="vi-VN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ta cần tìm hiểu các biểu tượng, trạng thái điện thoại để sử dụng chúng đúng cách.</a:t>
              </a:r>
              <a:endPara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2860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r>
                <a:rPr lang="vi-VN" sz="48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Quan sát Hình 4 và cho biết trường hợp nào có thể thực hiện được cuộc gọi điện thoại bình thường.</a:t>
              </a: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9FEB15-DDAB-7E02-36AF-26327DC5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86100"/>
            <a:ext cx="13538259" cy="662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12509" y="1250246"/>
              <a:ext cx="5762298" cy="531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 muốn sử dụng chức năng nào của điện thoại, ta cần biết điện thoại đang ở trạng thái nào, có đủ các điều kiện để thực hiện chức năng đó không. Ví dụ ở đây là thực hiện cuộc gọi, muốn thực hiện được cuộc gọi bình thường thì phải có mạng di động và mức sóng di động đủ mạnh</a:t>
              </a: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3069909"/>
            <a:ext cx="9393142" cy="7653268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53695">
            <a:off x="8607328" y="732714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47CB3E-8375-233A-9DD9-6960CE006E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181</Words>
  <Application>Microsoft Office PowerPoint</Application>
  <PresentationFormat>Custom</PresentationFormat>
  <Paragraphs>11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Canva Sans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45</cp:revision>
  <dcterms:created xsi:type="dcterms:W3CDTF">2006-08-16T00:00:00Z</dcterms:created>
  <dcterms:modified xsi:type="dcterms:W3CDTF">2025-11-17T11:11:43Z</dcterms:modified>
  <dc:identifier>DAGGBMTwqNQ</dc:identifier>
</cp:coreProperties>
</file>