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0" r:id="rId2"/>
    <p:sldMasterId id="2147483672" r:id="rId3"/>
    <p:sldMasterId id="2147483674" r:id="rId4"/>
    <p:sldMasterId id="2147483676" r:id="rId5"/>
    <p:sldMasterId id="2147483680" r:id="rId6"/>
  </p:sldMasterIdLst>
  <p:notesMasterIdLst>
    <p:notesMasterId r:id="rId23"/>
  </p:notesMasterIdLst>
  <p:sldIdLst>
    <p:sldId id="288" r:id="rId7"/>
    <p:sldId id="287" r:id="rId8"/>
    <p:sldId id="290" r:id="rId9"/>
    <p:sldId id="302" r:id="rId10"/>
    <p:sldId id="303" r:id="rId11"/>
    <p:sldId id="304" r:id="rId12"/>
    <p:sldId id="305" r:id="rId13"/>
    <p:sldId id="306" r:id="rId14"/>
    <p:sldId id="265" r:id="rId15"/>
    <p:sldId id="299" r:id="rId16"/>
    <p:sldId id="300" r:id="rId17"/>
    <p:sldId id="295" r:id="rId18"/>
    <p:sldId id="298" r:id="rId19"/>
    <p:sldId id="297" r:id="rId20"/>
    <p:sldId id="309" r:id="rId21"/>
    <p:sldId id="30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676"/>
    <a:srgbClr val="E1A629"/>
    <a:srgbClr val="6C9ADF"/>
    <a:srgbClr val="9A7148"/>
    <a:srgbClr val="B78E65"/>
    <a:srgbClr val="22A675"/>
    <a:srgbClr val="63AB7B"/>
    <a:srgbClr val="0070C0"/>
    <a:srgbClr val="2B8ED2"/>
    <a:srgbClr val="B92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9" autoAdjust="0"/>
    <p:restoredTop sz="95274" autoAdjust="0"/>
  </p:normalViewPr>
  <p:slideViewPr>
    <p:cSldViewPr snapToGrid="0" showGuides="1">
      <p:cViewPr varScale="1">
        <p:scale>
          <a:sx n="107" d="100"/>
          <a:sy n="107" d="100"/>
        </p:scale>
        <p:origin x="522" y="10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 vào các trái đào đi đến câu hỏi. Nhấn vào chữ Khỉ con hái đào đến câu hỏi mới.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 by Diệu Hiền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151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 vào trái đào quay lại trò chơi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460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1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8c308497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8c308497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36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76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73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19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A5770-A834-40AE-AF21-9877314C34AA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2022/12/25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74DE2-6637-4968-96A4-DA787D76021A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9816" y="-606580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619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394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8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36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81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695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-266751" y="0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351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04453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8305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A98A5-2693-7073-5867-2D9BEC11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407B8-4592-102B-E4BF-E415C2168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7091" y="7277909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5D3DE1-674E-9D30-17FA-8BF42B4EBD1C}"/>
              </a:ext>
            </a:extLst>
          </p:cNvPr>
          <p:cNvSpPr txBox="1"/>
          <p:nvPr userDrawn="1"/>
        </p:nvSpPr>
        <p:spPr>
          <a:xfrm>
            <a:off x="2566251" y="9020799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4F51C6-AD6B-E257-BA3C-FDF855CFBAD6}"/>
              </a:ext>
            </a:extLst>
          </p:cNvPr>
          <p:cNvSpPr txBox="1">
            <a:spLocks/>
          </p:cNvSpPr>
          <p:nvPr userDrawn="1"/>
        </p:nvSpPr>
        <p:spPr>
          <a:xfrm>
            <a:off x="10118329" y="-57900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9A32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A32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0A0A1-5263-12FA-D34B-4AD157828B75}"/>
              </a:ext>
            </a:extLst>
          </p:cNvPr>
          <p:cNvSpPr txBox="1">
            <a:spLocks/>
          </p:cNvSpPr>
          <p:nvPr userDrawn="1"/>
        </p:nvSpPr>
        <p:spPr>
          <a:xfrm>
            <a:off x="415601" y="95060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53F1-6B7C-61E8-D387-8A955D8B260F}"/>
              </a:ext>
            </a:extLst>
          </p:cNvPr>
          <p:cNvSpPr txBox="1">
            <a:spLocks/>
          </p:cNvSpPr>
          <p:nvPr userDrawn="1"/>
        </p:nvSpPr>
        <p:spPr>
          <a:xfrm>
            <a:off x="-2736277" y="279717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DIỆU HIỀN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865A1-820B-7D03-F828-51D036C3E918}"/>
              </a:ext>
            </a:extLst>
          </p:cNvPr>
          <p:cNvSpPr txBox="1">
            <a:spLocks/>
          </p:cNvSpPr>
          <p:nvPr userDrawn="1"/>
        </p:nvSpPr>
        <p:spPr>
          <a:xfrm>
            <a:off x="-661882" y="575356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4524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E4524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2EAC5-EF7E-94FF-8989-6718E1BCB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26423-3198-772E-EF65-26E84B4B4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642F62-4D76-DB06-651A-F54B7270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F7DEB-0CB3-4870-06A9-621DCF78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FF82E-172C-459A-5519-B3B7CE3571C4}"/>
              </a:ext>
            </a:extLst>
          </p:cNvPr>
          <p:cNvSpPr txBox="1"/>
          <p:nvPr userDrawn="1"/>
        </p:nvSpPr>
        <p:spPr>
          <a:xfrm>
            <a:off x="-3496167" y="2579407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srgbClr val="3C1A32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66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A98A5-2693-7073-5867-2D9BEC11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407B8-4592-102B-E4BF-E415C2168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7091" y="7277909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5D3DE1-674E-9D30-17FA-8BF42B4EBD1C}"/>
              </a:ext>
            </a:extLst>
          </p:cNvPr>
          <p:cNvSpPr txBox="1"/>
          <p:nvPr userDrawn="1"/>
        </p:nvSpPr>
        <p:spPr>
          <a:xfrm>
            <a:off x="2566251" y="9020799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4F51C6-AD6B-E257-BA3C-FDF855CFBAD6}"/>
              </a:ext>
            </a:extLst>
          </p:cNvPr>
          <p:cNvSpPr txBox="1">
            <a:spLocks/>
          </p:cNvSpPr>
          <p:nvPr userDrawn="1"/>
        </p:nvSpPr>
        <p:spPr>
          <a:xfrm>
            <a:off x="10118329" y="-57900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9A32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A32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0A0A1-5263-12FA-D34B-4AD157828B75}"/>
              </a:ext>
            </a:extLst>
          </p:cNvPr>
          <p:cNvSpPr txBox="1">
            <a:spLocks/>
          </p:cNvSpPr>
          <p:nvPr userDrawn="1"/>
        </p:nvSpPr>
        <p:spPr>
          <a:xfrm>
            <a:off x="415601" y="95060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53F1-6B7C-61E8-D387-8A955D8B260F}"/>
              </a:ext>
            </a:extLst>
          </p:cNvPr>
          <p:cNvSpPr txBox="1">
            <a:spLocks/>
          </p:cNvSpPr>
          <p:nvPr userDrawn="1"/>
        </p:nvSpPr>
        <p:spPr>
          <a:xfrm>
            <a:off x="-2736277" y="279717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DIỆU HIỀN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865A1-820B-7D03-F828-51D036C3E918}"/>
              </a:ext>
            </a:extLst>
          </p:cNvPr>
          <p:cNvSpPr txBox="1">
            <a:spLocks/>
          </p:cNvSpPr>
          <p:nvPr userDrawn="1"/>
        </p:nvSpPr>
        <p:spPr>
          <a:xfrm>
            <a:off x="-661882" y="575356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4524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E4524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2EAC5-EF7E-94FF-8989-6718E1BCB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26423-3198-772E-EF65-26E84B4B4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642F62-4D76-DB06-651A-F54B7270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F7DEB-0CB3-4870-06A9-621DCF78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FF82E-172C-459A-5519-B3B7CE3571C4}"/>
              </a:ext>
            </a:extLst>
          </p:cNvPr>
          <p:cNvSpPr txBox="1"/>
          <p:nvPr userDrawn="1"/>
        </p:nvSpPr>
        <p:spPr>
          <a:xfrm>
            <a:off x="-3496167" y="2579407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srgbClr val="3C1A32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81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A98A5-2693-7073-5867-2D9BEC11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407B8-4592-102B-E4BF-E415C2168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7091" y="7277909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5D3DE1-674E-9D30-17FA-8BF42B4EBD1C}"/>
              </a:ext>
            </a:extLst>
          </p:cNvPr>
          <p:cNvSpPr txBox="1"/>
          <p:nvPr userDrawn="1"/>
        </p:nvSpPr>
        <p:spPr>
          <a:xfrm>
            <a:off x="2566251" y="9020799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4F51C6-AD6B-E257-BA3C-FDF855CFBAD6}"/>
              </a:ext>
            </a:extLst>
          </p:cNvPr>
          <p:cNvSpPr txBox="1">
            <a:spLocks/>
          </p:cNvSpPr>
          <p:nvPr userDrawn="1"/>
        </p:nvSpPr>
        <p:spPr>
          <a:xfrm>
            <a:off x="10118329" y="-57900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9A32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A32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0A0A1-5263-12FA-D34B-4AD157828B75}"/>
              </a:ext>
            </a:extLst>
          </p:cNvPr>
          <p:cNvSpPr txBox="1">
            <a:spLocks/>
          </p:cNvSpPr>
          <p:nvPr userDrawn="1"/>
        </p:nvSpPr>
        <p:spPr>
          <a:xfrm>
            <a:off x="415601" y="95060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53F1-6B7C-61E8-D387-8A955D8B260F}"/>
              </a:ext>
            </a:extLst>
          </p:cNvPr>
          <p:cNvSpPr txBox="1">
            <a:spLocks/>
          </p:cNvSpPr>
          <p:nvPr userDrawn="1"/>
        </p:nvSpPr>
        <p:spPr>
          <a:xfrm>
            <a:off x="-2736277" y="279717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DIỆU HIỀN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865A1-820B-7D03-F828-51D036C3E918}"/>
              </a:ext>
            </a:extLst>
          </p:cNvPr>
          <p:cNvSpPr txBox="1">
            <a:spLocks/>
          </p:cNvSpPr>
          <p:nvPr userDrawn="1"/>
        </p:nvSpPr>
        <p:spPr>
          <a:xfrm>
            <a:off x="-661882" y="575356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4524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E4524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2EAC5-EF7E-94FF-8989-6718E1BCB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26423-3198-772E-EF65-26E84B4B4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642F62-4D76-DB06-651A-F54B7270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F7DEB-0CB3-4870-06A9-621DCF78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FF82E-172C-459A-5519-B3B7CE3571C4}"/>
              </a:ext>
            </a:extLst>
          </p:cNvPr>
          <p:cNvSpPr txBox="1"/>
          <p:nvPr userDrawn="1"/>
        </p:nvSpPr>
        <p:spPr>
          <a:xfrm>
            <a:off x="-3496167" y="2579407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srgbClr val="3C1A32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33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A98A5-2693-7073-5867-2D9BEC114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407B8-4592-102B-E4BF-E415C2168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7091" y="7277909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95D3DE1-674E-9D30-17FA-8BF42B4EBD1C}"/>
              </a:ext>
            </a:extLst>
          </p:cNvPr>
          <p:cNvSpPr txBox="1"/>
          <p:nvPr userDrawn="1"/>
        </p:nvSpPr>
        <p:spPr>
          <a:xfrm>
            <a:off x="2566251" y="9020799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4F51C6-AD6B-E257-BA3C-FDF855CFBAD6}"/>
              </a:ext>
            </a:extLst>
          </p:cNvPr>
          <p:cNvSpPr txBox="1">
            <a:spLocks/>
          </p:cNvSpPr>
          <p:nvPr userDrawn="1"/>
        </p:nvSpPr>
        <p:spPr>
          <a:xfrm>
            <a:off x="10118329" y="-57900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9A32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A32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10A0A1-5263-12FA-D34B-4AD157828B75}"/>
              </a:ext>
            </a:extLst>
          </p:cNvPr>
          <p:cNvSpPr txBox="1">
            <a:spLocks/>
          </p:cNvSpPr>
          <p:nvPr userDrawn="1"/>
        </p:nvSpPr>
        <p:spPr>
          <a:xfrm>
            <a:off x="415601" y="95060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A53F1-6B7C-61E8-D387-8A955D8B260F}"/>
              </a:ext>
            </a:extLst>
          </p:cNvPr>
          <p:cNvSpPr txBox="1">
            <a:spLocks/>
          </p:cNvSpPr>
          <p:nvPr userDrawn="1"/>
        </p:nvSpPr>
        <p:spPr>
          <a:xfrm>
            <a:off x="-2736277" y="279717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DIỆU HIỀN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3865A1-820B-7D03-F828-51D036C3E918}"/>
              </a:ext>
            </a:extLst>
          </p:cNvPr>
          <p:cNvSpPr txBox="1">
            <a:spLocks/>
          </p:cNvSpPr>
          <p:nvPr userDrawn="1"/>
        </p:nvSpPr>
        <p:spPr>
          <a:xfrm>
            <a:off x="-661882" y="575356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E4524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E4524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2EAC5-EF7E-94FF-8989-6718E1BCB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226423-3198-772E-EF65-26E84B4B4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642F62-4D76-DB06-651A-F54B72707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F7DEB-0CB3-4870-06A9-621DCF787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FF82E-172C-459A-5519-B3B7CE3571C4}"/>
              </a:ext>
            </a:extLst>
          </p:cNvPr>
          <p:cNvSpPr txBox="1"/>
          <p:nvPr userDrawn="1"/>
        </p:nvSpPr>
        <p:spPr>
          <a:xfrm>
            <a:off x="-3496167" y="2579407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C1A32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>
                <a:noFill/>
              </a:ln>
              <a:solidFill>
                <a:srgbClr val="3C1A32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24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9.png"/><Relationship Id="rId18" Type="http://schemas.microsoft.com/office/2007/relationships/hdphoto" Target="../media/hdphoto10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microsoft.com/office/2007/relationships/hdphoto" Target="../media/hdphoto7.wdp"/><Relationship Id="rId17" Type="http://schemas.openxmlformats.org/officeDocument/2006/relationships/image" Target="../media/image31.png"/><Relationship Id="rId2" Type="http://schemas.openxmlformats.org/officeDocument/2006/relationships/audio" Target="../media/audio3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microsoft.com/office/2007/relationships/hdphoto" Target="../media/hdphoto11.wdp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microsoft.com/office/2007/relationships/hdphoto" Target="../media/hdphoto1.wdp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759" y="370166"/>
            <a:ext cx="13248640" cy="6513891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050" y="370166"/>
            <a:ext cx="2456901" cy="1469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36" y="1712530"/>
            <a:ext cx="9138696" cy="514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5" y="-118495"/>
            <a:ext cx="2094435" cy="209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51" y="4577898"/>
            <a:ext cx="13412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04545" y="1833147"/>
            <a:ext cx="10181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buAutoNum type="alphaLcParenR"/>
            </a:pPr>
            <a:r>
              <a:rPr lang="en-US" altLang="zh-CN" sz="5400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731 – 680 + 19	</a:t>
            </a:r>
          </a:p>
          <a:p>
            <a:pPr marL="342900" indent="-342900" defTabSz="1219170">
              <a:buAutoNum type="alphaLcParenR"/>
            </a:pPr>
            <a:endParaRPr lang="en-US" altLang="zh-CN" sz="5400" dirty="0">
              <a:solidFill>
                <a:srgbClr val="63AB7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  <a:p>
            <a:pPr defTabSz="1219170"/>
            <a:r>
              <a:rPr lang="en-US" altLang="zh-CN" sz="5400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63 x 2 : 7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88678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trị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biểu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thức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6638191" y="1833147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51 + 19	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6638191" y="2664143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    70	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5164628" y="3495139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126 : 7	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5164628" y="4326135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    18	</a:t>
            </a:r>
          </a:p>
        </p:txBody>
      </p:sp>
    </p:spTree>
    <p:extLst>
      <p:ext uri="{BB962C8B-B14F-4D97-AF65-F5344CB8AC3E}">
        <p14:creationId xmlns:p14="http://schemas.microsoft.com/office/powerpoint/2010/main" val="343861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47799" y="1833147"/>
            <a:ext cx="840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c) 14 x 6 – 29</a:t>
            </a:r>
          </a:p>
          <a:p>
            <a:pPr defTabSz="1219170"/>
            <a:endParaRPr lang="en-US" altLang="zh-CN" sz="5400" dirty="0">
              <a:solidFill>
                <a:srgbClr val="63AB7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  <a:p>
            <a:pPr defTabSz="1219170"/>
            <a:r>
              <a:rPr lang="en-US" altLang="zh-CN" sz="5400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d) 348 + 84 : 6</a:t>
            </a:r>
            <a:endParaRPr lang="zh-CN" altLang="en-US" sz="5400" dirty="0">
              <a:solidFill>
                <a:srgbClr val="63AB7B"/>
              </a:solidFill>
              <a:latin typeface="Cambria" panose="02040503050406030204" pitchFamily="18" charset="0"/>
              <a:ea typeface="+mj-ea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88678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trị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biểu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thức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920767" y="1753953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84 - 29	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5920767" y="2584949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    55	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5920767" y="3495140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348 + 14	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5920767" y="4326136"/>
            <a:ext cx="4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5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=     362	</a:t>
            </a:r>
          </a:p>
        </p:txBody>
      </p:sp>
    </p:spTree>
    <p:extLst>
      <p:ext uri="{BB962C8B-B14F-4D97-AF65-F5344CB8AC3E}">
        <p14:creationId xmlns:p14="http://schemas.microsoft.com/office/powerpoint/2010/main" val="1258223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5"/>
          <p:cNvSpPr txBox="1"/>
          <p:nvPr/>
        </p:nvSpPr>
        <p:spPr>
          <a:xfrm>
            <a:off x="779745" y="375643"/>
            <a:ext cx="10808370" cy="23391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66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66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Mỗi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bao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gạo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cân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nặng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30 kg,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mỗi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bao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ngô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cân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nặng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45 kg.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Hỏi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3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bao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gạo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và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1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bao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ngô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cân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nặng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bao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nhiêu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ki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-</a:t>
            </a:r>
            <a:r>
              <a:rPr lang="en-US" altLang="zh-CN" sz="40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lô</a:t>
            </a:r>
            <a:r>
              <a:rPr lang="en-US" altLang="zh-CN" sz="40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-gam?</a:t>
            </a:r>
            <a:endParaRPr lang="zh-CN" altLang="en-US" sz="4000" dirty="0">
              <a:solidFill>
                <a:srgbClr val="9A7148"/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1148105" y="2841380"/>
            <a:ext cx="5035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Tóm</a:t>
            </a:r>
            <a:r>
              <a:rPr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tắt</a:t>
            </a:r>
            <a:r>
              <a:rPr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:</a:t>
            </a:r>
          </a:p>
          <a:p>
            <a:pPr defTabSz="1219170"/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gạo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: 30kg</a:t>
            </a:r>
          </a:p>
          <a:p>
            <a:pPr defTabSz="1219170"/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ngô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: 45kg</a:t>
            </a:r>
          </a:p>
          <a:p>
            <a:pPr defTabSz="1219170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3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gạo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, 1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ngô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: </a:t>
            </a:r>
            <a:r>
              <a:rPr lang="en-US" altLang="zh-CN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? kg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713159" y="1272686"/>
            <a:ext cx="87782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3667" y="2049340"/>
            <a:ext cx="3383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22909" y="2064726"/>
            <a:ext cx="69494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3667" y="2630986"/>
            <a:ext cx="548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99082" y="2694961"/>
            <a:ext cx="5692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Bài</a:t>
            </a:r>
            <a:r>
              <a:rPr lang="en-US" altLang="zh-C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giải</a:t>
            </a:r>
            <a:endParaRPr lang="en-US" altLang="zh-CN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  <a:p>
            <a:pPr algn="ctr" defTabSz="1219170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3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gạo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cân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nặng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là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:</a:t>
            </a:r>
          </a:p>
          <a:p>
            <a:pPr algn="ctr" defTabSz="1219170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30 x 3 = 90 (kg)</a:t>
            </a:r>
          </a:p>
          <a:p>
            <a:pPr algn="ctr" defTabSz="1219170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3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gạo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bao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ngô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cân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nặng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là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:</a:t>
            </a:r>
          </a:p>
          <a:p>
            <a:pPr algn="ctr" defTabSz="1219170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90 + 45 = 13</a:t>
            </a:r>
            <a:r>
              <a:rPr lang="en-US" altLang="zh-CN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5 (kg)</a:t>
            </a:r>
          </a:p>
          <a:p>
            <a:pPr algn="r" defTabSz="1219170"/>
            <a:r>
              <a:rPr lang="en-US" altLang="zh-CN" sz="3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Đáp</a:t>
            </a:r>
            <a:r>
              <a:rPr lang="en-US" altLang="zh-CN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</a:t>
            </a:r>
            <a:r>
              <a:rPr lang="en-US" altLang="zh-CN" sz="3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số</a:t>
            </a:r>
            <a:r>
              <a:rPr lang="en-US" altLang="zh-CN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: 135 kg</a:t>
            </a:r>
          </a:p>
        </p:txBody>
      </p:sp>
    </p:spTree>
    <p:extLst>
      <p:ext uri="{BB962C8B-B14F-4D97-AF65-F5344CB8AC3E}">
        <p14:creationId xmlns:p14="http://schemas.microsoft.com/office/powerpoint/2010/main" val="4072828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95CD34"/>
              </a:clrFrom>
              <a:clrTo>
                <a:srgbClr val="95CD3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040"/>
            <a:ext cx="12192001" cy="62881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3" name="文本框 15"/>
          <p:cNvSpPr txBox="1"/>
          <p:nvPr/>
        </p:nvSpPr>
        <p:spPr>
          <a:xfrm>
            <a:off x="219374" y="503728"/>
            <a:ext cx="1175325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3: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Những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biểu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thức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dưới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đây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giá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trị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lớn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hơn</a:t>
            </a:r>
            <a:r>
              <a:rPr lang="en-US" altLang="zh-CN" sz="3600" dirty="0">
                <a:solidFill>
                  <a:srgbClr val="9A7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80?</a:t>
            </a:r>
            <a:endParaRPr lang="zh-CN" altLang="en-US" sz="3600" dirty="0">
              <a:solidFill>
                <a:srgbClr val="9A7148"/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637" y="2598347"/>
            <a:ext cx="3246401" cy="4122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9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3146" y="3918994"/>
            <a:ext cx="2819644" cy="30635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51913" y="1803324"/>
            <a:ext cx="3579382" cy="1265030"/>
            <a:chOff x="2851913" y="1803324"/>
            <a:chExt cx="3579382" cy="12650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880" r="8988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6503">
              <a:off x="2851913" y="1803324"/>
              <a:ext cx="3579382" cy="126503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70094" y="2206674"/>
              <a:ext cx="1680268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30 x 22 + 20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70437" y="3502508"/>
            <a:ext cx="3015696" cy="1263184"/>
            <a:chOff x="2870437" y="3502508"/>
            <a:chExt cx="3015696" cy="1263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0437" y="3502508"/>
              <a:ext cx="3015696" cy="12631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47150" y="3971536"/>
              <a:ext cx="1473480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: 3 + 70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29876" y="1813023"/>
            <a:ext cx="3448847" cy="1102451"/>
            <a:chOff x="6929876" y="1813023"/>
            <a:chExt cx="3448847" cy="11024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29876" y="1813023"/>
              <a:ext cx="3448847" cy="110245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917559" y="2133415"/>
              <a:ext cx="1628972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50 + 100 :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6004" y="2388416"/>
            <a:ext cx="2892887" cy="2496891"/>
            <a:chOff x="7786004" y="2388416"/>
            <a:chExt cx="2892887" cy="2496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598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214368">
              <a:off x="7786004" y="2388416"/>
              <a:ext cx="2892887" cy="24968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510625" y="3540604"/>
              <a:ext cx="1524776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30 + 40 x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83106" y="4234068"/>
            <a:ext cx="3310707" cy="1973181"/>
            <a:chOff x="5383106" y="4234068"/>
            <a:chExt cx="3310707" cy="19731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396" b="89933" l="1000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3106" y="4234068"/>
              <a:ext cx="3310707" cy="19731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5726" y="5087433"/>
              <a:ext cx="1465466" cy="461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 x 5 - 30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04966" y="1363052"/>
            <a:ext cx="524210" cy="562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74225" y="1418779"/>
            <a:ext cx="541299" cy="562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6401" y="4484377"/>
            <a:ext cx="523693" cy="562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05975" y="4385303"/>
            <a:ext cx="538146" cy="562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89771" y="5644619"/>
            <a:ext cx="511253" cy="56263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6690" y="1430170"/>
            <a:ext cx="1060724" cy="4426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680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3161" y="1456770"/>
            <a:ext cx="1060724" cy="4426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1242" y="4544355"/>
            <a:ext cx="1060724" cy="4426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5947" y="4408723"/>
            <a:ext cx="1060724" cy="4426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23477" y="5733747"/>
            <a:ext cx="1060724" cy="44267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064958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5"/>
          <p:cNvSpPr txBox="1"/>
          <p:nvPr/>
        </p:nvSpPr>
        <p:spPr>
          <a:xfrm>
            <a:off x="713070" y="632818"/>
            <a:ext cx="1080837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6600" dirty="0" err="1">
                <a:solidFill>
                  <a:srgbClr val="00B050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6600" dirty="0">
                <a:solidFill>
                  <a:srgbClr val="00B050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4: </a:t>
            </a:r>
            <a:r>
              <a:rPr lang="en-US" altLang="zh-CN" sz="6000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Đố</a:t>
            </a:r>
            <a:r>
              <a:rPr lang="en-US" altLang="zh-CN" sz="6000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6000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em</a:t>
            </a:r>
            <a:r>
              <a:rPr lang="en-US" altLang="zh-CN" sz="6000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!</a:t>
            </a:r>
          </a:p>
          <a:p>
            <a:pPr algn="just" defTabSz="914377"/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Chọn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dấu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phép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“ + , - “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thích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hợp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thay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cho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dấu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“?”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855" y="3505200"/>
            <a:ext cx="7924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     5      5 = 5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0" y="3613795"/>
            <a:ext cx="1137920" cy="122936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9907" y="3613795"/>
            <a:ext cx="1137920" cy="122936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6000" y="3613795"/>
            <a:ext cx="1137920" cy="1229360"/>
          </a:xfrm>
          <a:prstGeom prst="rect">
            <a:avLst/>
          </a:prstGeom>
          <a:solidFill>
            <a:srgbClr val="9A71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9907" y="3613795"/>
            <a:ext cx="1137920" cy="1229360"/>
          </a:xfrm>
          <a:prstGeom prst="rect">
            <a:avLst/>
          </a:prstGeom>
          <a:solidFill>
            <a:srgbClr val="9A714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6000" y="3613795"/>
            <a:ext cx="1137920" cy="1229360"/>
          </a:xfrm>
          <a:prstGeom prst="rect">
            <a:avLst/>
          </a:prstGeom>
          <a:solidFill>
            <a:srgbClr val="6C9AD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9907" y="3613795"/>
            <a:ext cx="1137920" cy="1229360"/>
          </a:xfrm>
          <a:prstGeom prst="rect">
            <a:avLst/>
          </a:prstGeom>
          <a:solidFill>
            <a:srgbClr val="6C9AD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070" y="5476826"/>
            <a:ext cx="4825065" cy="923330"/>
          </a:xfrm>
          <a:prstGeom prst="rect">
            <a:avLst/>
          </a:prstGeom>
          <a:solidFill>
            <a:srgbClr val="B78E6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+ 5 -  5 =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948" y="5476826"/>
            <a:ext cx="4825065" cy="923330"/>
          </a:xfrm>
          <a:prstGeom prst="rect">
            <a:avLst/>
          </a:prstGeom>
          <a:solidFill>
            <a:srgbClr val="B78E6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5 - 5 + 5 = 5</a:t>
            </a:r>
          </a:p>
        </p:txBody>
      </p:sp>
    </p:spTree>
    <p:extLst>
      <p:ext uri="{BB962C8B-B14F-4D97-AF65-F5344CB8AC3E}">
        <p14:creationId xmlns:p14="http://schemas.microsoft.com/office/powerpoint/2010/main" val="204069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59" y="0"/>
            <a:ext cx="2107441" cy="1260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83010" y="168509"/>
            <a:ext cx="8646989" cy="923260"/>
            <a:chOff x="6935437" y="849133"/>
            <a:chExt cx="5239379" cy="923260"/>
          </a:xfrm>
        </p:grpSpPr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7468853" y="849133"/>
              <a:ext cx="4705963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l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 w="635000"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 w="635000"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6935437" y="849134"/>
              <a:ext cx="3954630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Yêu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cầu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cần</a:t>
              </a:r>
              <a:r>
                <a:rPr kumimoji="0" lang="en-US" altLang="zh-CN" sz="5400" b="1" i="0" u="none" strike="noStrike" kern="0" cap="none" spc="0" normalizeH="0" baseline="0" noProof="0" dirty="0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5400" b="1" i="0" u="none" strike="noStrike" kern="0" cap="none" spc="0" normalizeH="0" baseline="0" noProof="0" dirty="0" err="1">
                  <a:ln>
                    <a:solidFill>
                      <a:srgbClr val="B78E65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Kimberley" panose="02040603050506020204" pitchFamily="18" charset="0"/>
                  <a:ea typeface="字魂131号-酷乐潮玩体" panose="00000500000000000000" pitchFamily="2" charset="-122"/>
                  <a:cs typeface="+mn-cs"/>
                  <a:sym typeface="思源黑体 CN" panose="020B0500000000000000" pitchFamily="34" charset="-122"/>
                </a:rPr>
                <a:t>đạt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srgbClr val="B78E6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Kimberley" panose="02040603050506020204" pitchFamily="18" charset="0"/>
                <a:ea typeface="字魂131号-酷乐潮玩体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4978" y="1132809"/>
            <a:ext cx="11105022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giá trị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biểu thức 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d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 biểu thức số có phép cộng, trừ, 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hản,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thực tế bằng hai phép 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1 000.</a:t>
            </a:r>
          </a:p>
        </p:txBody>
      </p:sp>
    </p:spTree>
    <p:extLst>
      <p:ext uri="{BB962C8B-B14F-4D97-AF65-F5344CB8AC3E}">
        <p14:creationId xmlns:p14="http://schemas.microsoft.com/office/powerpoint/2010/main" val="347798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Vert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五角星 7"/>
          <p:cNvSpPr/>
          <p:nvPr/>
        </p:nvSpPr>
        <p:spPr>
          <a:xfrm rot="19742266">
            <a:off x="3866738" y="949964"/>
            <a:ext cx="515301" cy="515301"/>
          </a:xfrm>
          <a:prstGeom prst="star5">
            <a:avLst>
              <a:gd name="adj" fmla="val 24580"/>
              <a:gd name="hf" fmla="val 105146"/>
              <a:gd name="vf" fmla="val 110557"/>
            </a:avLst>
          </a:prstGeom>
          <a:solidFill>
            <a:srgbClr val="FFFF00"/>
          </a:solidFill>
          <a:ln w="22225">
            <a:solidFill>
              <a:srgbClr val="2EC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25"/>
          <p:cNvSpPr/>
          <p:nvPr/>
        </p:nvSpPr>
        <p:spPr>
          <a:xfrm>
            <a:off x="-355600" y="2984499"/>
            <a:ext cx="12852399" cy="3873501"/>
          </a:xfrm>
          <a:custGeom>
            <a:avLst/>
            <a:gdLst/>
            <a:ahLst/>
            <a:cxnLst/>
            <a:rect l="l" t="t" r="r" b="b"/>
            <a:pathLst>
              <a:path w="9639299" h="3733800">
                <a:moveTo>
                  <a:pt x="7045889" y="1222688"/>
                </a:moveTo>
                <a:lnTo>
                  <a:pt x="7041826" y="1228725"/>
                </a:lnTo>
                <a:lnTo>
                  <a:pt x="7048858" y="1228725"/>
                </a:lnTo>
                <a:cubicBezTo>
                  <a:pt x="7047573" y="1226837"/>
                  <a:pt x="7046725" y="1224765"/>
                  <a:pt x="7045889" y="1222688"/>
                </a:cubicBezTo>
                <a:close/>
                <a:moveTo>
                  <a:pt x="1219200" y="0"/>
                </a:moveTo>
                <a:cubicBezTo>
                  <a:pt x="1550612" y="0"/>
                  <a:pt x="1819275" y="268663"/>
                  <a:pt x="1819275" y="600075"/>
                </a:cubicBezTo>
                <a:lnTo>
                  <a:pt x="1809281" y="699213"/>
                </a:lnTo>
                <a:cubicBezTo>
                  <a:pt x="1821750" y="696395"/>
                  <a:pt x="1834675" y="695325"/>
                  <a:pt x="1847850" y="695325"/>
                </a:cubicBezTo>
                <a:cubicBezTo>
                  <a:pt x="1976876" y="695325"/>
                  <a:pt x="2081935" y="797943"/>
                  <a:pt x="2085228" y="926037"/>
                </a:cubicBezTo>
                <a:cubicBezTo>
                  <a:pt x="2159847" y="870418"/>
                  <a:pt x="2252499" y="838200"/>
                  <a:pt x="2352675" y="838200"/>
                </a:cubicBezTo>
                <a:cubicBezTo>
                  <a:pt x="2494075" y="838200"/>
                  <a:pt x="2620483" y="902390"/>
                  <a:pt x="2702737" y="1004560"/>
                </a:cubicBezTo>
                <a:cubicBezTo>
                  <a:pt x="2754165" y="971275"/>
                  <a:pt x="2815546" y="952499"/>
                  <a:pt x="2881313" y="952499"/>
                </a:cubicBezTo>
                <a:cubicBezTo>
                  <a:pt x="2976667" y="952499"/>
                  <a:pt x="3062803" y="991969"/>
                  <a:pt x="3123928" y="1055798"/>
                </a:cubicBezTo>
                <a:cubicBezTo>
                  <a:pt x="3177142" y="853296"/>
                  <a:pt x="3361935" y="704850"/>
                  <a:pt x="3581400" y="704850"/>
                </a:cubicBezTo>
                <a:cubicBezTo>
                  <a:pt x="3807648" y="704850"/>
                  <a:pt x="3997047" y="862613"/>
                  <a:pt x="4044632" y="1074353"/>
                </a:cubicBezTo>
                <a:cubicBezTo>
                  <a:pt x="4068835" y="1069242"/>
                  <a:pt x="4093914" y="1066799"/>
                  <a:pt x="4119563" y="1066799"/>
                </a:cubicBezTo>
                <a:cubicBezTo>
                  <a:pt x="4207102" y="1066799"/>
                  <a:pt x="4287995" y="1095254"/>
                  <a:pt x="4352787" y="1144385"/>
                </a:cubicBezTo>
                <a:cubicBezTo>
                  <a:pt x="4416557" y="1002878"/>
                  <a:pt x="4559034" y="904875"/>
                  <a:pt x="4724400" y="904875"/>
                </a:cubicBezTo>
                <a:cubicBezTo>
                  <a:pt x="4825140" y="904875"/>
                  <a:pt x="4917386" y="941245"/>
                  <a:pt x="4987527" y="1002984"/>
                </a:cubicBezTo>
                <a:cubicBezTo>
                  <a:pt x="5014293" y="707038"/>
                  <a:pt x="5263876" y="476250"/>
                  <a:pt x="5567362" y="476250"/>
                </a:cubicBezTo>
                <a:cubicBezTo>
                  <a:pt x="5796849" y="476250"/>
                  <a:pt x="5995514" y="608212"/>
                  <a:pt x="6089450" y="801476"/>
                </a:cubicBezTo>
                <a:cubicBezTo>
                  <a:pt x="6147028" y="758384"/>
                  <a:pt x="6218611" y="733424"/>
                  <a:pt x="6296025" y="733424"/>
                </a:cubicBezTo>
                <a:cubicBezTo>
                  <a:pt x="6419175" y="733424"/>
                  <a:pt x="6527571" y="796588"/>
                  <a:pt x="6590266" y="892496"/>
                </a:cubicBezTo>
                <a:cubicBezTo>
                  <a:pt x="6641818" y="841233"/>
                  <a:pt x="6712880" y="809624"/>
                  <a:pt x="6791325" y="809624"/>
                </a:cubicBezTo>
                <a:cubicBezTo>
                  <a:pt x="6879196" y="809624"/>
                  <a:pt x="6957803" y="849286"/>
                  <a:pt x="7009225" y="912521"/>
                </a:cubicBezTo>
                <a:cubicBezTo>
                  <a:pt x="7047096" y="617484"/>
                  <a:pt x="7299899" y="390525"/>
                  <a:pt x="7605712" y="390525"/>
                </a:cubicBezTo>
                <a:cubicBezTo>
                  <a:pt x="7832544" y="390525"/>
                  <a:pt x="8030211" y="515391"/>
                  <a:pt x="8131301" y="701496"/>
                </a:cubicBezTo>
                <a:cubicBezTo>
                  <a:pt x="8163786" y="690693"/>
                  <a:pt x="8198503" y="685800"/>
                  <a:pt x="8234362" y="685800"/>
                </a:cubicBezTo>
                <a:cubicBezTo>
                  <a:pt x="8305195" y="685800"/>
                  <a:pt x="8371569" y="704891"/>
                  <a:pt x="8427802" y="739608"/>
                </a:cubicBezTo>
                <a:cubicBezTo>
                  <a:pt x="8475200" y="650508"/>
                  <a:pt x="8569236" y="590549"/>
                  <a:pt x="8677275" y="590549"/>
                </a:cubicBezTo>
                <a:cubicBezTo>
                  <a:pt x="8727947" y="590549"/>
                  <a:pt x="8775538" y="603738"/>
                  <a:pt x="8816160" y="628017"/>
                </a:cubicBezTo>
                <a:cubicBezTo>
                  <a:pt x="8902151" y="534289"/>
                  <a:pt x="9025822" y="476250"/>
                  <a:pt x="9163049" y="476250"/>
                </a:cubicBezTo>
                <a:cubicBezTo>
                  <a:pt x="9426075" y="476250"/>
                  <a:pt x="9639299" y="689474"/>
                  <a:pt x="9639299" y="952500"/>
                </a:cubicBezTo>
                <a:cubicBezTo>
                  <a:pt x="9639299" y="1090022"/>
                  <a:pt x="9581010" y="1213930"/>
                  <a:pt x="9486900" y="1299911"/>
                </a:cubicBezTo>
                <a:lnTo>
                  <a:pt x="9486900" y="3733800"/>
                </a:lnTo>
                <a:lnTo>
                  <a:pt x="114300" y="3733800"/>
                </a:lnTo>
                <a:lnTo>
                  <a:pt x="114300" y="1307412"/>
                </a:lnTo>
                <a:cubicBezTo>
                  <a:pt x="45575" y="1266228"/>
                  <a:pt x="0" y="1190886"/>
                  <a:pt x="0" y="1104900"/>
                </a:cubicBezTo>
                <a:cubicBezTo>
                  <a:pt x="0" y="974009"/>
                  <a:pt x="105606" y="867784"/>
                  <a:pt x="236263" y="866963"/>
                </a:cubicBezTo>
                <a:cubicBezTo>
                  <a:pt x="268301" y="668591"/>
                  <a:pt x="428939" y="513642"/>
                  <a:pt x="630140" y="490810"/>
                </a:cubicBezTo>
                <a:cubicBezTo>
                  <a:pt x="680534" y="211471"/>
                  <a:pt x="925171" y="0"/>
                  <a:pt x="1219200" y="0"/>
                </a:cubicBezTo>
                <a:close/>
              </a:path>
            </a:pathLst>
          </a:custGeom>
          <a:pattFill prst="narVert">
            <a:fgClr>
              <a:srgbClr val="26B4AD"/>
            </a:fgClr>
            <a:bgClr>
              <a:schemeClr val="bg1"/>
            </a:bgClr>
          </a:pattFill>
          <a:ln w="12700">
            <a:solidFill>
              <a:srgbClr val="2EC8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新月形 4"/>
          <p:cNvSpPr/>
          <p:nvPr/>
        </p:nvSpPr>
        <p:spPr>
          <a:xfrm flipH="1">
            <a:off x="9410700" y="850900"/>
            <a:ext cx="787400" cy="1270000"/>
          </a:xfrm>
          <a:prstGeom prst="moon">
            <a:avLst>
              <a:gd name="adj" fmla="val 62162"/>
            </a:avLst>
          </a:prstGeom>
          <a:solidFill>
            <a:schemeClr val="bg1"/>
          </a:solidFill>
          <a:ln w="6350">
            <a:solidFill>
              <a:srgbClr val="2EC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14"/>
          <p:cNvSpPr/>
          <p:nvPr/>
        </p:nvSpPr>
        <p:spPr>
          <a:xfrm>
            <a:off x="9713595" y="1587501"/>
            <a:ext cx="1589405" cy="1003299"/>
          </a:xfrm>
          <a:custGeom>
            <a:avLst/>
            <a:gdLst/>
            <a:ahLst/>
            <a:cxnLst/>
            <a:rect l="l" t="t" r="r" b="b"/>
            <a:pathLst>
              <a:path w="962025" h="600076">
                <a:moveTo>
                  <a:pt x="457200" y="0"/>
                </a:moveTo>
                <a:cubicBezTo>
                  <a:pt x="515853" y="0"/>
                  <a:pt x="570236" y="19857"/>
                  <a:pt x="613512" y="55489"/>
                </a:cubicBezTo>
                <a:cubicBezTo>
                  <a:pt x="625436" y="50181"/>
                  <a:pt x="638651" y="47625"/>
                  <a:pt x="652463" y="47625"/>
                </a:cubicBezTo>
                <a:cubicBezTo>
                  <a:pt x="709074" y="47625"/>
                  <a:pt x="755655" y="90570"/>
                  <a:pt x="759714" y="145836"/>
                </a:cubicBezTo>
                <a:cubicBezTo>
                  <a:pt x="874284" y="159278"/>
                  <a:pt x="962025" y="240306"/>
                  <a:pt x="962025" y="338138"/>
                </a:cubicBezTo>
                <a:cubicBezTo>
                  <a:pt x="962025" y="445979"/>
                  <a:pt x="855413" y="533401"/>
                  <a:pt x="723900" y="533401"/>
                </a:cubicBezTo>
                <a:cubicBezTo>
                  <a:pt x="695311" y="533401"/>
                  <a:pt x="667899" y="529270"/>
                  <a:pt x="642715" y="520985"/>
                </a:cubicBezTo>
                <a:cubicBezTo>
                  <a:pt x="594287" y="570372"/>
                  <a:pt x="528937" y="600076"/>
                  <a:pt x="457200" y="600076"/>
                </a:cubicBezTo>
                <a:cubicBezTo>
                  <a:pt x="370244" y="600076"/>
                  <a:pt x="292672" y="556432"/>
                  <a:pt x="243075" y="487441"/>
                </a:cubicBezTo>
                <a:cubicBezTo>
                  <a:pt x="226533" y="492844"/>
                  <a:pt x="208818" y="495300"/>
                  <a:pt x="190500" y="495300"/>
                </a:cubicBezTo>
                <a:cubicBezTo>
                  <a:pt x="85290" y="495300"/>
                  <a:pt x="0" y="414275"/>
                  <a:pt x="0" y="314325"/>
                </a:cubicBezTo>
                <a:cubicBezTo>
                  <a:pt x="0" y="214375"/>
                  <a:pt x="85290" y="133350"/>
                  <a:pt x="190500" y="133350"/>
                </a:cubicBezTo>
                <a:lnTo>
                  <a:pt x="225922" y="136742"/>
                </a:lnTo>
                <a:cubicBezTo>
                  <a:pt x="274833" y="54338"/>
                  <a:pt x="360174" y="0"/>
                  <a:pt x="457200" y="0"/>
                </a:cubicBezTo>
                <a:close/>
              </a:path>
            </a:pathLst>
          </a:custGeom>
          <a:pattFill prst="openDmnd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rgbClr val="2EC8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五角星 17"/>
          <p:cNvSpPr/>
          <p:nvPr/>
        </p:nvSpPr>
        <p:spPr>
          <a:xfrm rot="20391745">
            <a:off x="1074381" y="860683"/>
            <a:ext cx="968028" cy="968028"/>
          </a:xfrm>
          <a:prstGeom prst="star5">
            <a:avLst>
              <a:gd name="adj" fmla="val 24580"/>
              <a:gd name="hf" fmla="val 105146"/>
              <a:gd name="vf" fmla="val 110557"/>
            </a:avLst>
          </a:prstGeom>
          <a:solidFill>
            <a:srgbClr val="2EC8CC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五角星 6"/>
          <p:cNvSpPr/>
          <p:nvPr/>
        </p:nvSpPr>
        <p:spPr>
          <a:xfrm rot="20644138">
            <a:off x="10464802" y="787398"/>
            <a:ext cx="419100" cy="419100"/>
          </a:xfrm>
          <a:prstGeom prst="star5">
            <a:avLst>
              <a:gd name="adj" fmla="val 24580"/>
              <a:gd name="hf" fmla="val 105146"/>
              <a:gd name="vf" fmla="val 110557"/>
            </a:avLst>
          </a:prstGeom>
          <a:solidFill>
            <a:srgbClr val="2EC8CC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79400" y="5889379"/>
            <a:ext cx="7112000" cy="968621"/>
            <a:chOff x="-314325" y="3693133"/>
            <a:chExt cx="5334000" cy="7264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797908"/>
              <a:ext cx="2105025" cy="62169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50" y="3797908"/>
              <a:ext cx="2105025" cy="621691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-314325" y="3693133"/>
              <a:ext cx="3838575" cy="726466"/>
              <a:chOff x="2867025" y="3788383"/>
              <a:chExt cx="3838575" cy="72646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575" y="3788383"/>
                <a:ext cx="2105025" cy="621691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7025" y="3893158"/>
                <a:ext cx="2105025" cy="621691"/>
              </a:xfrm>
              <a:prstGeom prst="rect">
                <a:avLst/>
              </a:prstGeom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923153" y="1476050"/>
            <a:ext cx="3547247" cy="5661351"/>
            <a:chOff x="692364" y="1107037"/>
            <a:chExt cx="2660435" cy="424601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64" y="1107037"/>
              <a:ext cx="2660435" cy="424601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428750" y="2076450"/>
              <a:ext cx="752475" cy="676275"/>
            </a:xfrm>
            <a:custGeom>
              <a:avLst/>
              <a:gdLst>
                <a:gd name="connsiteX0" fmla="*/ 0 w 657225"/>
                <a:gd name="connsiteY0" fmla="*/ 0 h 657225"/>
                <a:gd name="connsiteX1" fmla="*/ 657225 w 657225"/>
                <a:gd name="connsiteY1" fmla="*/ 0 h 657225"/>
                <a:gd name="connsiteX2" fmla="*/ 657225 w 657225"/>
                <a:gd name="connsiteY2" fmla="*/ 657225 h 657225"/>
                <a:gd name="connsiteX3" fmla="*/ 0 w 657225"/>
                <a:gd name="connsiteY3" fmla="*/ 657225 h 657225"/>
                <a:gd name="connsiteX4" fmla="*/ 0 w 657225"/>
                <a:gd name="connsiteY4" fmla="*/ 0 h 657225"/>
                <a:gd name="connsiteX0-1" fmla="*/ 0 w 704850"/>
                <a:gd name="connsiteY0-2" fmla="*/ 19050 h 676275"/>
                <a:gd name="connsiteX1-3" fmla="*/ 704850 w 704850"/>
                <a:gd name="connsiteY1-4" fmla="*/ 0 h 676275"/>
                <a:gd name="connsiteX2-5" fmla="*/ 657225 w 704850"/>
                <a:gd name="connsiteY2-6" fmla="*/ 676275 h 676275"/>
                <a:gd name="connsiteX3-7" fmla="*/ 0 w 704850"/>
                <a:gd name="connsiteY3-8" fmla="*/ 676275 h 676275"/>
                <a:gd name="connsiteX4-9" fmla="*/ 0 w 704850"/>
                <a:gd name="connsiteY4-10" fmla="*/ 19050 h 676275"/>
                <a:gd name="connsiteX0-11" fmla="*/ 0 w 752475"/>
                <a:gd name="connsiteY0-12" fmla="*/ 19050 h 676275"/>
                <a:gd name="connsiteX1-13" fmla="*/ 752475 w 752475"/>
                <a:gd name="connsiteY1-14" fmla="*/ 0 h 676275"/>
                <a:gd name="connsiteX2-15" fmla="*/ 704850 w 752475"/>
                <a:gd name="connsiteY2-16" fmla="*/ 676275 h 676275"/>
                <a:gd name="connsiteX3-17" fmla="*/ 47625 w 752475"/>
                <a:gd name="connsiteY3-18" fmla="*/ 676275 h 676275"/>
                <a:gd name="connsiteX4-19" fmla="*/ 0 w 752475"/>
                <a:gd name="connsiteY4-20" fmla="*/ 19050 h 676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52475" h="676275">
                  <a:moveTo>
                    <a:pt x="0" y="19050"/>
                  </a:moveTo>
                  <a:lnTo>
                    <a:pt x="752475" y="0"/>
                  </a:lnTo>
                  <a:lnTo>
                    <a:pt x="704850" y="676275"/>
                  </a:lnTo>
                  <a:lnTo>
                    <a:pt x="47625" y="676275"/>
                  </a:lnTo>
                  <a:lnTo>
                    <a:pt x="0" y="190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7000">
                  <a:srgbClr val="FFFF00">
                    <a:alpha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00225" y="2085975"/>
              <a:ext cx="45719" cy="685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五角星 18"/>
          <p:cNvSpPr/>
          <p:nvPr/>
        </p:nvSpPr>
        <p:spPr>
          <a:xfrm rot="20704214">
            <a:off x="2955563" y="600225"/>
            <a:ext cx="415508" cy="415508"/>
          </a:xfrm>
          <a:prstGeom prst="star5">
            <a:avLst>
              <a:gd name="adj" fmla="val 24580"/>
              <a:gd name="hf" fmla="val 105146"/>
              <a:gd name="vf" fmla="val 110557"/>
            </a:avLst>
          </a:prstGeom>
          <a:solidFill>
            <a:srgbClr val="FFC0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4"/>
          <p:cNvSpPr/>
          <p:nvPr/>
        </p:nvSpPr>
        <p:spPr>
          <a:xfrm>
            <a:off x="3058796" y="1435101"/>
            <a:ext cx="1195705" cy="754779"/>
          </a:xfrm>
          <a:custGeom>
            <a:avLst/>
            <a:gdLst/>
            <a:ahLst/>
            <a:cxnLst/>
            <a:rect l="l" t="t" r="r" b="b"/>
            <a:pathLst>
              <a:path w="962025" h="600076">
                <a:moveTo>
                  <a:pt x="457200" y="0"/>
                </a:moveTo>
                <a:cubicBezTo>
                  <a:pt x="515853" y="0"/>
                  <a:pt x="570236" y="19857"/>
                  <a:pt x="613512" y="55489"/>
                </a:cubicBezTo>
                <a:cubicBezTo>
                  <a:pt x="625436" y="50181"/>
                  <a:pt x="638651" y="47625"/>
                  <a:pt x="652463" y="47625"/>
                </a:cubicBezTo>
                <a:cubicBezTo>
                  <a:pt x="709074" y="47625"/>
                  <a:pt x="755655" y="90570"/>
                  <a:pt x="759714" y="145836"/>
                </a:cubicBezTo>
                <a:cubicBezTo>
                  <a:pt x="874284" y="159278"/>
                  <a:pt x="962025" y="240306"/>
                  <a:pt x="962025" y="338138"/>
                </a:cubicBezTo>
                <a:cubicBezTo>
                  <a:pt x="962025" y="445979"/>
                  <a:pt x="855413" y="533401"/>
                  <a:pt x="723900" y="533401"/>
                </a:cubicBezTo>
                <a:cubicBezTo>
                  <a:pt x="695311" y="533401"/>
                  <a:pt x="667899" y="529270"/>
                  <a:pt x="642715" y="520985"/>
                </a:cubicBezTo>
                <a:cubicBezTo>
                  <a:pt x="594287" y="570372"/>
                  <a:pt x="528937" y="600076"/>
                  <a:pt x="457200" y="600076"/>
                </a:cubicBezTo>
                <a:cubicBezTo>
                  <a:pt x="370244" y="600076"/>
                  <a:pt x="292672" y="556432"/>
                  <a:pt x="243075" y="487441"/>
                </a:cubicBezTo>
                <a:cubicBezTo>
                  <a:pt x="226533" y="492844"/>
                  <a:pt x="208818" y="495300"/>
                  <a:pt x="190500" y="495300"/>
                </a:cubicBezTo>
                <a:cubicBezTo>
                  <a:pt x="85290" y="495300"/>
                  <a:pt x="0" y="414275"/>
                  <a:pt x="0" y="314325"/>
                </a:cubicBezTo>
                <a:cubicBezTo>
                  <a:pt x="0" y="214375"/>
                  <a:pt x="85290" y="133350"/>
                  <a:pt x="190500" y="133350"/>
                </a:cubicBezTo>
                <a:lnTo>
                  <a:pt x="225922" y="136742"/>
                </a:lnTo>
                <a:cubicBezTo>
                  <a:pt x="274833" y="54338"/>
                  <a:pt x="360174" y="0"/>
                  <a:pt x="457200" y="0"/>
                </a:cubicBezTo>
                <a:close/>
              </a:path>
            </a:pathLst>
          </a:custGeom>
          <a:pattFill prst="openDmnd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rgbClr val="2EC8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521700" y="3721101"/>
            <a:ext cx="2184400" cy="3136900"/>
            <a:chOff x="6877050" y="2790825"/>
            <a:chExt cx="1638300" cy="235267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8" t="6149" r="11804" b="14007"/>
            <a:stretch>
              <a:fillRect/>
            </a:stretch>
          </p:blipFill>
          <p:spPr>
            <a:xfrm flipH="1">
              <a:off x="7543797" y="2994109"/>
              <a:ext cx="714377" cy="2149391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6877050" y="2790825"/>
              <a:ext cx="1638300" cy="1638300"/>
            </a:xfrm>
            <a:prstGeom prst="ellipse">
              <a:avLst/>
            </a:prstGeom>
            <a:gradFill flip="none" rotWithShape="1">
              <a:gsLst>
                <a:gs pos="14000">
                  <a:srgbClr val="FFFF00">
                    <a:alpha val="52000"/>
                  </a:srgbClr>
                </a:gs>
                <a:gs pos="34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290" y="1567647"/>
            <a:ext cx="10725783" cy="25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152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8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8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7" presetClass="emph" presetSubtype="0" fill="remove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3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5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fill="remove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7" presetClass="emph" presetSubtype="0" fill="remove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4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5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fill="hold" grpId="1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 animBg="1"/>
          <p:bldP spid="8" grpId="1" animBg="1"/>
          <p:bldP spid="4" grpId="0" animBg="1"/>
          <p:bldP spid="5" grpId="0" animBg="1"/>
          <p:bldP spid="5" grpId="1" animBg="1"/>
          <p:bldP spid="6" grpId="0" animBg="1"/>
          <p:bldP spid="18" grpId="0" animBg="1"/>
          <p:bldP spid="18" grpId="1" animBg="1"/>
          <p:bldP spid="7" grpId="0" animBg="1"/>
          <p:bldP spid="7" grpId="1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7" presetClass="emph" presetSubtype="0" fill="remove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3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5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250" autoRev="1" fill="remov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7" presetClass="emph" presetSubtype="0" fill="remove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8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9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0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1" dur="250" autoRev="1" fill="remov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7" presetClass="emph" presetSubtype="0" fill="remove" grpId="1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64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65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250" autoRev="1" fill="remov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2" presetClass="emph" presetSubtype="0" fill="hold" grpId="1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" grpId="0" animBg="1"/>
          <p:bldP spid="8" grpId="1" animBg="1"/>
          <p:bldP spid="4" grpId="0" animBg="1"/>
          <p:bldP spid="5" grpId="0" animBg="1"/>
          <p:bldP spid="5" grpId="1" animBg="1"/>
          <p:bldP spid="6" grpId="0" animBg="1"/>
          <p:bldP spid="18" grpId="0" animBg="1"/>
          <p:bldP spid="18" grpId="1" animBg="1"/>
          <p:bldP spid="7" grpId="0" animBg="1"/>
          <p:bldP spid="7" grpId="1" animBg="1"/>
          <p:bldP spid="19" grpId="0" animBg="1"/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59" y="0"/>
            <a:ext cx="2107441" cy="1260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83010" y="168509"/>
            <a:ext cx="8646989" cy="923260"/>
            <a:chOff x="6935437" y="849133"/>
            <a:chExt cx="5239379" cy="923260"/>
          </a:xfrm>
        </p:grpSpPr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7468853" y="849133"/>
              <a:ext cx="4705963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 defTabSz="913736">
                <a:defRPr/>
              </a:pPr>
              <a:r>
                <a:rPr lang="en-US" altLang="zh-CN" sz="5400" kern="0" dirty="0" err="1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Yêu</a:t>
              </a:r>
              <a:r>
                <a:rPr lang="en-US" altLang="zh-CN" sz="5400" kern="0" dirty="0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5400" kern="0" dirty="0" err="1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cầu</a:t>
              </a:r>
              <a:r>
                <a:rPr lang="en-US" altLang="zh-CN" sz="5400" kern="0" dirty="0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 </a:t>
              </a:r>
              <a:r>
                <a:rPr lang="en-US" altLang="zh-CN" sz="5400" kern="0" dirty="0" err="1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cần</a:t>
              </a:r>
              <a:r>
                <a:rPr lang="en-US" altLang="zh-CN" sz="5400" kern="0" dirty="0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5400" kern="0" dirty="0" err="1">
                  <a:ln w="635000"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đạt</a:t>
              </a:r>
              <a:endParaRPr lang="zh-CN" altLang="en-US" sz="5400" kern="0" dirty="0">
                <a:ln w="635000">
                  <a:solidFill>
                    <a:schemeClr val="accent1"/>
                  </a:solidFill>
                </a:ln>
                <a:solidFill>
                  <a:schemeClr val="bg1"/>
                </a:solidFill>
                <a:effectLst/>
                <a:latin typeface="SVN-Kimberley" panose="02040603050506020204" pitchFamily="18" charset="0"/>
                <a:ea typeface="字魂131号-酷乐潮玩体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5EED0B1-5278-428F-9845-EA290F429A74}"/>
                </a:ext>
              </a:extLst>
            </p:cNvPr>
            <p:cNvSpPr txBox="1"/>
            <p:nvPr/>
          </p:nvSpPr>
          <p:spPr>
            <a:xfrm>
              <a:off x="6935437" y="849134"/>
              <a:ext cx="3954630" cy="923259"/>
            </a:xfrm>
            <a:prstGeom prst="rect">
              <a:avLst/>
            </a:prstGeom>
            <a:noFill/>
          </p:spPr>
          <p:txBody>
            <a:bodyPr wrap="square" lIns="91375" tIns="45685" rIns="91375" bIns="45685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defTabSz="913736">
                <a:defRPr/>
              </a:pPr>
              <a:r>
                <a:rPr lang="en-US" altLang="zh-CN" sz="5400" kern="0" dirty="0" err="1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Yêu</a:t>
              </a:r>
              <a:r>
                <a:rPr lang="en-US" altLang="zh-CN" sz="5400" kern="0" dirty="0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5400" kern="0" dirty="0" err="1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cầu</a:t>
              </a:r>
              <a:r>
                <a:rPr lang="en-US" altLang="zh-CN" sz="5400" kern="0" dirty="0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5400" kern="0" dirty="0" err="1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cần</a:t>
              </a:r>
              <a:r>
                <a:rPr lang="en-US" altLang="zh-CN" sz="5400" kern="0" dirty="0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 </a:t>
              </a:r>
              <a:r>
                <a:rPr lang="en-US" altLang="zh-CN" sz="5400" kern="0" dirty="0" err="1">
                  <a:ln>
                    <a:solidFill>
                      <a:schemeClr val="accent1"/>
                    </a:solidFill>
                  </a:ln>
                  <a:solidFill>
                    <a:schemeClr val="bg1"/>
                  </a:solidFill>
                  <a:effectLst/>
                  <a:latin typeface="SVN-Kimberley" panose="02040603050506020204" pitchFamily="18" charset="0"/>
                  <a:ea typeface="字魂131号-酷乐潮玩体" panose="00000500000000000000" pitchFamily="2" charset="-122"/>
                  <a:sym typeface="思源黑体 CN" panose="020B0500000000000000" pitchFamily="34" charset="-122"/>
                </a:rPr>
                <a:t>đạt</a:t>
              </a:r>
              <a:endParaRPr lang="zh-CN" altLang="en-US" sz="5400" kern="0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/>
                <a:latin typeface="SVN-Kimberley" panose="02040603050506020204" pitchFamily="18" charset="0"/>
                <a:ea typeface="字魂131号-酷乐潮玩体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4978" y="1132809"/>
            <a:ext cx="11105022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giá trị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biểu thức 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d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So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ủa biểu thức số có phép cộng, trừ, 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hản, chia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thực tế bằng hai phép tính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1 000.</a:t>
            </a:r>
          </a:p>
        </p:txBody>
      </p:sp>
    </p:spTree>
    <p:extLst>
      <p:ext uri="{BB962C8B-B14F-4D97-AF65-F5344CB8AC3E}">
        <p14:creationId xmlns:p14="http://schemas.microsoft.com/office/powerpoint/2010/main" val="377683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972"/>
            <a:ext cx="12192000" cy="248442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894" y="1579472"/>
            <a:ext cx="513327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D3927151-61CB-C1E6-3027-8DF4832E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3" y="-587879"/>
            <a:ext cx="11380092" cy="108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nkey Climbing Vines, Zoo Animals Clipart, Monkey Vector, Monkey PNG  Transparent Clipart Image and PSD File for Free Download | Climbing vines,  Animal clipart, Clip art">
            <a:hlinkClick r:id="rId6" action="ppaction://hlinksldjump"/>
            <a:extLst>
              <a:ext uri="{FF2B5EF4-FFF2-40B4-BE49-F238E27FC236}">
                <a16:creationId xmlns:a16="http://schemas.microsoft.com/office/drawing/2014/main" id="{A1F4B5E6-B596-6D96-2BDC-1E88E6E3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23" y="-302580"/>
            <a:ext cx="5110163" cy="53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ình ảnh Phim Hoạt Hình Vẽ Tay Giỏ Dễ Thương Minh Họa PNG , Giỏ Clipart,  Cái Rổ, Tinh Tế PNG miễn phí tải tập tin PSDComment và Vector">
            <a:extLst>
              <a:ext uri="{FF2B5EF4-FFF2-40B4-BE49-F238E27FC236}">
                <a16:creationId xmlns:a16="http://schemas.microsoft.com/office/drawing/2014/main" id="{158FEBD4-72C7-D236-D61F-98F17DE8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31" b="90000" l="10000" r="90000">
                        <a14:foregroundMark x1="51406" y1="7031" x2="51406" y2="70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06" y="3073025"/>
            <a:ext cx="6273073" cy="50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11" action="ppaction://hlinksldjump"/>
            <a:extLst>
              <a:ext uri="{FF2B5EF4-FFF2-40B4-BE49-F238E27FC236}">
                <a16:creationId xmlns:a16="http://schemas.microsoft.com/office/drawing/2014/main" id="{D662C9F7-4157-27E9-F570-37E967B252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6481" y="595998"/>
            <a:ext cx="3657917" cy="36497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E9E0C582-504F-2088-6357-2BA2C2CEA5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2290" y="2532592"/>
            <a:ext cx="2949573" cy="2534672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BAC674CF-88C2-C374-0D7F-A824EC58F5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8588" y="1127060"/>
            <a:ext cx="3568501" cy="3568501"/>
          </a:xfrm>
          <a:prstGeom prst="rect">
            <a:avLst/>
          </a:prstGeom>
        </p:spPr>
      </p:pic>
      <p:pic>
        <p:nvPicPr>
          <p:cNvPr id="2" name="Picture 1">
            <a:hlinkClick r:id="rId13" action="ppaction://hlinksldjump"/>
            <a:extLst>
              <a:ext uri="{FF2B5EF4-FFF2-40B4-BE49-F238E27FC236}">
                <a16:creationId xmlns:a16="http://schemas.microsoft.com/office/drawing/2014/main" id="{CA257C00-9BF9-EB41-505C-147E22326B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6808" y="284357"/>
            <a:ext cx="586486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9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4375 0.34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4568E-6 L 0.3 0.044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1545 0.36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18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id="{81082885-E7C9-A8CA-6D03-B6E6B226B2BE}"/>
              </a:ext>
            </a:extLst>
          </p:cNvPr>
          <p:cNvGrpSpPr/>
          <p:nvPr/>
        </p:nvGrpSpPr>
        <p:grpSpPr>
          <a:xfrm>
            <a:off x="1420757" y="1596874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Google Shape;470;p34">
            <a:extLst>
              <a:ext uri="{FF2B5EF4-FFF2-40B4-BE49-F238E27FC236}">
                <a16:creationId xmlns:a16="http://schemas.microsoft.com/office/drawing/2014/main" id="{C753EE05-1BDC-38A4-EBDC-FB7C34EAB524}"/>
              </a:ext>
            </a:extLst>
          </p:cNvPr>
          <p:cNvSpPr txBox="1">
            <a:spLocks/>
          </p:cNvSpPr>
          <p:nvPr/>
        </p:nvSpPr>
        <p:spPr>
          <a:xfrm>
            <a:off x="3179047" y="2959309"/>
            <a:ext cx="1345028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</a:p>
        </p:txBody>
      </p:sp>
      <p:sp>
        <p:nvSpPr>
          <p:cNvPr id="61" name="Google Shape;694;p42">
            <a:extLst>
              <a:ext uri="{FF2B5EF4-FFF2-40B4-BE49-F238E27FC236}">
                <a16:creationId xmlns:a16="http://schemas.microsoft.com/office/drawing/2014/main" id="{5DBD4B85-B3C0-496A-8F35-40A57D111376}"/>
              </a:ext>
            </a:extLst>
          </p:cNvPr>
          <p:cNvSpPr txBox="1">
            <a:spLocks/>
          </p:cNvSpPr>
          <p:nvPr/>
        </p:nvSpPr>
        <p:spPr>
          <a:xfrm>
            <a:off x="4660672" y="2754692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x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2" name="Google Shape;694;p42">
            <a:extLst>
              <a:ext uri="{FF2B5EF4-FFF2-40B4-BE49-F238E27FC236}">
                <a16:creationId xmlns:a16="http://schemas.microsoft.com/office/drawing/2014/main" id="{EA69C6E9-4194-6D90-35CD-C933C2588B82}"/>
              </a:ext>
            </a:extLst>
          </p:cNvPr>
          <p:cNvSpPr txBox="1">
            <a:spLocks/>
          </p:cNvSpPr>
          <p:nvPr/>
        </p:nvSpPr>
        <p:spPr>
          <a:xfrm>
            <a:off x="5678848" y="2806547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3" name="Google Shape;694;p42">
            <a:extLst>
              <a:ext uri="{FF2B5EF4-FFF2-40B4-BE49-F238E27FC236}">
                <a16:creationId xmlns:a16="http://schemas.microsoft.com/office/drawing/2014/main" id="{828F98EB-A977-5C9C-B7A2-002249F81D0D}"/>
              </a:ext>
            </a:extLst>
          </p:cNvPr>
          <p:cNvSpPr txBox="1">
            <a:spLocks/>
          </p:cNvSpPr>
          <p:nvPr/>
        </p:nvSpPr>
        <p:spPr>
          <a:xfrm>
            <a:off x="7153877" y="2806547"/>
            <a:ext cx="2925641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=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4" name="Google Shape;694;p42">
            <a:extLst>
              <a:ext uri="{FF2B5EF4-FFF2-40B4-BE49-F238E27FC236}">
                <a16:creationId xmlns:a16="http://schemas.microsoft.com/office/drawing/2014/main" id="{454E57A4-D42B-BD39-99BC-9BD17CDD20FB}"/>
              </a:ext>
            </a:extLst>
          </p:cNvPr>
          <p:cNvSpPr txBox="1">
            <a:spLocks/>
          </p:cNvSpPr>
          <p:nvPr/>
        </p:nvSpPr>
        <p:spPr>
          <a:xfrm>
            <a:off x="8196698" y="2806691"/>
            <a:ext cx="2052202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144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5" name="Google Shape;694;p42">
            <a:extLst>
              <a:ext uri="{FF2B5EF4-FFF2-40B4-BE49-F238E27FC236}">
                <a16:creationId xmlns:a16="http://schemas.microsoft.com/office/drawing/2014/main" id="{8FD08B95-3948-AF46-E958-0725272FF504}"/>
              </a:ext>
            </a:extLst>
          </p:cNvPr>
          <p:cNvSpPr txBox="1">
            <a:spLocks/>
          </p:cNvSpPr>
          <p:nvPr/>
        </p:nvSpPr>
        <p:spPr>
          <a:xfrm>
            <a:off x="3255176" y="4553629"/>
            <a:ext cx="6704987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36 x 4 =</a:t>
            </a:r>
            <a:r>
              <a:rPr kumimoji="0" lang="en-US" sz="5867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 144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E5A07778-4120-1533-1051-20F6BBBAF715}"/>
              </a:ext>
            </a:extLst>
          </p:cNvPr>
          <p:cNvSpPr txBox="1">
            <a:spLocks/>
          </p:cNvSpPr>
          <p:nvPr/>
        </p:nvSpPr>
        <p:spPr>
          <a:xfrm>
            <a:off x="3179047" y="2959308"/>
            <a:ext cx="1345028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lang="en" sz="5867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kumimoji="0" lang="en" sz="5867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  <p:pic>
        <p:nvPicPr>
          <p:cNvPr id="68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93E0249A-4331-51BD-C0F3-0A529CD2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4597" y="32084"/>
            <a:ext cx="5007881" cy="50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6B730B9F-BC12-F9F8-DB2E-3EE974C6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04" y="-1888973"/>
            <a:ext cx="8411979" cy="88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hlinkClick r:id="rId8" action="ppaction://hlinksldjump"/>
            <a:extLst>
              <a:ext uri="{FF2B5EF4-FFF2-40B4-BE49-F238E27FC236}">
                <a16:creationId xmlns:a16="http://schemas.microsoft.com/office/drawing/2014/main" id="{785875A3-C9BE-5135-4684-4E056F400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723" y="-396686"/>
            <a:ext cx="4188308" cy="41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id="{81082885-E7C9-A8CA-6D03-B6E6B226B2BE}"/>
              </a:ext>
            </a:extLst>
          </p:cNvPr>
          <p:cNvGrpSpPr/>
          <p:nvPr/>
        </p:nvGrpSpPr>
        <p:grpSpPr>
          <a:xfrm>
            <a:off x="1602852" y="1399019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51D90D8B-6D0B-BB54-36C2-6B2F0D5A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12" y="-1634816"/>
            <a:ext cx="8411979" cy="88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Google Shape;470;p34">
            <a:extLst>
              <a:ext uri="{FF2B5EF4-FFF2-40B4-BE49-F238E27FC236}">
                <a16:creationId xmlns:a16="http://schemas.microsoft.com/office/drawing/2014/main" id="{C753EE05-1BDC-38A4-EBDC-FB7C34EAB524}"/>
              </a:ext>
            </a:extLst>
          </p:cNvPr>
          <p:cNvSpPr txBox="1">
            <a:spLocks/>
          </p:cNvSpPr>
          <p:nvPr/>
        </p:nvSpPr>
        <p:spPr>
          <a:xfrm>
            <a:off x="3367358" y="2794052"/>
            <a:ext cx="1345028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</a:p>
        </p:txBody>
      </p:sp>
      <p:sp>
        <p:nvSpPr>
          <p:cNvPr id="61" name="Google Shape;694;p42">
            <a:extLst>
              <a:ext uri="{FF2B5EF4-FFF2-40B4-BE49-F238E27FC236}">
                <a16:creationId xmlns:a16="http://schemas.microsoft.com/office/drawing/2014/main" id="{5DBD4B85-B3C0-496A-8F35-40A57D111376}"/>
              </a:ext>
            </a:extLst>
          </p:cNvPr>
          <p:cNvSpPr txBox="1">
            <a:spLocks/>
          </p:cNvSpPr>
          <p:nvPr/>
        </p:nvSpPr>
        <p:spPr>
          <a:xfrm>
            <a:off x="4848982" y="2589435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2" name="Google Shape;694;p42">
            <a:extLst>
              <a:ext uri="{FF2B5EF4-FFF2-40B4-BE49-F238E27FC236}">
                <a16:creationId xmlns:a16="http://schemas.microsoft.com/office/drawing/2014/main" id="{EA69C6E9-4194-6D90-35CD-C933C2588B82}"/>
              </a:ext>
            </a:extLst>
          </p:cNvPr>
          <p:cNvSpPr txBox="1">
            <a:spLocks/>
          </p:cNvSpPr>
          <p:nvPr/>
        </p:nvSpPr>
        <p:spPr>
          <a:xfrm>
            <a:off x="5774233" y="3181701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3" name="Google Shape;694;p42">
            <a:extLst>
              <a:ext uri="{FF2B5EF4-FFF2-40B4-BE49-F238E27FC236}">
                <a16:creationId xmlns:a16="http://schemas.microsoft.com/office/drawing/2014/main" id="{828F98EB-A977-5C9C-B7A2-002249F81D0D}"/>
              </a:ext>
            </a:extLst>
          </p:cNvPr>
          <p:cNvSpPr txBox="1">
            <a:spLocks/>
          </p:cNvSpPr>
          <p:nvPr/>
        </p:nvSpPr>
        <p:spPr>
          <a:xfrm>
            <a:off x="6843889" y="2624995"/>
            <a:ext cx="2925641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=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4" name="Google Shape;694;p42">
            <a:extLst>
              <a:ext uri="{FF2B5EF4-FFF2-40B4-BE49-F238E27FC236}">
                <a16:creationId xmlns:a16="http://schemas.microsoft.com/office/drawing/2014/main" id="{454E57A4-D42B-BD39-99BC-9BD17CDD20FB}"/>
              </a:ext>
            </a:extLst>
          </p:cNvPr>
          <p:cNvSpPr txBox="1">
            <a:spLocks/>
          </p:cNvSpPr>
          <p:nvPr/>
        </p:nvSpPr>
        <p:spPr>
          <a:xfrm>
            <a:off x="7740122" y="3181462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20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5" name="Google Shape;694;p42">
            <a:extLst>
              <a:ext uri="{FF2B5EF4-FFF2-40B4-BE49-F238E27FC236}">
                <a16:creationId xmlns:a16="http://schemas.microsoft.com/office/drawing/2014/main" id="{8FD08B95-3948-AF46-E958-0725272FF504}"/>
              </a:ext>
            </a:extLst>
          </p:cNvPr>
          <p:cNvSpPr txBox="1">
            <a:spLocks/>
          </p:cNvSpPr>
          <p:nvPr/>
        </p:nvSpPr>
        <p:spPr>
          <a:xfrm>
            <a:off x="3555273" y="4407916"/>
            <a:ext cx="6704987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100 : 5 = 20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E5A07778-4120-1533-1051-20F6BBBAF715}"/>
              </a:ext>
            </a:extLst>
          </p:cNvPr>
          <p:cNvSpPr txBox="1">
            <a:spLocks/>
          </p:cNvSpPr>
          <p:nvPr/>
        </p:nvSpPr>
        <p:spPr>
          <a:xfrm>
            <a:off x="3367358" y="2784516"/>
            <a:ext cx="1345028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</a:p>
        </p:txBody>
      </p:sp>
      <p:pic>
        <p:nvPicPr>
          <p:cNvPr id="17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D095EFF6-0A8C-585E-E0DB-6A06F905D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454"/>
          <a:stretch/>
        </p:blipFill>
        <p:spPr bwMode="auto">
          <a:xfrm>
            <a:off x="-329629" y="-144379"/>
            <a:ext cx="3783263" cy="50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9DE98AF0-4283-BFAB-CE1F-0D5558019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7001" y="673995"/>
            <a:ext cx="317832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3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32;p37">
            <a:extLst>
              <a:ext uri="{FF2B5EF4-FFF2-40B4-BE49-F238E27FC236}">
                <a16:creationId xmlns:a16="http://schemas.microsoft.com/office/drawing/2014/main" id="{81082885-E7C9-A8CA-6D03-B6E6B226B2BE}"/>
              </a:ext>
            </a:extLst>
          </p:cNvPr>
          <p:cNvGrpSpPr/>
          <p:nvPr/>
        </p:nvGrpSpPr>
        <p:grpSpPr>
          <a:xfrm>
            <a:off x="1161463" y="956264"/>
            <a:ext cx="9869075" cy="4724613"/>
            <a:chOff x="2180925" y="540000"/>
            <a:chExt cx="4796700" cy="2370300"/>
          </a:xfrm>
        </p:grpSpPr>
        <p:sp>
          <p:nvSpPr>
            <p:cNvPr id="53" name="Google Shape;533;p37">
              <a:extLst>
                <a:ext uri="{FF2B5EF4-FFF2-40B4-BE49-F238E27FC236}">
                  <a16:creationId xmlns:a16="http://schemas.microsoft.com/office/drawing/2014/main" id="{90A14688-49F1-8DAB-72A8-8F5379B85B7A}"/>
                </a:ext>
              </a:extLst>
            </p:cNvPr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34;p37">
              <a:extLst>
                <a:ext uri="{FF2B5EF4-FFF2-40B4-BE49-F238E27FC236}">
                  <a16:creationId xmlns:a16="http://schemas.microsoft.com/office/drawing/2014/main" id="{AB9CE575-AE7B-DCE2-59A4-AEB1B16D1E12}"/>
                </a:ext>
              </a:extLst>
            </p:cNvPr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35;p37">
              <a:extLst>
                <a:ext uri="{FF2B5EF4-FFF2-40B4-BE49-F238E27FC236}">
                  <a16:creationId xmlns:a16="http://schemas.microsoft.com/office/drawing/2014/main" id="{F8091E22-3869-FED2-AFA9-98643C36A4EE}"/>
                </a:ext>
              </a:extLst>
            </p:cNvPr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36;p37">
              <a:extLst>
                <a:ext uri="{FF2B5EF4-FFF2-40B4-BE49-F238E27FC236}">
                  <a16:creationId xmlns:a16="http://schemas.microsoft.com/office/drawing/2014/main" id="{14CA218F-A2BD-AC01-28B6-E0139D15C42E}"/>
                </a:ext>
              </a:extLst>
            </p:cNvPr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37;p37">
              <a:extLst>
                <a:ext uri="{FF2B5EF4-FFF2-40B4-BE49-F238E27FC236}">
                  <a16:creationId xmlns:a16="http://schemas.microsoft.com/office/drawing/2014/main" id="{74D827C3-BF48-5DF2-0644-66B9E9D5EE6A}"/>
                </a:ext>
              </a:extLst>
            </p:cNvPr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38;p37">
              <a:extLst>
                <a:ext uri="{FF2B5EF4-FFF2-40B4-BE49-F238E27FC236}">
                  <a16:creationId xmlns:a16="http://schemas.microsoft.com/office/drawing/2014/main" id="{BCF157E0-60A9-442C-567B-3D994B89BD24}"/>
                </a:ext>
              </a:extLst>
            </p:cNvPr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0" name="Google Shape;470;p34">
            <a:extLst>
              <a:ext uri="{FF2B5EF4-FFF2-40B4-BE49-F238E27FC236}">
                <a16:creationId xmlns:a16="http://schemas.microsoft.com/office/drawing/2014/main" id="{C753EE05-1BDC-38A4-EBDC-FB7C34EAB524}"/>
              </a:ext>
            </a:extLst>
          </p:cNvPr>
          <p:cNvSpPr txBox="1">
            <a:spLocks/>
          </p:cNvSpPr>
          <p:nvPr/>
        </p:nvSpPr>
        <p:spPr>
          <a:xfrm>
            <a:off x="5310933" y="2021188"/>
            <a:ext cx="1345028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</a:p>
        </p:txBody>
      </p:sp>
      <p:sp>
        <p:nvSpPr>
          <p:cNvPr id="61" name="Google Shape;694;p42">
            <a:extLst>
              <a:ext uri="{FF2B5EF4-FFF2-40B4-BE49-F238E27FC236}">
                <a16:creationId xmlns:a16="http://schemas.microsoft.com/office/drawing/2014/main" id="{5DBD4B85-B3C0-496A-8F35-40A57D111376}"/>
              </a:ext>
            </a:extLst>
          </p:cNvPr>
          <p:cNvSpPr txBox="1">
            <a:spLocks/>
          </p:cNvSpPr>
          <p:nvPr/>
        </p:nvSpPr>
        <p:spPr>
          <a:xfrm>
            <a:off x="4280870" y="2362860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2" name="Google Shape;694;p42">
            <a:extLst>
              <a:ext uri="{FF2B5EF4-FFF2-40B4-BE49-F238E27FC236}">
                <a16:creationId xmlns:a16="http://schemas.microsoft.com/office/drawing/2014/main" id="{EA69C6E9-4194-6D90-35CD-C933C2588B82}"/>
              </a:ext>
            </a:extLst>
          </p:cNvPr>
          <p:cNvSpPr txBox="1">
            <a:spLocks/>
          </p:cNvSpPr>
          <p:nvPr/>
        </p:nvSpPr>
        <p:spPr>
          <a:xfrm>
            <a:off x="2954598" y="2485479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72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3" name="Google Shape;694;p42">
            <a:extLst>
              <a:ext uri="{FF2B5EF4-FFF2-40B4-BE49-F238E27FC236}">
                <a16:creationId xmlns:a16="http://schemas.microsoft.com/office/drawing/2014/main" id="{828F98EB-A977-5C9C-B7A2-002249F81D0D}"/>
              </a:ext>
            </a:extLst>
          </p:cNvPr>
          <p:cNvSpPr txBox="1">
            <a:spLocks/>
          </p:cNvSpPr>
          <p:nvPr/>
        </p:nvSpPr>
        <p:spPr>
          <a:xfrm>
            <a:off x="6719401" y="1895264"/>
            <a:ext cx="3168087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br>
              <a:rPr kumimoji="0" lang="en-US" sz="5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</a:br>
            <a:r>
              <a:rPr kumimoji="0" lang="en-US" sz="58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=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4" name="Google Shape;694;p42">
            <a:extLst>
              <a:ext uri="{FF2B5EF4-FFF2-40B4-BE49-F238E27FC236}">
                <a16:creationId xmlns:a16="http://schemas.microsoft.com/office/drawing/2014/main" id="{454E57A4-D42B-BD39-99BC-9BD17CDD20FB}"/>
              </a:ext>
            </a:extLst>
          </p:cNvPr>
          <p:cNvSpPr txBox="1">
            <a:spLocks/>
          </p:cNvSpPr>
          <p:nvPr/>
        </p:nvSpPr>
        <p:spPr>
          <a:xfrm>
            <a:off x="7729838" y="2451731"/>
            <a:ext cx="1477329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8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5" name="Google Shape;694;p42">
            <a:extLst>
              <a:ext uri="{FF2B5EF4-FFF2-40B4-BE49-F238E27FC236}">
                <a16:creationId xmlns:a16="http://schemas.microsoft.com/office/drawing/2014/main" id="{8FD08B95-3948-AF46-E958-0725272FF504}"/>
              </a:ext>
            </a:extLst>
          </p:cNvPr>
          <p:cNvSpPr txBox="1">
            <a:spLocks/>
          </p:cNvSpPr>
          <p:nvPr/>
        </p:nvSpPr>
        <p:spPr>
          <a:xfrm>
            <a:off x="2897032" y="3836469"/>
            <a:ext cx="6704987" cy="65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redoka One"/>
              <a:buNone/>
              <a:defRPr sz="70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A32"/>
              </a:buClr>
              <a:buSzPts val="4800"/>
              <a:buFont typeface="Arial"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Arial"/>
                <a:sym typeface="Arial"/>
              </a:rPr>
              <a:t>72 : 9 = 8</a:t>
            </a:r>
            <a:endParaRPr kumimoji="0" lang="vi-VN" sz="58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E5A07778-4120-1533-1051-20F6BBBAF715}"/>
              </a:ext>
            </a:extLst>
          </p:cNvPr>
          <p:cNvSpPr txBox="1">
            <a:spLocks/>
          </p:cNvSpPr>
          <p:nvPr/>
        </p:nvSpPr>
        <p:spPr>
          <a:xfrm>
            <a:off x="5293245" y="2018352"/>
            <a:ext cx="1362716" cy="1204553"/>
          </a:xfrm>
          <a:prstGeom prst="round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2000"/>
              <a:buFont typeface="Fredoka One"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sym typeface="Fredoka One"/>
              </a:rPr>
              <a:t>?</a:t>
            </a:r>
          </a:p>
        </p:txBody>
      </p:sp>
      <p:pic>
        <p:nvPicPr>
          <p:cNvPr id="16" name="Picture 12" descr="Monkey Climbing Vines, Zoo Animals Clipart, Monkey Vector, Monkey PNG  Transparent Clipart Image and PSD File for Free Download | Climbing vines,  Animal clipart, Clip art">
            <a:extLst>
              <a:ext uri="{FF2B5EF4-FFF2-40B4-BE49-F238E27FC236}">
                <a16:creationId xmlns:a16="http://schemas.microsoft.com/office/drawing/2014/main" id="{1A8E3F93-654A-EC99-95F1-BECC6879D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" b="95699" l="8615" r="90000">
                        <a14:foregroundMark x1="31077" y1="7527" x2="31077" y2="7527"/>
                        <a14:foregroundMark x1="32462" y1="3994" x2="32462" y2="3994"/>
                        <a14:foregroundMark x1="8769" y1="62519" x2="8769" y2="62519"/>
                        <a14:foregroundMark x1="32923" y1="95699" x2="32923" y2="9569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267"/>
          <a:stretch/>
        </p:blipFill>
        <p:spPr bwMode="auto">
          <a:xfrm>
            <a:off x="-707632" y="-396564"/>
            <a:ext cx="3692467" cy="50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orful Natural Tree Vector Clipart - Tree Clipart PNG Image | Transparent  PNG Free Download on SeekPNG">
            <a:extLst>
              <a:ext uri="{FF2B5EF4-FFF2-40B4-BE49-F238E27FC236}">
                <a16:creationId xmlns:a16="http://schemas.microsoft.com/office/drawing/2014/main" id="{EC9B640D-463B-17CA-FC0B-F8A4C55C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77" b="97121" l="5732" r="95854">
                        <a14:foregroundMark x1="52317" y1="6977" x2="52317" y2="6977"/>
                        <a14:foregroundMark x1="5732" y1="35105" x2="5732" y2="35105"/>
                        <a14:foregroundMark x1="91463" y1="39978" x2="91463" y2="39978"/>
                        <a14:foregroundMark x1="95854" y1="49612" x2="95854" y2="49612"/>
                        <a14:foregroundMark x1="61098" y1="91251" x2="61098" y2="91251"/>
                        <a14:foregroundMark x1="57439" y1="95903" x2="57439" y2="95903"/>
                        <a14:foregroundMark x1="47195" y1="97121" x2="47195" y2="9712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20" y="-1411415"/>
            <a:ext cx="8411979" cy="88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84C0CC14-2CE6-FF1C-55D3-3B8EB9117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1276" y="157674"/>
            <a:ext cx="4129773" cy="41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972"/>
            <a:ext cx="12192000" cy="248442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13290" y="231737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964" y="1738132"/>
            <a:ext cx="6334293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1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24050" y="1973439"/>
            <a:ext cx="840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buAutoNum type="alphaLcParenR"/>
            </a:pPr>
            <a:r>
              <a:rPr lang="en-US" altLang="zh-CN" sz="5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731 – 680 + 19</a:t>
            </a:r>
          </a:p>
          <a:p>
            <a:pPr marL="342900" indent="-342900" defTabSz="1219170">
              <a:buAutoNum type="alphaLcParenR"/>
            </a:pPr>
            <a:r>
              <a:rPr lang="en-US" altLang="zh-CN" sz="5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63 x 2 : 7</a:t>
            </a:r>
          </a:p>
          <a:p>
            <a:pPr marL="342900" indent="-342900" defTabSz="1219170">
              <a:buAutoNum type="alphaLcParenR"/>
            </a:pPr>
            <a:r>
              <a:rPr lang="en-US" altLang="zh-CN" sz="5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14 x 6 – 29</a:t>
            </a:r>
          </a:p>
          <a:p>
            <a:pPr marL="342900" indent="-342900" defTabSz="1219170">
              <a:buAutoNum type="alphaLcParenR"/>
            </a:pPr>
            <a:r>
              <a:rPr lang="en-US" altLang="zh-CN" sz="54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348 + 84 : 6</a:t>
            </a:r>
            <a:endParaRPr lang="zh-CN" altLang="en-US" sz="5400" b="1" dirty="0">
              <a:solidFill>
                <a:srgbClr val="63AB7B"/>
              </a:solidFill>
              <a:latin typeface="Cambria" panose="02040503050406030204" pitchFamily="18" charset="0"/>
              <a:ea typeface="+mj-ea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88678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trị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biểu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thức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44" y="2753360"/>
            <a:ext cx="4286236" cy="42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2144043"/>
</p:tagLst>
</file>

<file path=ppt/theme/theme1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94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等线</vt:lpstr>
      <vt:lpstr>#9Slide05 Phobia</vt:lpstr>
      <vt:lpstr>#9Slide06 SVNLemon Tuesday</vt:lpstr>
      <vt:lpstr>#9Slide07 Altus</vt:lpstr>
      <vt:lpstr>#9Slide07 HoneyCream</vt:lpstr>
      <vt:lpstr>Arial</vt:lpstr>
      <vt:lpstr>Arial Rounded MT Bold</vt:lpstr>
      <vt:lpstr>Calibri</vt:lpstr>
      <vt:lpstr>Cambria</vt:lpstr>
      <vt:lpstr>Comfortaa</vt:lpstr>
      <vt:lpstr>Fredoka One</vt:lpstr>
      <vt:lpstr>Holtwood One SC</vt:lpstr>
      <vt:lpstr>SVN-Kimberley</vt:lpstr>
      <vt:lpstr>SVN-Newton</vt:lpstr>
      <vt:lpstr>Times New Roman</vt:lpstr>
      <vt:lpstr>UTM Avo</vt:lpstr>
      <vt:lpstr>Office 主题</vt:lpstr>
      <vt:lpstr>1_Math Lesson by Slidesgo</vt:lpstr>
      <vt:lpstr>2_Math Lesson by Slidesgo</vt:lpstr>
      <vt:lpstr>3_Math Lesson by Slidesgo</vt:lpstr>
      <vt:lpstr>4_Math Lesson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2022-01-13T10:19:26Z</dcterms:created>
  <dcterms:modified xsi:type="dcterms:W3CDTF">2022-12-25T03:51:24Z</dcterms:modified>
</cp:coreProperties>
</file>