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0" r:id="rId2"/>
    <p:sldMasterId id="2147483685" r:id="rId3"/>
  </p:sldMasterIdLst>
  <p:notesMasterIdLst>
    <p:notesMasterId r:id="rId24"/>
  </p:notesMasterIdLst>
  <p:sldIdLst>
    <p:sldId id="288" r:id="rId4"/>
    <p:sldId id="7692" r:id="rId5"/>
    <p:sldId id="7693" r:id="rId6"/>
    <p:sldId id="290" r:id="rId7"/>
    <p:sldId id="337" r:id="rId8"/>
    <p:sldId id="7694" r:id="rId9"/>
    <p:sldId id="338" r:id="rId10"/>
    <p:sldId id="341" r:id="rId11"/>
    <p:sldId id="339" r:id="rId12"/>
    <p:sldId id="342" r:id="rId13"/>
    <p:sldId id="265" r:id="rId14"/>
    <p:sldId id="343" r:id="rId15"/>
    <p:sldId id="344" r:id="rId16"/>
    <p:sldId id="346" r:id="rId17"/>
    <p:sldId id="347" r:id="rId18"/>
    <p:sldId id="349" r:id="rId19"/>
    <p:sldId id="350" r:id="rId20"/>
    <p:sldId id="356" r:id="rId21"/>
    <p:sldId id="297" r:id="rId22"/>
    <p:sldId id="35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D17"/>
    <a:srgbClr val="2B8ED2"/>
    <a:srgbClr val="B78E65"/>
    <a:srgbClr val="63AB7B"/>
    <a:srgbClr val="9A7148"/>
    <a:srgbClr val="E1A629"/>
    <a:srgbClr val="6C9ADF"/>
    <a:srgbClr val="FE9676"/>
    <a:srgbClr val="22A6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8" autoAdjust="0"/>
    <p:restoredTop sz="95018" autoAdjust="0"/>
  </p:normalViewPr>
  <p:slideViewPr>
    <p:cSldViewPr snapToGrid="0" showGuides="1">
      <p:cViewPr varScale="1">
        <p:scale>
          <a:sx n="106" d="100"/>
          <a:sy n="106" d="100"/>
        </p:scale>
        <p:origin x="444" y="120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50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47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66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6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chu vi </a:t>
            </a:r>
            <a:r>
              <a:rPr lang="en-US" dirty="0" err="1"/>
              <a:t>hinh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6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6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9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6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8313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2853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1760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8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5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8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2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0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13753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1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3" r:id="rId7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3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png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EFDB5B-636D-A044-9CD5-DB726087F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4" y="2765086"/>
            <a:ext cx="2841315" cy="4075043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791" y="788484"/>
            <a:ext cx="3957515" cy="112468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83741">
            <a:off x="7645" y="1314872"/>
            <a:ext cx="2694824" cy="974709"/>
            <a:chOff x="2798484" y="3381091"/>
            <a:chExt cx="2694824" cy="974709"/>
          </a:xfrm>
        </p:grpSpPr>
        <p:sp>
          <p:nvSpPr>
            <p:cNvPr id="24" name="TextBox 23"/>
            <p:cNvSpPr txBox="1"/>
            <p:nvPr/>
          </p:nvSpPr>
          <p:spPr>
            <a:xfrm rot="20551516">
              <a:off x="2948497" y="3381091"/>
              <a:ext cx="2394797" cy="974709"/>
            </a:xfrm>
            <a:prstGeom prst="rect">
              <a:avLst/>
            </a:prstGeom>
            <a:noFill/>
          </p:spPr>
          <p:txBody>
            <a:bodyPr wrap="square" rtlCol="0">
              <a:prstTxWarp prst="textInflate">
                <a:avLst/>
              </a:prstTxWarp>
              <a:spAutoFit/>
            </a:bodyPr>
            <a:lstStyle/>
            <a:p>
              <a:pPr defTabSz="609630"/>
              <a:r>
                <a:rPr lang="en-US" sz="7667" dirty="0" err="1">
                  <a:ln w="508000">
                    <a:solidFill>
                      <a:srgbClr val="00E6E5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Ôn</a:t>
              </a:r>
              <a:r>
                <a:rPr lang="en-US" sz="7667" dirty="0">
                  <a:ln w="508000">
                    <a:solidFill>
                      <a:srgbClr val="F8A492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 </a:t>
              </a:r>
              <a:r>
                <a:rPr lang="en-US" sz="7667" dirty="0" err="1">
                  <a:ln w="50800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latin typeface="#9Slide05 SVNCookie" panose="020B0606040200020203" pitchFamily="34" charset="0"/>
                </a:rPr>
                <a:t>tập</a:t>
              </a:r>
              <a:endParaRPr lang="en-US" sz="7667" dirty="0">
                <a:ln w="50800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5 SVNCookie" panose="020B0606040200020203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20551516">
              <a:off x="2798484" y="3381091"/>
              <a:ext cx="2694824" cy="974709"/>
            </a:xfrm>
            <a:prstGeom prst="rect">
              <a:avLst/>
            </a:prstGeom>
            <a:noFill/>
          </p:spPr>
          <p:txBody>
            <a:bodyPr wrap="square" rtlCol="0">
              <a:prstTxWarp prst="textInflate">
                <a:avLst/>
              </a:prstTxWarp>
              <a:spAutoFit/>
            </a:bodyPr>
            <a:lstStyle/>
            <a:p>
              <a:pPr defTabSz="609630"/>
              <a:r>
                <a:rPr lang="en-US" sz="7667" dirty="0" err="1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#9Slide05 SVNCookie" panose="020B0606040200020203" pitchFamily="34" charset="0"/>
                </a:rPr>
                <a:t>Bài</a:t>
              </a:r>
              <a:r>
                <a:rPr lang="en-US" sz="7667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#9Slide05 SVNCookie" panose="020B0606040200020203" pitchFamily="34" charset="0"/>
                </a:rPr>
                <a:t> 50</a:t>
              </a:r>
            </a:p>
          </p:txBody>
        </p:sp>
      </p:grpSp>
      <p:sp>
        <p:nvSpPr>
          <p:cNvPr id="27" name="文本框 15"/>
          <p:cNvSpPr txBox="1"/>
          <p:nvPr/>
        </p:nvSpPr>
        <p:spPr>
          <a:xfrm>
            <a:off x="1060140" y="3303070"/>
            <a:ext cx="9434815" cy="28007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FE9676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Chu vi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63AB7B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hình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63AB7B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 tam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63AB7B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giác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FE9676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,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hình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tứ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Bahnschrift SemiBold SemiConden" panose="020B0502040204020203" pitchFamily="34" charset="0"/>
                <a:ea typeface="思源黑体 CN" panose="020B0500000000000000" pitchFamily="34" charset="-122"/>
                <a:cs typeface="#9Slide05 Pattaya" pitchFamily="2" charset="-34"/>
                <a:sym typeface="思源黑体 CN" panose="020B0500000000000000" pitchFamily="34" charset="-122"/>
              </a:rPr>
              <a:t>giác</a:t>
            </a:r>
            <a:endParaRPr lang="zh-CN" altLang="en-US" sz="8800" b="1" dirty="0">
              <a:ln w="28575">
                <a:solidFill>
                  <a:schemeClr val="tx1"/>
                </a:solidFill>
              </a:ln>
              <a:solidFill>
                <a:srgbClr val="6C9ADF"/>
              </a:solidFill>
              <a:latin typeface="Bahnschrift SemiBold SemiConden" panose="020B0502040204020203" pitchFamily="34" charset="0"/>
              <a:ea typeface="思源黑体 CN" panose="020B0500000000000000" pitchFamily="34" charset="-122"/>
              <a:cs typeface="#9Slide05 Pattaya" pitchFamily="2" charset="-34"/>
              <a:sym typeface="思源黑体 CN" panose="020B0500000000000000" pitchFamily="34" charset="-122"/>
            </a:endParaRPr>
          </a:p>
        </p:txBody>
      </p:sp>
      <p:sp>
        <p:nvSpPr>
          <p:cNvPr id="36" name="文本框 15"/>
          <p:cNvSpPr txBox="1"/>
          <p:nvPr/>
        </p:nvSpPr>
        <p:spPr>
          <a:xfrm>
            <a:off x="1655559" y="2041811"/>
            <a:ext cx="8912403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B92D17"/>
                </a:solidFill>
                <a:latin typeface="Bahnschrift Condensed" panose="020B0502040204020203" pitchFamily="34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Tiết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B92D17"/>
                </a:solidFill>
                <a:latin typeface="Bahnschrift Condensed" panose="020B0502040204020203" pitchFamily="34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1 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9A7148"/>
                </a:solidFill>
                <a:latin typeface="Bahnschrift Condensed" panose="020B0502040204020203" pitchFamily="34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_ </a:t>
            </a:r>
            <a:r>
              <a:rPr lang="en-US" altLang="zh-CN" sz="8800" b="1" dirty="0" err="1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Bahnschrift Condensed" panose="020B0502040204020203" pitchFamily="34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trang</a:t>
            </a:r>
            <a:r>
              <a:rPr lang="en-US" altLang="zh-CN" sz="8800" b="1" dirty="0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Bahnschrift Condensed" panose="020B0502040204020203" pitchFamily="34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21</a:t>
            </a:r>
            <a:endParaRPr lang="zh-CN" altLang="en-US" sz="8800" b="1" dirty="0">
              <a:ln w="28575">
                <a:solidFill>
                  <a:schemeClr val="tx1"/>
                </a:solidFill>
              </a:ln>
              <a:solidFill>
                <a:srgbClr val="E1A629"/>
              </a:solidFill>
              <a:latin typeface="Bahnschrift Condensed" panose="020B0502040204020203" pitchFamily="34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F1624-6DE1-9D4F-85D6-640E003A5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57" y="870784"/>
            <a:ext cx="63119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247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9" name="文本框 8"/>
          <p:cNvSpPr txBox="1"/>
          <p:nvPr/>
        </p:nvSpPr>
        <p:spPr>
          <a:xfrm>
            <a:off x="1217594" y="2762237"/>
            <a:ext cx="8407400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7cm, 10cm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14cm</a:t>
            </a:r>
          </a:p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20dm, 30dm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40dm</a:t>
            </a:r>
          </a:p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15dm, 20dm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15dm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443947" y="632818"/>
            <a:ext cx="11507047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chu vi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tam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giác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độ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các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cạnh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54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5400" b="1" dirty="0">
              <a:solidFill>
                <a:srgbClr val="00206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676" y="3101007"/>
            <a:ext cx="3939037" cy="39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9" name="文本框 8"/>
          <p:cNvSpPr txBox="1"/>
          <p:nvPr/>
        </p:nvSpPr>
        <p:spPr>
          <a:xfrm>
            <a:off x="987390" y="1160434"/>
            <a:ext cx="8407400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7 cm, 10 cm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14 cm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0" y="256588"/>
            <a:ext cx="1120461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chu vi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tam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giác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độ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cạnh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676" y="3101007"/>
            <a:ext cx="3939037" cy="3944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259321-4BDE-254F-8734-EC94FDDDC46D}"/>
              </a:ext>
            </a:extLst>
          </p:cNvPr>
          <p:cNvSpPr txBox="1"/>
          <p:nvPr/>
        </p:nvSpPr>
        <p:spPr>
          <a:xfrm>
            <a:off x="2498104" y="2159941"/>
            <a:ext cx="5983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u="sng" dirty="0">
                <a:latin typeface="Cambria" panose="02040503050406030204" pitchFamily="18" charset="0"/>
              </a:rPr>
              <a:t>Bài giải</a:t>
            </a:r>
            <a:r>
              <a:rPr lang="en-VN" sz="40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Chu vi hình tam giác là: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7 + 10 + 14 = 31 (cm)</a:t>
            </a:r>
          </a:p>
          <a:p>
            <a:pPr algn="r"/>
            <a:r>
              <a:rPr lang="en-VN" sz="4000" dirty="0">
                <a:latin typeface="Cambria" panose="02040503050406030204" pitchFamily="18" charset="0"/>
              </a:rPr>
              <a:t>Đáp số: </a:t>
            </a:r>
            <a:r>
              <a:rPr lang="en-VN" sz="4000" i="1" dirty="0">
                <a:latin typeface="Cambria" panose="02040503050406030204" pitchFamily="18" charset="0"/>
              </a:rPr>
              <a:t>31 cm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77413E-E13C-CF47-8DB0-4096ECDAE1F9}"/>
              </a:ext>
            </a:extLst>
          </p:cNvPr>
          <p:cNvSpPr/>
          <p:nvPr/>
        </p:nvSpPr>
        <p:spPr>
          <a:xfrm>
            <a:off x="987390" y="2305689"/>
            <a:ext cx="1510714" cy="1019195"/>
          </a:xfrm>
          <a:prstGeom prst="ellipse">
            <a:avLst/>
          </a:prstGeom>
          <a:solidFill>
            <a:srgbClr val="B92D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solidFill>
                  <a:schemeClr val="bg1"/>
                </a:solidFill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29292839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9" name="文本框 8"/>
          <p:cNvSpPr txBox="1"/>
          <p:nvPr/>
        </p:nvSpPr>
        <p:spPr>
          <a:xfrm>
            <a:off x="360067" y="22747"/>
            <a:ext cx="84074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40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20 dm, 30 dm </a:t>
            </a:r>
            <a:r>
              <a:rPr lang="en-US" altLang="zh-CN" sz="40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40 dm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59321-4BDE-254F-8734-EC94FDDDC46D}"/>
              </a:ext>
            </a:extLst>
          </p:cNvPr>
          <p:cNvSpPr txBox="1"/>
          <p:nvPr/>
        </p:nvSpPr>
        <p:spPr>
          <a:xfrm>
            <a:off x="1870781" y="1005563"/>
            <a:ext cx="5983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u="sng" dirty="0">
                <a:latin typeface="Cambria" panose="02040503050406030204" pitchFamily="18" charset="0"/>
              </a:rPr>
              <a:t>Bài giải</a:t>
            </a:r>
            <a:r>
              <a:rPr lang="en-VN" sz="40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Chu vi hình tam giác là: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20 + 30 + 40 = 90 (dm)</a:t>
            </a:r>
          </a:p>
          <a:p>
            <a:pPr algn="r"/>
            <a:r>
              <a:rPr lang="en-VN" sz="4000" dirty="0">
                <a:latin typeface="Cambria" panose="02040503050406030204" pitchFamily="18" charset="0"/>
              </a:rPr>
              <a:t>Đáp số: </a:t>
            </a:r>
            <a:r>
              <a:rPr lang="en-VN" sz="4000" i="1" dirty="0">
                <a:latin typeface="Cambria" panose="02040503050406030204" pitchFamily="18" charset="0"/>
              </a:rPr>
              <a:t>90 dm</a:t>
            </a: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81C60EFE-57F2-9DC0-FE3F-5F11EC520EA2}"/>
              </a:ext>
            </a:extLst>
          </p:cNvPr>
          <p:cNvSpPr txBox="1"/>
          <p:nvPr/>
        </p:nvSpPr>
        <p:spPr>
          <a:xfrm>
            <a:off x="360067" y="3184449"/>
            <a:ext cx="8407400" cy="9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c) 15 dm, 20 dm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15 dm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76A15-411E-CCBC-F1C2-53EF7A09B0B3}"/>
              </a:ext>
            </a:extLst>
          </p:cNvPr>
          <p:cNvSpPr txBox="1"/>
          <p:nvPr/>
        </p:nvSpPr>
        <p:spPr>
          <a:xfrm>
            <a:off x="1870781" y="4086062"/>
            <a:ext cx="5983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u="sng" dirty="0">
                <a:latin typeface="Cambria" panose="02040503050406030204" pitchFamily="18" charset="0"/>
              </a:rPr>
              <a:t>Bài giải</a:t>
            </a:r>
            <a:r>
              <a:rPr lang="en-VN" sz="40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Chu vi hình tam giác là: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15 + 20 + 15 = 50 (dm)</a:t>
            </a:r>
          </a:p>
          <a:p>
            <a:pPr algn="r"/>
            <a:r>
              <a:rPr lang="en-VN" sz="4000" dirty="0">
                <a:latin typeface="Cambria" panose="02040503050406030204" pitchFamily="18" charset="0"/>
              </a:rPr>
              <a:t>Đáp số: </a:t>
            </a:r>
            <a:r>
              <a:rPr lang="en-VN" sz="4000" i="1" dirty="0">
                <a:latin typeface="Cambria" panose="02040503050406030204" pitchFamily="18" charset="0"/>
              </a:rPr>
              <a:t>50 dm</a:t>
            </a:r>
          </a:p>
        </p:txBody>
      </p:sp>
    </p:spTree>
    <p:extLst>
      <p:ext uri="{BB962C8B-B14F-4D97-AF65-F5344CB8AC3E}">
        <p14:creationId xmlns:p14="http://schemas.microsoft.com/office/powerpoint/2010/main" val="91852087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73" y="3916859"/>
            <a:ext cx="3212765" cy="3216926"/>
          </a:xfrm>
          <a:prstGeom prst="rect">
            <a:avLst/>
          </a:prstGeom>
        </p:spPr>
      </p:pic>
      <p:sp>
        <p:nvSpPr>
          <p:cNvPr id="17" name="文本框 15"/>
          <p:cNvSpPr txBox="1"/>
          <p:nvPr/>
        </p:nvSpPr>
        <p:spPr>
          <a:xfrm>
            <a:off x="134634" y="0"/>
            <a:ext cx="11896403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chu vi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tứ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giác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độ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các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cạnh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4800" b="1" dirty="0">
              <a:solidFill>
                <a:srgbClr val="00206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8856" y="1569660"/>
            <a:ext cx="9735328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3 dm, 4 dm, 5 dm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6 dm</a:t>
            </a:r>
          </a:p>
          <a:p>
            <a:pPr marL="342900" indent="-342900" defTabSz="1219170">
              <a:lnSpc>
                <a:spcPct val="150000"/>
              </a:lnSpc>
              <a:buAutoNum type="alphaLcParenR"/>
            </a:pP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10 cm, 15 cm, 10 cm </a:t>
            </a:r>
            <a:r>
              <a:rPr lang="en-US" altLang="zh-CN" sz="48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8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15 cm</a:t>
            </a:r>
          </a:p>
          <a:p>
            <a:pPr defTabSz="1219170">
              <a:lnSpc>
                <a:spcPct val="150000"/>
              </a:lnSpc>
            </a:pPr>
            <a:endParaRPr lang="en-US" altLang="zh-CN" sz="4800" b="1" dirty="0">
              <a:solidFill>
                <a:srgbClr val="63AB7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075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9" name="文本框 8"/>
          <p:cNvSpPr txBox="1"/>
          <p:nvPr/>
        </p:nvSpPr>
        <p:spPr>
          <a:xfrm>
            <a:off x="27846" y="-420833"/>
            <a:ext cx="9735328" cy="123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lnSpc>
                <a:spcPct val="200000"/>
              </a:lnSpc>
              <a:buAutoNum type="alphaLcParenR"/>
            </a:pP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3 dm, 4 dm, 5 dm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6 dm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24282-2722-F54E-88F5-A4F41ED8656B}"/>
              </a:ext>
            </a:extLst>
          </p:cNvPr>
          <p:cNvSpPr txBox="1"/>
          <p:nvPr/>
        </p:nvSpPr>
        <p:spPr>
          <a:xfrm>
            <a:off x="1624802" y="999211"/>
            <a:ext cx="5983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u="sng" dirty="0">
                <a:latin typeface="Cambria" panose="02040503050406030204" pitchFamily="18" charset="0"/>
              </a:rPr>
              <a:t>Bài giải</a:t>
            </a:r>
            <a:r>
              <a:rPr lang="en-VN" sz="40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Chu vi hình tứ giác là: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3 + 4 + 5 + 6 = 18 (dm)</a:t>
            </a:r>
          </a:p>
          <a:p>
            <a:pPr algn="r"/>
            <a:r>
              <a:rPr lang="en-VN" sz="4000" dirty="0">
                <a:latin typeface="Cambria" panose="02040503050406030204" pitchFamily="18" charset="0"/>
              </a:rPr>
              <a:t>Đáp số: </a:t>
            </a:r>
            <a:r>
              <a:rPr lang="en-VN" sz="4000" i="1" dirty="0">
                <a:latin typeface="Cambria" panose="02040503050406030204" pitchFamily="18" charset="0"/>
              </a:rPr>
              <a:t>18 dm</a:t>
            </a:r>
          </a:p>
        </p:txBody>
      </p:sp>
      <p:sp>
        <p:nvSpPr>
          <p:cNvPr id="2" name="文本框 8">
            <a:extLst>
              <a:ext uri="{FF2B5EF4-FFF2-40B4-BE49-F238E27FC236}">
                <a16:creationId xmlns:a16="http://schemas.microsoft.com/office/drawing/2014/main" id="{0080BCCB-1617-5E36-DE76-FCFF0EC0E610}"/>
              </a:ext>
            </a:extLst>
          </p:cNvPr>
          <p:cNvSpPr txBox="1"/>
          <p:nvPr/>
        </p:nvSpPr>
        <p:spPr>
          <a:xfrm>
            <a:off x="-85061" y="3119350"/>
            <a:ext cx="9735328" cy="123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200000"/>
              </a:lnSpc>
            </a:pP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10 cm, 15 cm, 10 cm </a:t>
            </a:r>
            <a:r>
              <a:rPr lang="en-US" altLang="zh-CN" sz="4400" b="1" dirty="0" err="1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4400" b="1" dirty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15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375D1-58F6-6F13-F48A-6BDEED2CBCCF}"/>
              </a:ext>
            </a:extLst>
          </p:cNvPr>
          <p:cNvSpPr txBox="1"/>
          <p:nvPr/>
        </p:nvSpPr>
        <p:spPr>
          <a:xfrm>
            <a:off x="1333288" y="4286959"/>
            <a:ext cx="65663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u="sng" dirty="0">
                <a:latin typeface="Cambria" panose="02040503050406030204" pitchFamily="18" charset="0"/>
              </a:rPr>
              <a:t>Bài giải</a:t>
            </a:r>
            <a:r>
              <a:rPr lang="en-VN" sz="40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Chu vi hình tứ giác là:</a:t>
            </a:r>
          </a:p>
          <a:p>
            <a:pPr algn="ctr"/>
            <a:r>
              <a:rPr lang="en-VN" sz="4000" dirty="0">
                <a:latin typeface="Cambria" panose="02040503050406030204" pitchFamily="18" charset="0"/>
              </a:rPr>
              <a:t>10 + 15 + 10 + 15= 50 (</a:t>
            </a:r>
            <a:r>
              <a:rPr lang="en-US" sz="4000" dirty="0">
                <a:latin typeface="Cambria" panose="02040503050406030204" pitchFamily="18" charset="0"/>
              </a:rPr>
              <a:t>c</a:t>
            </a:r>
            <a:r>
              <a:rPr lang="en-VN" sz="4000" dirty="0">
                <a:latin typeface="Cambria" panose="02040503050406030204" pitchFamily="18" charset="0"/>
              </a:rPr>
              <a:t>m)</a:t>
            </a:r>
          </a:p>
          <a:p>
            <a:pPr algn="r"/>
            <a:r>
              <a:rPr lang="en-VN" sz="4000" dirty="0">
                <a:latin typeface="Cambria" panose="02040503050406030204" pitchFamily="18" charset="0"/>
              </a:rPr>
              <a:t>Đáp số: </a:t>
            </a:r>
            <a:r>
              <a:rPr lang="en-VN" sz="4000" i="1" dirty="0">
                <a:latin typeface="Cambria" panose="02040503050406030204" pitchFamily="18" charset="0"/>
              </a:rPr>
              <a:t>50 </a:t>
            </a:r>
            <a:r>
              <a:rPr lang="en-US" sz="4000" i="1" dirty="0">
                <a:latin typeface="Cambria" panose="02040503050406030204" pitchFamily="18" charset="0"/>
              </a:rPr>
              <a:t>c</a:t>
            </a:r>
            <a:r>
              <a:rPr lang="en-VN" sz="4000" i="1" dirty="0">
                <a:latin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2777534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0" y="-102799"/>
            <a:ext cx="1219200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Rô-bốt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dùng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dây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đèn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nháy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để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trang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trí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thuyền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như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vẽ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Hỏi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chiều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dài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đoạn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dây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đèn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nháy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bao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nhiêu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xăng-ti-mét</a:t>
            </a:r>
            <a:r>
              <a:rPr lang="en-US" altLang="zh-CN" sz="4800" b="1" dirty="0">
                <a:solidFill>
                  <a:srgbClr val="002060"/>
                </a:solidFill>
                <a:latin typeface="#9Slide05 Phobia" panose="02000506000000020003" pitchFamily="2" charset="77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</a:t>
            </a:r>
            <a:endParaRPr lang="zh-CN" altLang="en-US" sz="4800" b="1" dirty="0">
              <a:solidFill>
                <a:srgbClr val="002060"/>
              </a:solidFill>
              <a:latin typeface="#9Slide05 Phobia" panose="02000506000000020003" pitchFamily="2" charset="77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38C39-467A-1548-BA6E-5FB8EB1D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7" y="2464903"/>
            <a:ext cx="6967331" cy="3578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E81E03-D8E6-9F49-A78F-DCFC2022E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3" y="3101007"/>
            <a:ext cx="3713837" cy="37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21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370957" y="271488"/>
            <a:ext cx="11377095" cy="6169069"/>
          </a:xfr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38C39-467A-1548-BA6E-5FB8EB1DA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43" y="537690"/>
            <a:ext cx="6967331" cy="3578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B4A16-7F6F-4B45-BC99-8400546A53CA}"/>
              </a:ext>
            </a:extLst>
          </p:cNvPr>
          <p:cNvSpPr txBox="1"/>
          <p:nvPr/>
        </p:nvSpPr>
        <p:spPr>
          <a:xfrm>
            <a:off x="3398381" y="4115778"/>
            <a:ext cx="7356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rgbClr val="000000"/>
                </a:solidFill>
                <a:latin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rgbClr val="000000"/>
                </a:solidFill>
                <a:latin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đoạn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đèn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25 + 25 + 60 + 40 = 150 (cm)</a:t>
            </a:r>
          </a:p>
          <a:p>
            <a:pPr algn="r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 150 cm</a:t>
            </a:r>
          </a:p>
          <a:p>
            <a:pPr algn="ctr"/>
            <a:endParaRPr lang="en-VN" sz="3600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E2B2D-2E29-D34F-BF9A-0693B0E65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3" y="3101007"/>
            <a:ext cx="3713837" cy="37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0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EE89F-737C-F140-A6B3-449EC7137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26" y="696877"/>
            <a:ext cx="6237073" cy="51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23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6F19E14-F171-D24A-ADDA-AC4F8560660E}"/>
              </a:ext>
            </a:extLst>
          </p:cNvPr>
          <p:cNvSpPr/>
          <p:nvPr/>
        </p:nvSpPr>
        <p:spPr>
          <a:xfrm>
            <a:off x="377687" y="255131"/>
            <a:ext cx="11509513" cy="6304695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691815" y="255131"/>
            <a:ext cx="10808370" cy="20621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  <a:p>
            <a:pPr algn="ctr" defTabSz="914377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chu vi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lớn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nhất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là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hình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687E86-0A79-F048-AA46-710A97B2B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847" r="62893" b="39028"/>
          <a:stretch/>
        </p:blipFill>
        <p:spPr>
          <a:xfrm>
            <a:off x="1028515" y="2650896"/>
            <a:ext cx="2736574" cy="2817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788B3-7478-7C45-A1AC-B7BD59B19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11146" r="3010" b="36834"/>
          <a:stretch/>
        </p:blipFill>
        <p:spPr>
          <a:xfrm>
            <a:off x="4373242" y="2498983"/>
            <a:ext cx="3445514" cy="3120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E9E36D-69E7-504E-9AB3-C15DC6668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8" t="54043" r="30899" b="399"/>
          <a:stretch/>
        </p:blipFill>
        <p:spPr>
          <a:xfrm>
            <a:off x="7818756" y="2489043"/>
            <a:ext cx="3856383" cy="291203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B1291BC-2D4A-CF4A-A8BA-5F0628BD8268}"/>
              </a:ext>
            </a:extLst>
          </p:cNvPr>
          <p:cNvSpPr/>
          <p:nvPr/>
        </p:nvSpPr>
        <p:spPr>
          <a:xfrm>
            <a:off x="2015496" y="562981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584945-7422-C94B-B4E9-36E566D94A0C}"/>
              </a:ext>
            </a:extLst>
          </p:cNvPr>
          <p:cNvSpPr/>
          <p:nvPr/>
        </p:nvSpPr>
        <p:spPr>
          <a:xfrm>
            <a:off x="5913477" y="562981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9CC851-CFD7-314B-AC06-288890E0BC83}"/>
              </a:ext>
            </a:extLst>
          </p:cNvPr>
          <p:cNvSpPr/>
          <p:nvPr/>
        </p:nvSpPr>
        <p:spPr>
          <a:xfrm>
            <a:off x="9365641" y="5619871"/>
            <a:ext cx="762611" cy="7354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4BFB5-FC15-E347-8C9B-A2A483994C50}"/>
              </a:ext>
            </a:extLst>
          </p:cNvPr>
          <p:cNvSpPr txBox="1"/>
          <p:nvPr/>
        </p:nvSpPr>
        <p:spPr>
          <a:xfrm>
            <a:off x="1355015" y="5585926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21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AB3C40-1E7E-0745-BE42-5EB22C6D0075}"/>
              </a:ext>
            </a:extLst>
          </p:cNvPr>
          <p:cNvSpPr txBox="1"/>
          <p:nvPr/>
        </p:nvSpPr>
        <p:spPr>
          <a:xfrm>
            <a:off x="5252996" y="5585926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18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2C7B6-5818-2643-A7E0-AFCFF577D672}"/>
              </a:ext>
            </a:extLst>
          </p:cNvPr>
          <p:cNvSpPr txBox="1"/>
          <p:nvPr/>
        </p:nvSpPr>
        <p:spPr>
          <a:xfrm>
            <a:off x="8705161" y="5595730"/>
            <a:ext cx="20835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19 cm</a:t>
            </a:r>
          </a:p>
        </p:txBody>
      </p:sp>
    </p:spTree>
    <p:extLst>
      <p:ext uri="{BB962C8B-B14F-4D97-AF65-F5344CB8AC3E}">
        <p14:creationId xmlns:p14="http://schemas.microsoft.com/office/powerpoint/2010/main" val="35360006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  <p:bldP spid="18" grpId="0" animBg="1"/>
      <p:bldP spid="19" grpId="0" animBg="1"/>
      <p:bldP spid="16" grpId="0" animBg="1"/>
      <p:bldP spid="16" grpId="1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96DC7-2D76-A74A-B57A-5CA823E0C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7" y="2971234"/>
            <a:ext cx="2241772" cy="404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EFDB5B-636D-A044-9CD5-DB726087F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44" y="2765086"/>
            <a:ext cx="2841315" cy="4075043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5F280-892C-3945-BC4C-DBE9C0870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18" y="2158650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5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AB9776-41C4-FECF-0482-8FF3A0BB9000}"/>
              </a:ext>
            </a:extLst>
          </p:cNvPr>
          <p:cNvGrpSpPr/>
          <p:nvPr/>
        </p:nvGrpSpPr>
        <p:grpSpPr>
          <a:xfrm>
            <a:off x="1241739" y="688256"/>
            <a:ext cx="4633960" cy="3167389"/>
            <a:chOff x="1133475" y="775961"/>
            <a:chExt cx="4698502" cy="31673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B6AA18-85E6-BE39-2B0F-81B1B095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" b="7690"/>
            <a:stretch/>
          </p:blipFill>
          <p:spPr>
            <a:xfrm flipH="1">
              <a:off x="1239604" y="775961"/>
              <a:ext cx="4592373" cy="291502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D23A5C-2F7A-656C-3D6B-19683C6B355D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89E26-0FBE-B30F-1618-851E6AE4BB01}"/>
              </a:ext>
            </a:extLst>
          </p:cNvPr>
          <p:cNvGrpSpPr/>
          <p:nvPr/>
        </p:nvGrpSpPr>
        <p:grpSpPr>
          <a:xfrm>
            <a:off x="5612197" y="3289896"/>
            <a:ext cx="4533627" cy="466725"/>
            <a:chOff x="1629048" y="3429000"/>
            <a:chExt cx="4533627" cy="4667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751292-6F6B-2725-8717-D058839AD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6" r="8087" b="4243"/>
            <a:stretch/>
          </p:blipFill>
          <p:spPr>
            <a:xfrm flipH="1">
              <a:off x="1629048" y="3691176"/>
              <a:ext cx="4426298" cy="1086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AD88DFE-BF86-84F3-4BFC-61DE2534FE9C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226402-E65A-548A-9DEA-571716058BEF}"/>
              </a:ext>
            </a:extLst>
          </p:cNvPr>
          <p:cNvSpPr/>
          <p:nvPr/>
        </p:nvSpPr>
        <p:spPr>
          <a:xfrm>
            <a:off x="5391434" y="3653120"/>
            <a:ext cx="4415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BC577-9423-71CE-7C79-5C29FEB127EB}"/>
              </a:ext>
            </a:extLst>
          </p:cNvPr>
          <p:cNvSpPr txBox="1"/>
          <p:nvPr/>
        </p:nvSpPr>
        <p:spPr>
          <a:xfrm>
            <a:off x="434566" y="4888871"/>
            <a:ext cx="1156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khúc</a:t>
            </a:r>
            <a:r>
              <a:rPr lang="en-US" sz="2800" dirty="0"/>
              <a:t> BACD </a:t>
            </a:r>
            <a:r>
              <a:rPr lang="en-US" sz="2800" dirty="0" err="1"/>
              <a:t>biết</a:t>
            </a:r>
            <a:r>
              <a:rPr lang="en-US" sz="2800" dirty="0"/>
              <a:t> BA = 2cm; AC = 3 cm; CD = 4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9D1B0-5CC4-DBB9-61AE-D732B7232153}"/>
              </a:ext>
            </a:extLst>
          </p:cNvPr>
          <p:cNvSpPr txBox="1"/>
          <p:nvPr/>
        </p:nvSpPr>
        <p:spPr>
          <a:xfrm>
            <a:off x="2073949" y="5637470"/>
            <a:ext cx="828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khúc</a:t>
            </a:r>
            <a:r>
              <a:rPr lang="en-US" sz="2800" dirty="0"/>
              <a:t> BACD </a:t>
            </a:r>
            <a:r>
              <a:rPr lang="en-US" sz="2800" dirty="0" err="1"/>
              <a:t>là</a:t>
            </a:r>
            <a:r>
              <a:rPr lang="en-US" sz="2800" dirty="0"/>
              <a:t>: 2 + 3 + 4 = 9 ( cm) </a:t>
            </a:r>
          </a:p>
        </p:txBody>
      </p:sp>
    </p:spTree>
    <p:extLst>
      <p:ext uri="{BB962C8B-B14F-4D97-AF65-F5344CB8AC3E}">
        <p14:creationId xmlns:p14="http://schemas.microsoft.com/office/powerpoint/2010/main" val="41720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3B248-F4F5-5F48-9A93-E915F1885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30" y="832684"/>
            <a:ext cx="6515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8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68140" y="684458"/>
            <a:ext cx="11205820" cy="5866589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359" y="2829713"/>
            <a:ext cx="4577366" cy="457736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715149-D673-B54B-B648-1A348CE56564}"/>
              </a:ext>
            </a:extLst>
          </p:cNvPr>
          <p:cNvSpPr txBox="1"/>
          <p:nvPr/>
        </p:nvSpPr>
        <p:spPr>
          <a:xfrm>
            <a:off x="2070652" y="684458"/>
            <a:ext cx="8050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>
                <a:solidFill>
                  <a:srgbClr val="B92D17"/>
                </a:solidFill>
                <a:latin typeface="#9Slide05 Phobia" panose="02000506000000020003" pitchFamily="2" charset="77"/>
              </a:rPr>
              <a:t>Quan sát tranh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9F64F5-DACE-E940-AEF6-2FAA3980DB01}"/>
              </a:ext>
            </a:extLst>
          </p:cNvPr>
          <p:cNvGrpSpPr/>
          <p:nvPr/>
        </p:nvGrpSpPr>
        <p:grpSpPr>
          <a:xfrm>
            <a:off x="2906080" y="2076672"/>
            <a:ext cx="8617780" cy="4255547"/>
            <a:chOff x="2906080" y="2076672"/>
            <a:chExt cx="8617780" cy="42555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D37B638-905C-094E-93DF-715650A7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049" y="2498294"/>
              <a:ext cx="8221842" cy="3412302"/>
            </a:xfrm>
            <a:prstGeom prst="rect">
              <a:avLst/>
            </a:prstGeom>
          </p:spPr>
        </p:pic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482192-269C-8341-8B52-89C640B6ED15}"/>
                </a:ext>
              </a:extLst>
            </p:cNvPr>
            <p:cNvSpPr/>
            <p:nvPr/>
          </p:nvSpPr>
          <p:spPr>
            <a:xfrm>
              <a:off x="2906080" y="2076672"/>
              <a:ext cx="8617780" cy="4255547"/>
            </a:xfrm>
            <a:prstGeom prst="roundRect">
              <a:avLst/>
            </a:prstGeom>
            <a:noFill/>
            <a:ln w="5715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40364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AB9776-41C4-FECF-0482-8FF3A0BB9000}"/>
              </a:ext>
            </a:extLst>
          </p:cNvPr>
          <p:cNvGrpSpPr/>
          <p:nvPr/>
        </p:nvGrpSpPr>
        <p:grpSpPr>
          <a:xfrm>
            <a:off x="1277953" y="670149"/>
            <a:ext cx="4633960" cy="3167389"/>
            <a:chOff x="1133475" y="775961"/>
            <a:chExt cx="4698502" cy="31673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B6AA18-85E6-BE39-2B0F-81B1B095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" b="7690"/>
            <a:stretch/>
          </p:blipFill>
          <p:spPr>
            <a:xfrm flipH="1">
              <a:off x="1239604" y="775961"/>
              <a:ext cx="4592373" cy="291502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D23A5C-2F7A-656C-3D6B-19683C6B355D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489E26-0FBE-B30F-1618-851E6AE4BB01}"/>
              </a:ext>
            </a:extLst>
          </p:cNvPr>
          <p:cNvGrpSpPr/>
          <p:nvPr/>
        </p:nvGrpSpPr>
        <p:grpSpPr>
          <a:xfrm>
            <a:off x="5612197" y="3269599"/>
            <a:ext cx="4382830" cy="466725"/>
            <a:chOff x="1629048" y="3429000"/>
            <a:chExt cx="4533627" cy="4667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751292-6F6B-2725-8717-D058839AD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16" r="8087" b="4243"/>
            <a:stretch/>
          </p:blipFill>
          <p:spPr>
            <a:xfrm flipH="1">
              <a:off x="1629048" y="3691176"/>
              <a:ext cx="4426298" cy="1086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AD88DFE-BF86-84F3-4BFC-61DE2534FE9C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226402-E65A-548A-9DEA-571716058BEF}"/>
              </a:ext>
            </a:extLst>
          </p:cNvPr>
          <p:cNvSpPr/>
          <p:nvPr/>
        </p:nvSpPr>
        <p:spPr>
          <a:xfrm>
            <a:off x="5391434" y="3653120"/>
            <a:ext cx="4415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BC577-9423-71CE-7C79-5C29FEB127EB}"/>
              </a:ext>
            </a:extLst>
          </p:cNvPr>
          <p:cNvSpPr txBox="1"/>
          <p:nvPr/>
        </p:nvSpPr>
        <p:spPr>
          <a:xfrm>
            <a:off x="434566" y="4888871"/>
            <a:ext cx="1156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BACD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BA = 2cm; AC = 3 cm; CD = 4 cm</a:t>
            </a:r>
          </a:p>
        </p:txBody>
      </p:sp>
    </p:spTree>
    <p:extLst>
      <p:ext uri="{BB962C8B-B14F-4D97-AF65-F5344CB8AC3E}">
        <p14:creationId xmlns:p14="http://schemas.microsoft.com/office/powerpoint/2010/main" val="29529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75 -0.24838 L -0.05872 -0.24838 C -0.17187 -0.24838 -0.31119 -0.1794 -0.31119 -0.12338 L -0.31119 0.0016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47754" y="214715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628EE82-CE4B-7345-B122-2B50EBB3B3B5}"/>
              </a:ext>
            </a:extLst>
          </p:cNvPr>
          <p:cNvGrpSpPr/>
          <p:nvPr/>
        </p:nvGrpSpPr>
        <p:grpSpPr>
          <a:xfrm>
            <a:off x="627232" y="2050666"/>
            <a:ext cx="4953483" cy="3372179"/>
            <a:chOff x="3733317" y="1975073"/>
            <a:chExt cx="5054897" cy="3512378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2955144-D38B-5845-BE50-C93791D39679}"/>
                </a:ext>
              </a:extLst>
            </p:cNvPr>
            <p:cNvSpPr/>
            <p:nvPr/>
          </p:nvSpPr>
          <p:spPr>
            <a:xfrm>
              <a:off x="4097583" y="2498521"/>
              <a:ext cx="4337677" cy="2360548"/>
            </a:xfrm>
            <a:prstGeom prst="triangle">
              <a:avLst>
                <a:gd name="adj" fmla="val 28814"/>
              </a:avLst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9A40B1-597E-6F46-8271-93593E0C2309}"/>
                </a:ext>
              </a:extLst>
            </p:cNvPr>
            <p:cNvSpPr txBox="1"/>
            <p:nvPr/>
          </p:nvSpPr>
          <p:spPr>
            <a:xfrm>
              <a:off x="3733317" y="3242477"/>
              <a:ext cx="1092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 cm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CF6A69F-F242-7845-A452-1A59A284E86A}"/>
                </a:ext>
              </a:extLst>
            </p:cNvPr>
            <p:cNvSpPr txBox="1"/>
            <p:nvPr/>
          </p:nvSpPr>
          <p:spPr>
            <a:xfrm>
              <a:off x="6984249" y="3201676"/>
              <a:ext cx="1092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3 cm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7D132B4-DE1E-9D4A-BFCE-8AB695B7550F}"/>
                </a:ext>
              </a:extLst>
            </p:cNvPr>
            <p:cNvSpPr txBox="1"/>
            <p:nvPr/>
          </p:nvSpPr>
          <p:spPr>
            <a:xfrm>
              <a:off x="5629898" y="4902676"/>
              <a:ext cx="1092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4 cm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15A8AA-7C1C-414F-A74F-023B22E41396}"/>
                </a:ext>
              </a:extLst>
            </p:cNvPr>
            <p:cNvSpPr txBox="1"/>
            <p:nvPr/>
          </p:nvSpPr>
          <p:spPr>
            <a:xfrm>
              <a:off x="5188536" y="1975073"/>
              <a:ext cx="441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46C407-1208-9544-9831-513CE3FFFEEA}"/>
                </a:ext>
              </a:extLst>
            </p:cNvPr>
            <p:cNvSpPr txBox="1"/>
            <p:nvPr/>
          </p:nvSpPr>
          <p:spPr>
            <a:xfrm>
              <a:off x="3808492" y="4867605"/>
              <a:ext cx="441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DFEFDC-2344-3144-BAD3-03F0625D0CA0}"/>
                </a:ext>
              </a:extLst>
            </p:cNvPr>
            <p:cNvSpPr txBox="1"/>
            <p:nvPr/>
          </p:nvSpPr>
          <p:spPr>
            <a:xfrm>
              <a:off x="8346852" y="4867605"/>
              <a:ext cx="441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C00000"/>
                  </a:solidFill>
                </a:rPr>
                <a:t>C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8310336-826A-2644-90AA-83CCDD1FBB35}"/>
              </a:ext>
            </a:extLst>
          </p:cNvPr>
          <p:cNvSpPr txBox="1"/>
          <p:nvPr/>
        </p:nvSpPr>
        <p:spPr>
          <a:xfrm>
            <a:off x="5871278" y="1898837"/>
            <a:ext cx="57167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Tổng độ dài ba cạnh của hình tam giác </a:t>
            </a:r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ABC</a:t>
            </a:r>
            <a:r>
              <a:rPr lang="en-VN" sz="3600" dirty="0">
                <a:latin typeface="Cambria" panose="02040503050406030204" pitchFamily="18" charset="0"/>
              </a:rPr>
              <a:t> là:</a:t>
            </a:r>
          </a:p>
          <a:p>
            <a:pPr>
              <a:lnSpc>
                <a:spcPct val="150000"/>
              </a:lnSpc>
            </a:pPr>
            <a:r>
              <a:rPr lang="en-VN" sz="3600" b="1" dirty="0">
                <a:latin typeface="Cambria" panose="02040503050406030204" pitchFamily="18" charset="0"/>
              </a:rPr>
              <a:t>2 cm + 3 cm + 4 cm = 9 cm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7B04A7-EE9B-EA46-B2EA-08369E2DE00F}"/>
              </a:ext>
            </a:extLst>
          </p:cNvPr>
          <p:cNvGrpSpPr/>
          <p:nvPr/>
        </p:nvGrpSpPr>
        <p:grpSpPr>
          <a:xfrm>
            <a:off x="1709578" y="457615"/>
            <a:ext cx="7414540" cy="1113183"/>
            <a:chOff x="1709578" y="457615"/>
            <a:chExt cx="7414540" cy="1113183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2ACC800A-9BB7-1A4F-A649-184239E550DC}"/>
                </a:ext>
              </a:extLst>
            </p:cNvPr>
            <p:cNvSpPr/>
            <p:nvPr/>
          </p:nvSpPr>
          <p:spPr>
            <a:xfrm>
              <a:off x="2037313" y="457615"/>
              <a:ext cx="7086805" cy="1113183"/>
            </a:xfrm>
            <a:prstGeom prst="roundRect">
              <a:avLst/>
            </a:prstGeom>
            <a:solidFill>
              <a:srgbClr val="63A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09578" y="549613"/>
              <a:ext cx="72406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indent="-914400" algn="ctr">
                <a:buAutoNum type="alphaLcParenR"/>
              </a:pP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Chu vi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tam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giác</a:t>
              </a:r>
              <a:endParaRPr lang="en-US" sz="48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D1F73BB-EB2E-574D-988E-5EAF139A293D}"/>
              </a:ext>
            </a:extLst>
          </p:cNvPr>
          <p:cNvSpPr/>
          <p:nvPr/>
        </p:nvSpPr>
        <p:spPr>
          <a:xfrm>
            <a:off x="6173730" y="4708973"/>
            <a:ext cx="5111810" cy="1760159"/>
          </a:xfrm>
          <a:prstGeom prst="rect">
            <a:avLst/>
          </a:prstGeom>
          <a:solidFill>
            <a:srgbClr val="B78E6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600" dirty="0">
                <a:solidFill>
                  <a:schemeClr val="bg1"/>
                </a:solidFill>
                <a:latin typeface="Cambria" panose="02040503050406030204" pitchFamily="18" charset="0"/>
                <a:cs typeface="#9Slide05 Pattaya" pitchFamily="2" charset="-34"/>
              </a:rPr>
              <a:t>Ta nói: Chu vi của hình tam giác ABC là 9 cm</a:t>
            </a:r>
          </a:p>
        </p:txBody>
      </p:sp>
    </p:spTree>
    <p:extLst>
      <p:ext uri="{BB962C8B-B14F-4D97-AF65-F5344CB8AC3E}">
        <p14:creationId xmlns:p14="http://schemas.microsoft.com/office/powerpoint/2010/main" val="8390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242252" y="198792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8310336-826A-2644-90AA-83CCDD1FBB35}"/>
              </a:ext>
            </a:extLst>
          </p:cNvPr>
          <p:cNvSpPr txBox="1"/>
          <p:nvPr/>
        </p:nvSpPr>
        <p:spPr>
          <a:xfrm>
            <a:off x="4466106" y="1598677"/>
            <a:ext cx="760451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Tổng độ dài bốn cạnh của hình </a:t>
            </a:r>
          </a:p>
          <a:p>
            <a:pPr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tứ giác </a:t>
            </a:r>
            <a:r>
              <a:rPr lang="en-VN" sz="3600" dirty="0">
                <a:solidFill>
                  <a:srgbClr val="C00000"/>
                </a:solidFill>
                <a:latin typeface="Cambria" panose="02040503050406030204" pitchFamily="18" charset="0"/>
              </a:rPr>
              <a:t>MNPQ</a:t>
            </a:r>
            <a:r>
              <a:rPr lang="en-VN" sz="3600" dirty="0">
                <a:latin typeface="Cambria" panose="02040503050406030204" pitchFamily="18" charset="0"/>
              </a:rPr>
              <a:t> là:</a:t>
            </a:r>
          </a:p>
          <a:p>
            <a:pPr>
              <a:lnSpc>
                <a:spcPct val="150000"/>
              </a:lnSpc>
            </a:pPr>
            <a:r>
              <a:rPr lang="en-VN" sz="3600" b="1" dirty="0">
                <a:latin typeface="Cambria" panose="02040503050406030204" pitchFamily="18" charset="0"/>
              </a:rPr>
              <a:t>2 cm + 3 cm + 4 cm + 5 cm = 14 cm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7B04A7-EE9B-EA46-B2EA-08369E2DE00F}"/>
              </a:ext>
            </a:extLst>
          </p:cNvPr>
          <p:cNvGrpSpPr/>
          <p:nvPr/>
        </p:nvGrpSpPr>
        <p:grpSpPr>
          <a:xfrm>
            <a:off x="1678179" y="379537"/>
            <a:ext cx="7414540" cy="1113183"/>
            <a:chOff x="1709578" y="457615"/>
            <a:chExt cx="7414540" cy="1113183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2ACC800A-9BB7-1A4F-A649-184239E550DC}"/>
                </a:ext>
              </a:extLst>
            </p:cNvPr>
            <p:cNvSpPr/>
            <p:nvPr/>
          </p:nvSpPr>
          <p:spPr>
            <a:xfrm>
              <a:off x="2037313" y="457615"/>
              <a:ext cx="7086805" cy="1113183"/>
            </a:xfrm>
            <a:prstGeom prst="roundRect">
              <a:avLst/>
            </a:prstGeom>
            <a:solidFill>
              <a:srgbClr val="63A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09578" y="549613"/>
              <a:ext cx="72406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b) Chu vi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tứ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giác</a:t>
              </a:r>
              <a:endParaRPr lang="en-US" sz="48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D1F73BB-EB2E-574D-988E-5EAF139A293D}"/>
              </a:ext>
            </a:extLst>
          </p:cNvPr>
          <p:cNvSpPr/>
          <p:nvPr/>
        </p:nvSpPr>
        <p:spPr>
          <a:xfrm>
            <a:off x="6246116" y="4475006"/>
            <a:ext cx="5111810" cy="1760159"/>
          </a:xfrm>
          <a:prstGeom prst="rect">
            <a:avLst/>
          </a:prstGeom>
          <a:solidFill>
            <a:srgbClr val="B78E6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600" dirty="0">
                <a:solidFill>
                  <a:schemeClr val="bg1"/>
                </a:solidFill>
                <a:latin typeface="Cambria" panose="02040503050406030204" pitchFamily="18" charset="0"/>
                <a:cs typeface="#9Slide05 Pattaya" pitchFamily="2" charset="-34"/>
              </a:rPr>
              <a:t>Ta nói: Chu vi của hình tứ giác MNPQ là 14 cm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B26D2-A44E-0244-B72F-FF0579063EFC}"/>
              </a:ext>
            </a:extLst>
          </p:cNvPr>
          <p:cNvGrpSpPr/>
          <p:nvPr/>
        </p:nvGrpSpPr>
        <p:grpSpPr>
          <a:xfrm>
            <a:off x="353773" y="3097020"/>
            <a:ext cx="5300522" cy="3650561"/>
            <a:chOff x="-331266" y="2200101"/>
            <a:chExt cx="5300522" cy="365056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22FCC1-9FF8-4240-9CB6-497056419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644" y="2723322"/>
              <a:ext cx="2027582" cy="85476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7DB9D0-A1BC-DB4B-A82E-8EB9376C5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056" y="3536358"/>
              <a:ext cx="417588" cy="167174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2EC22D-B933-0140-89C2-83FFE6743A48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98" y="2723322"/>
              <a:ext cx="1006138" cy="248478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74B245-8F02-5B4C-B19F-CEB6DC28256B}"/>
                </a:ext>
              </a:extLst>
            </p:cNvPr>
            <p:cNvCxnSpPr>
              <a:cxnSpLocks/>
            </p:cNvCxnSpPr>
            <p:nvPr/>
          </p:nvCxnSpPr>
          <p:spPr>
            <a:xfrm>
              <a:off x="457056" y="5208104"/>
              <a:ext cx="34448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A81060-AE7F-A442-A4B5-6FEF68B15325}"/>
                </a:ext>
              </a:extLst>
            </p:cNvPr>
            <p:cNvSpPr txBox="1"/>
            <p:nvPr/>
          </p:nvSpPr>
          <p:spPr>
            <a:xfrm>
              <a:off x="580906" y="2960990"/>
              <a:ext cx="376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</a:rPr>
                <a:t>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E36C85-2FCC-474F-8D0D-793A65E766E8}"/>
                </a:ext>
              </a:extLst>
            </p:cNvPr>
            <p:cNvSpPr txBox="1"/>
            <p:nvPr/>
          </p:nvSpPr>
          <p:spPr>
            <a:xfrm>
              <a:off x="2707561" y="2200101"/>
              <a:ext cx="376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</a:rPr>
                <a:t>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B46A86-EF98-8C41-A957-9436B7ECBC07}"/>
                </a:ext>
              </a:extLst>
            </p:cNvPr>
            <p:cNvSpPr txBox="1"/>
            <p:nvPr/>
          </p:nvSpPr>
          <p:spPr>
            <a:xfrm>
              <a:off x="3713699" y="5278351"/>
              <a:ext cx="376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</a:rPr>
                <a:t>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814354-65C7-5044-B9F2-C721187E27ED}"/>
                </a:ext>
              </a:extLst>
            </p:cNvPr>
            <p:cNvSpPr txBox="1"/>
            <p:nvPr/>
          </p:nvSpPr>
          <p:spPr>
            <a:xfrm>
              <a:off x="343005" y="5327442"/>
              <a:ext cx="376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</a:rPr>
                <a:t>Q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3E5FA5-C90D-C24C-99D8-148A4DCC6540}"/>
                </a:ext>
              </a:extLst>
            </p:cNvPr>
            <p:cNvSpPr txBox="1"/>
            <p:nvPr/>
          </p:nvSpPr>
          <p:spPr>
            <a:xfrm>
              <a:off x="1130680" y="2599586"/>
              <a:ext cx="139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3 cm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01985F-7AD6-DA4C-B642-66502E8DC37D}"/>
                </a:ext>
              </a:extLst>
            </p:cNvPr>
            <p:cNvSpPr txBox="1"/>
            <p:nvPr/>
          </p:nvSpPr>
          <p:spPr>
            <a:xfrm>
              <a:off x="3573660" y="3629623"/>
              <a:ext cx="139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4 cm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D6AC64-A3CB-0847-A53B-8A2F23278041}"/>
                </a:ext>
              </a:extLst>
            </p:cNvPr>
            <p:cNvSpPr txBox="1"/>
            <p:nvPr/>
          </p:nvSpPr>
          <p:spPr>
            <a:xfrm>
              <a:off x="1617931" y="5249833"/>
              <a:ext cx="139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5 cm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7651D5-34FF-2F4C-8114-0ED4A636760C}"/>
                </a:ext>
              </a:extLst>
            </p:cNvPr>
            <p:cNvSpPr txBox="1"/>
            <p:nvPr/>
          </p:nvSpPr>
          <p:spPr>
            <a:xfrm>
              <a:off x="-331266" y="3965713"/>
              <a:ext cx="139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0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27717" y="110419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8876765" y="2296348"/>
            <a:ext cx="3315235" cy="4561652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" y="110419"/>
            <a:ext cx="1811148" cy="1807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2732109"/>
            <a:ext cx="4577366" cy="457736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C15141-8C94-394C-BF94-DC23FA1CBD35}"/>
              </a:ext>
            </a:extLst>
          </p:cNvPr>
          <p:cNvSpPr/>
          <p:nvPr/>
        </p:nvSpPr>
        <p:spPr>
          <a:xfrm>
            <a:off x="1538747" y="415824"/>
            <a:ext cx="9628190" cy="30043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4800" dirty="0">
                <a:solidFill>
                  <a:schemeClr val="tx1"/>
                </a:solidFill>
                <a:latin typeface="Cambria" panose="02040503050406030204" pitchFamily="18" charset="0"/>
              </a:rPr>
              <a:t>Tổng độ dài các cạnh của hình tam giác, hình tứ giác là chu vi của hình đó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5A730A-6931-FD40-A4A7-65F4739CD808}"/>
              </a:ext>
            </a:extLst>
          </p:cNvPr>
          <p:cNvSpPr txBox="1"/>
          <p:nvPr/>
        </p:nvSpPr>
        <p:spPr>
          <a:xfrm>
            <a:off x="1197509" y="718137"/>
            <a:ext cx="9379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dirty="0">
                <a:solidFill>
                  <a:srgbClr val="B92D17"/>
                </a:solidFill>
                <a:latin typeface="#9Slide05 Phobia" panose="02000506000000020003" pitchFamily="2" charset="77"/>
              </a:rPr>
              <a:t>Chu vi hình tam giác,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304551165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3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Widescreen</PresentationFormat>
  <Paragraphs>94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#9Slide05 Phobia</vt:lpstr>
      <vt:lpstr>#9Slide05 SVNCookie</vt:lpstr>
      <vt:lpstr>#9Slide06 SVNLemon Tuesday</vt:lpstr>
      <vt:lpstr>Arial</vt:lpstr>
      <vt:lpstr>Bahnschrift Condensed</vt:lpstr>
      <vt:lpstr>Bahnschrift SemiBold SemiConden</vt:lpstr>
      <vt:lpstr>Calibri</vt:lpstr>
      <vt:lpstr>Cambria</vt:lpstr>
      <vt:lpstr>Coiny</vt:lpstr>
      <vt:lpstr>VNI-Times</vt:lpstr>
      <vt:lpstr>字魂141号-活力悦动体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2025-02-10T15:33:06Z</dcterms:modified>
</cp:coreProperties>
</file>