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257" r:id="rId4"/>
    <p:sldId id="587" r:id="rId5"/>
    <p:sldId id="292" r:id="rId6"/>
    <p:sldId id="601" r:id="rId7"/>
    <p:sldId id="590" r:id="rId8"/>
    <p:sldId id="602" r:id="rId9"/>
    <p:sldId id="603" r:id="rId10"/>
    <p:sldId id="275" r:id="rId11"/>
    <p:sldId id="279" r:id="rId12"/>
    <p:sldId id="277" r:id="rId13"/>
    <p:sldId id="592" r:id="rId14"/>
    <p:sldId id="591" r:id="rId15"/>
    <p:sldId id="593" r:id="rId16"/>
    <p:sldId id="594" r:id="rId17"/>
    <p:sldId id="267" r:id="rId18"/>
    <p:sldId id="595" r:id="rId19"/>
    <p:sldId id="596" r:id="rId20"/>
    <p:sldId id="597" r:id="rId21"/>
    <p:sldId id="598" r:id="rId22"/>
    <p:sldId id="599" r:id="rId23"/>
    <p:sldId id="588" r:id="rId24"/>
    <p:sldId id="307" r:id="rId25"/>
    <p:sldId id="589" r:id="rId26"/>
    <p:sldId id="274" r:id="rId27"/>
    <p:sldId id="604" r:id="rId2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431" autoAdjust="0"/>
  </p:normalViewPr>
  <p:slideViewPr>
    <p:cSldViewPr>
      <p:cViewPr>
        <p:scale>
          <a:sx n="25" d="100"/>
          <a:sy n="25" d="100"/>
        </p:scale>
        <p:origin x="1938"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0C8B5-9F63-49E4-9AB2-475E4BD31D8E}"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7F8C0-C9C1-4918-8616-4B06243D638A}" type="slidenum">
              <a:rPr lang="en-US" smtClean="0"/>
              <a:t>‹#›</a:t>
            </a:fld>
            <a:endParaRPr lang="en-US"/>
          </a:p>
        </p:txBody>
      </p:sp>
    </p:spTree>
    <p:extLst>
      <p:ext uri="{BB962C8B-B14F-4D97-AF65-F5344CB8AC3E}">
        <p14:creationId xmlns:p14="http://schemas.microsoft.com/office/powerpoint/2010/main" val="18140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631AB-CB30-9844-AAC1-14353E5E7E7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04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Chốt dang toán và các sử dụng máy tính cầm tay để tính vưới dạng toán này.</a:t>
            </a:r>
          </a:p>
          <a:p>
            <a:endParaRPr lang="en-US"/>
          </a:p>
        </p:txBody>
      </p:sp>
      <p:sp>
        <p:nvSpPr>
          <p:cNvPr id="4" name="Slide Number Placeholder 3"/>
          <p:cNvSpPr>
            <a:spLocks noGrp="1"/>
          </p:cNvSpPr>
          <p:nvPr>
            <p:ph type="sldNum" sz="quarter" idx="5"/>
          </p:nvPr>
        </p:nvSpPr>
        <p:spPr/>
        <p:txBody>
          <a:bodyPr/>
          <a:lstStyle/>
          <a:p>
            <a:fld id="{0CE7F8C0-C9C1-4918-8616-4B06243D638A}" type="slidenum">
              <a:rPr lang="en-US" smtClean="0"/>
              <a:t>4</a:t>
            </a:fld>
            <a:endParaRPr lang="en-US"/>
          </a:p>
        </p:txBody>
      </p:sp>
    </p:spTree>
    <p:extLst>
      <p:ext uri="{BB962C8B-B14F-4D97-AF65-F5344CB8AC3E}">
        <p14:creationId xmlns:p14="http://schemas.microsoft.com/office/powerpoint/2010/main" val="57263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Chốt dang toán và các sử dụng máy tính cầm tay để tính vưới dạng toán này.</a:t>
            </a:r>
          </a:p>
        </p:txBody>
      </p:sp>
      <p:sp>
        <p:nvSpPr>
          <p:cNvPr id="4" name="Slide Number Placeholder 3"/>
          <p:cNvSpPr>
            <a:spLocks noGrp="1"/>
          </p:cNvSpPr>
          <p:nvPr>
            <p:ph type="sldNum" sz="quarter" idx="5"/>
          </p:nvPr>
        </p:nvSpPr>
        <p:spPr/>
        <p:txBody>
          <a:bodyPr/>
          <a:lstStyle/>
          <a:p>
            <a:fld id="{0CE7F8C0-C9C1-4918-8616-4B06243D638A}" type="slidenum">
              <a:rPr lang="en-US" smtClean="0"/>
              <a:t>5</a:t>
            </a:fld>
            <a:endParaRPr lang="en-US"/>
          </a:p>
        </p:txBody>
      </p:sp>
    </p:spTree>
    <p:extLst>
      <p:ext uri="{BB962C8B-B14F-4D97-AF65-F5344CB8AC3E}">
        <p14:creationId xmlns:p14="http://schemas.microsoft.com/office/powerpoint/2010/main" val="360592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sánh c ách sử dụng máy tính cầm tay để thực hiện 2 dạng toán.</a:t>
            </a:r>
          </a:p>
        </p:txBody>
      </p:sp>
      <p:sp>
        <p:nvSpPr>
          <p:cNvPr id="4" name="Slide Number Placeholder 3"/>
          <p:cNvSpPr>
            <a:spLocks noGrp="1"/>
          </p:cNvSpPr>
          <p:nvPr>
            <p:ph type="sldNum" sz="quarter" idx="5"/>
          </p:nvPr>
        </p:nvSpPr>
        <p:spPr/>
        <p:txBody>
          <a:bodyPr/>
          <a:lstStyle/>
          <a:p>
            <a:fld id="{0CE7F8C0-C9C1-4918-8616-4B06243D638A}" type="slidenum">
              <a:rPr lang="en-US" smtClean="0"/>
              <a:t>7</a:t>
            </a:fld>
            <a:endParaRPr lang="en-US"/>
          </a:p>
        </p:txBody>
      </p:sp>
    </p:spTree>
    <p:extLst>
      <p:ext uri="{BB962C8B-B14F-4D97-AF65-F5344CB8AC3E}">
        <p14:creationId xmlns:p14="http://schemas.microsoft.com/office/powerpoint/2010/main" val="8820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728E2-36F4-5222-EEEF-FBB029564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14A86-AEAB-B1F4-429E-5AACE6A1B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439DB-6FFD-B35F-16EB-B3E2024BA53B}"/>
              </a:ext>
            </a:extLst>
          </p:cNvPr>
          <p:cNvSpPr>
            <a:spLocks noGrp="1"/>
          </p:cNvSpPr>
          <p:nvPr>
            <p:ph type="body" idx="1"/>
          </p:nvPr>
        </p:nvSpPr>
        <p:spPr/>
        <p:txBody>
          <a:bodyPr/>
          <a:lstStyle/>
          <a:p>
            <a:endParaRPr lang="vi-VN" dirty="0"/>
          </a:p>
        </p:txBody>
      </p:sp>
      <p:sp>
        <p:nvSpPr>
          <p:cNvPr id="4" name="Slide Number Placeholder 3">
            <a:extLst>
              <a:ext uri="{FF2B5EF4-FFF2-40B4-BE49-F238E27FC236}">
                <a16:creationId xmlns:a16="http://schemas.microsoft.com/office/drawing/2014/main" id="{02946086-D01C-02AD-7817-5925A1BCBA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631AB-CB30-9844-AAC1-14353E5E7E7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30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631AB-CB30-9844-AAC1-14353E5E7E7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345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8682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7128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05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3743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8998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0124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6030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124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925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7738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9036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71498" indent="0" algn="ctr">
              <a:buNone/>
              <a:defRPr>
                <a:solidFill>
                  <a:schemeClr val="tx1">
                    <a:tint val="75000"/>
                  </a:schemeClr>
                </a:solidFill>
              </a:defRPr>
            </a:lvl2pPr>
            <a:lvl3pPr marL="742995" indent="0" algn="ctr">
              <a:buNone/>
              <a:defRPr>
                <a:solidFill>
                  <a:schemeClr val="tx1">
                    <a:tint val="75000"/>
                  </a:schemeClr>
                </a:solidFill>
              </a:defRPr>
            </a:lvl3pPr>
            <a:lvl4pPr marL="1114494" indent="0" algn="ctr">
              <a:buNone/>
              <a:defRPr>
                <a:solidFill>
                  <a:schemeClr val="tx1">
                    <a:tint val="75000"/>
                  </a:schemeClr>
                </a:solidFill>
              </a:defRPr>
            </a:lvl4pPr>
            <a:lvl5pPr marL="1485992" indent="0" algn="ctr">
              <a:buNone/>
              <a:defRPr>
                <a:solidFill>
                  <a:schemeClr val="tx1">
                    <a:tint val="75000"/>
                  </a:schemeClr>
                </a:solidFill>
              </a:defRPr>
            </a:lvl5pPr>
            <a:lvl6pPr marL="1857489" indent="0" algn="ctr">
              <a:buNone/>
              <a:defRPr>
                <a:solidFill>
                  <a:schemeClr val="tx1">
                    <a:tint val="75000"/>
                  </a:schemeClr>
                </a:solidFill>
              </a:defRPr>
            </a:lvl6pPr>
            <a:lvl7pPr marL="2228987" indent="0" algn="ctr">
              <a:buNone/>
              <a:defRPr>
                <a:solidFill>
                  <a:schemeClr val="tx1">
                    <a:tint val="75000"/>
                  </a:schemeClr>
                </a:solidFill>
              </a:defRPr>
            </a:lvl7pPr>
            <a:lvl8pPr marL="2600486" indent="0" algn="ctr">
              <a:buNone/>
              <a:defRPr>
                <a:solidFill>
                  <a:schemeClr val="tx1">
                    <a:tint val="75000"/>
                  </a:schemeClr>
                </a:solidFill>
              </a:defRPr>
            </a:lvl8pPr>
            <a:lvl9pPr marL="29719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390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158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251"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8"/>
          </a:xfrm>
        </p:spPr>
        <p:txBody>
          <a:bodyPr anchor="b"/>
          <a:lstStyle>
            <a:lvl1pPr marL="0" indent="0">
              <a:buNone/>
              <a:defRPr sz="1625">
                <a:solidFill>
                  <a:schemeClr val="tx1">
                    <a:tint val="75000"/>
                  </a:schemeClr>
                </a:solidFill>
              </a:defRPr>
            </a:lvl1pPr>
            <a:lvl2pPr marL="371498" indent="0">
              <a:buNone/>
              <a:defRPr sz="1463">
                <a:solidFill>
                  <a:schemeClr val="tx1">
                    <a:tint val="75000"/>
                  </a:schemeClr>
                </a:solidFill>
              </a:defRPr>
            </a:lvl2pPr>
            <a:lvl3pPr marL="742995" indent="0">
              <a:buNone/>
              <a:defRPr sz="1301">
                <a:solidFill>
                  <a:schemeClr val="tx1">
                    <a:tint val="75000"/>
                  </a:schemeClr>
                </a:solidFill>
              </a:defRPr>
            </a:lvl3pPr>
            <a:lvl4pPr marL="1114494" indent="0">
              <a:buNone/>
              <a:defRPr sz="1137">
                <a:solidFill>
                  <a:schemeClr val="tx1">
                    <a:tint val="75000"/>
                  </a:schemeClr>
                </a:solidFill>
              </a:defRPr>
            </a:lvl4pPr>
            <a:lvl5pPr marL="1485992" indent="0">
              <a:buNone/>
              <a:defRPr sz="1137">
                <a:solidFill>
                  <a:schemeClr val="tx1">
                    <a:tint val="75000"/>
                  </a:schemeClr>
                </a:solidFill>
              </a:defRPr>
            </a:lvl5pPr>
            <a:lvl6pPr marL="1857489" indent="0">
              <a:buNone/>
              <a:defRPr sz="1137">
                <a:solidFill>
                  <a:schemeClr val="tx1">
                    <a:tint val="75000"/>
                  </a:schemeClr>
                </a:solidFill>
              </a:defRPr>
            </a:lvl6pPr>
            <a:lvl7pPr marL="2228987" indent="0">
              <a:buNone/>
              <a:defRPr sz="1137">
                <a:solidFill>
                  <a:schemeClr val="tx1">
                    <a:tint val="75000"/>
                  </a:schemeClr>
                </a:solidFill>
              </a:defRPr>
            </a:lvl7pPr>
            <a:lvl8pPr marL="2600486" indent="0">
              <a:buNone/>
              <a:defRPr sz="1137">
                <a:solidFill>
                  <a:schemeClr val="tx1">
                    <a:tint val="75000"/>
                  </a:schemeClr>
                </a:solidFill>
              </a:defRPr>
            </a:lvl8pPr>
            <a:lvl9pPr marL="2971983" indent="0">
              <a:buNone/>
              <a:defRPr sz="113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0048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600202"/>
            <a:ext cx="4038600" cy="4525964"/>
          </a:xfrm>
        </p:spPr>
        <p:txBody>
          <a:bodyPr/>
          <a:lstStyle>
            <a:lvl1pPr>
              <a:defRPr sz="2276"/>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600202"/>
            <a:ext cx="4038600" cy="4525964"/>
          </a:xfrm>
        </p:spPr>
        <p:txBody>
          <a:bodyPr/>
          <a:lstStyle>
            <a:lvl1pPr>
              <a:defRPr sz="2276"/>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5588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4"/>
            <a:ext cx="4040187" cy="639762"/>
          </a:xfrm>
        </p:spPr>
        <p:txBody>
          <a:bodyPr anchor="b"/>
          <a:lstStyle>
            <a:lvl1pPr marL="0" indent="0">
              <a:buNone/>
              <a:defRPr sz="1950" b="1"/>
            </a:lvl1pPr>
            <a:lvl2pPr marL="371498" indent="0">
              <a:buNone/>
              <a:defRPr sz="1625" b="1"/>
            </a:lvl2pPr>
            <a:lvl3pPr marL="742995" indent="0">
              <a:buNone/>
              <a:defRPr sz="1463" b="1"/>
            </a:lvl3pPr>
            <a:lvl4pPr marL="1114494" indent="0">
              <a:buNone/>
              <a:defRPr sz="1301" b="1"/>
            </a:lvl4pPr>
            <a:lvl5pPr marL="1485992" indent="0">
              <a:buNone/>
              <a:defRPr sz="1301" b="1"/>
            </a:lvl5pPr>
            <a:lvl6pPr marL="1857489" indent="0">
              <a:buNone/>
              <a:defRPr sz="1301" b="1"/>
            </a:lvl6pPr>
            <a:lvl7pPr marL="2228987" indent="0">
              <a:buNone/>
              <a:defRPr sz="1301" b="1"/>
            </a:lvl7pPr>
            <a:lvl8pPr marL="2600486" indent="0">
              <a:buNone/>
              <a:defRPr sz="1301" b="1"/>
            </a:lvl8pPr>
            <a:lvl9pPr marL="2971983" indent="0">
              <a:buNone/>
              <a:defRPr sz="1301" b="1"/>
            </a:lvl9pPr>
          </a:lstStyle>
          <a:p>
            <a:pPr lvl="0"/>
            <a:r>
              <a:rPr lang="en-US"/>
              <a:t>Click to edit Master text styles</a:t>
            </a:r>
          </a:p>
        </p:txBody>
      </p:sp>
      <p:sp>
        <p:nvSpPr>
          <p:cNvPr id="4" name="Content Placeholder 3"/>
          <p:cNvSpPr>
            <a:spLocks noGrp="1"/>
          </p:cNvSpPr>
          <p:nvPr>
            <p:ph sz="half" idx="2"/>
          </p:nvPr>
        </p:nvSpPr>
        <p:spPr>
          <a:xfrm>
            <a:off x="457202" y="2174876"/>
            <a:ext cx="4040187" cy="3951288"/>
          </a:xfrm>
        </p:spPr>
        <p:txBody>
          <a:bodyPr/>
          <a:lstStyle>
            <a:lvl1pPr>
              <a:defRPr sz="1950"/>
            </a:lvl1pPr>
            <a:lvl2pPr>
              <a:defRPr sz="1625"/>
            </a:lvl2pPr>
            <a:lvl3pPr>
              <a:defRPr sz="1463"/>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1950" b="1"/>
            </a:lvl1pPr>
            <a:lvl2pPr marL="371498" indent="0">
              <a:buNone/>
              <a:defRPr sz="1625" b="1"/>
            </a:lvl2pPr>
            <a:lvl3pPr marL="742995" indent="0">
              <a:buNone/>
              <a:defRPr sz="1463" b="1"/>
            </a:lvl3pPr>
            <a:lvl4pPr marL="1114494" indent="0">
              <a:buNone/>
              <a:defRPr sz="1301" b="1"/>
            </a:lvl4pPr>
            <a:lvl5pPr marL="1485992" indent="0">
              <a:buNone/>
              <a:defRPr sz="1301" b="1"/>
            </a:lvl5pPr>
            <a:lvl6pPr marL="1857489" indent="0">
              <a:buNone/>
              <a:defRPr sz="1301" b="1"/>
            </a:lvl6pPr>
            <a:lvl7pPr marL="2228987" indent="0">
              <a:buNone/>
              <a:defRPr sz="1301" b="1"/>
            </a:lvl7pPr>
            <a:lvl8pPr marL="2600486" indent="0">
              <a:buNone/>
              <a:defRPr sz="1301" b="1"/>
            </a:lvl8pPr>
            <a:lvl9pPr marL="2971983" indent="0">
              <a:buNone/>
              <a:defRPr sz="13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1950"/>
            </a:lvl1pPr>
            <a:lvl2pPr>
              <a:defRPr sz="1625"/>
            </a:lvl2pPr>
            <a:lvl3pPr>
              <a:defRPr sz="1463"/>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853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5578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940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625"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2599"/>
            </a:lvl1pPr>
            <a:lvl2pPr>
              <a:defRPr sz="2276"/>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137"/>
            </a:lvl1pPr>
            <a:lvl2pPr marL="371498" indent="0">
              <a:buNone/>
              <a:defRPr sz="975"/>
            </a:lvl2pPr>
            <a:lvl3pPr marL="742995" indent="0">
              <a:buNone/>
              <a:defRPr sz="813"/>
            </a:lvl3pPr>
            <a:lvl4pPr marL="1114494" indent="0">
              <a:buNone/>
              <a:defRPr sz="732"/>
            </a:lvl4pPr>
            <a:lvl5pPr marL="1485992" indent="0">
              <a:buNone/>
              <a:defRPr sz="732"/>
            </a:lvl5pPr>
            <a:lvl6pPr marL="1857489" indent="0">
              <a:buNone/>
              <a:defRPr sz="732"/>
            </a:lvl6pPr>
            <a:lvl7pPr marL="2228987" indent="0">
              <a:buNone/>
              <a:defRPr sz="732"/>
            </a:lvl7pPr>
            <a:lvl8pPr marL="2600486" indent="0">
              <a:buNone/>
              <a:defRPr sz="732"/>
            </a:lvl8pPr>
            <a:lvl9pPr marL="2971983" indent="0">
              <a:buNone/>
              <a:defRPr sz="73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3053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2"/>
            <a:ext cx="5486400" cy="566738"/>
          </a:xfrm>
        </p:spPr>
        <p:txBody>
          <a:bodyPr anchor="b"/>
          <a:lstStyle>
            <a:lvl1pPr algn="l">
              <a:defRPr sz="1625"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2599"/>
            </a:lvl1pPr>
            <a:lvl2pPr marL="371498" indent="0">
              <a:buNone/>
              <a:defRPr sz="2276"/>
            </a:lvl2pPr>
            <a:lvl3pPr marL="742995" indent="0">
              <a:buNone/>
              <a:defRPr sz="1950"/>
            </a:lvl3pPr>
            <a:lvl4pPr marL="1114494" indent="0">
              <a:buNone/>
              <a:defRPr sz="1625"/>
            </a:lvl4pPr>
            <a:lvl5pPr marL="1485992" indent="0">
              <a:buNone/>
              <a:defRPr sz="1625"/>
            </a:lvl5pPr>
            <a:lvl6pPr marL="1857489" indent="0">
              <a:buNone/>
              <a:defRPr sz="1625"/>
            </a:lvl6pPr>
            <a:lvl7pPr marL="2228987" indent="0">
              <a:buNone/>
              <a:defRPr sz="1625"/>
            </a:lvl7pPr>
            <a:lvl8pPr marL="2600486" indent="0">
              <a:buNone/>
              <a:defRPr sz="1625"/>
            </a:lvl8pPr>
            <a:lvl9pPr marL="2971983" indent="0">
              <a:buNone/>
              <a:defRPr sz="1625"/>
            </a:lvl9pPr>
          </a:lstStyle>
          <a:p>
            <a:endParaRPr lang="en-US"/>
          </a:p>
        </p:txBody>
      </p:sp>
      <p:sp>
        <p:nvSpPr>
          <p:cNvPr id="4" name="Text Placeholder 3"/>
          <p:cNvSpPr>
            <a:spLocks noGrp="1"/>
          </p:cNvSpPr>
          <p:nvPr>
            <p:ph type="body" sz="half" idx="2"/>
          </p:nvPr>
        </p:nvSpPr>
        <p:spPr>
          <a:xfrm>
            <a:off x="1792289" y="5367340"/>
            <a:ext cx="5486400" cy="804863"/>
          </a:xfrm>
        </p:spPr>
        <p:txBody>
          <a:bodyPr/>
          <a:lstStyle>
            <a:lvl1pPr marL="0" indent="0">
              <a:buNone/>
              <a:defRPr sz="1137"/>
            </a:lvl1pPr>
            <a:lvl2pPr marL="371498" indent="0">
              <a:buNone/>
              <a:defRPr sz="975"/>
            </a:lvl2pPr>
            <a:lvl3pPr marL="742995" indent="0">
              <a:buNone/>
              <a:defRPr sz="813"/>
            </a:lvl3pPr>
            <a:lvl4pPr marL="1114494" indent="0">
              <a:buNone/>
              <a:defRPr sz="732"/>
            </a:lvl4pPr>
            <a:lvl5pPr marL="1485992" indent="0">
              <a:buNone/>
              <a:defRPr sz="732"/>
            </a:lvl5pPr>
            <a:lvl6pPr marL="1857489" indent="0">
              <a:buNone/>
              <a:defRPr sz="732"/>
            </a:lvl6pPr>
            <a:lvl7pPr marL="2228987" indent="0">
              <a:buNone/>
              <a:defRPr sz="732"/>
            </a:lvl7pPr>
            <a:lvl8pPr marL="2600486" indent="0">
              <a:buNone/>
              <a:defRPr sz="732"/>
            </a:lvl8pPr>
            <a:lvl9pPr marL="2971983" indent="0">
              <a:buNone/>
              <a:defRPr sz="73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18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9051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0"/>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0"/>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98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799CBB46-8659-3B4D-FC6F-D6F3145B1289}"/>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B8778E25-7644-D440-97D3-A7379A5D789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72048" y="190500"/>
            <a:ext cx="2362200" cy="2362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D20C16EF-0F32-1426-A88C-F6058A09586B}"/>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pic>
        <p:nvPicPr>
          <p:cNvPr id="11" name="Picture 10" descr="A round pink label with white text and a black background&#10;&#10;Description automatically generated">
            <a:extLst>
              <a:ext uri="{FF2B5EF4-FFF2-40B4-BE49-F238E27FC236}">
                <a16:creationId xmlns:a16="http://schemas.microsoft.com/office/drawing/2014/main" id="{C03D20A3-D171-D452-D1D4-9BCB3CA7309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72048" y="190500"/>
            <a:ext cx="2362200" cy="2362200"/>
          </a:xfrm>
          <a:prstGeom prst="rect">
            <a:avLst/>
          </a:prstGeom>
        </p:spPr>
      </p:pic>
    </p:spTree>
    <p:extLst>
      <p:ext uri="{BB962C8B-B14F-4D97-AF65-F5344CB8AC3E}">
        <p14:creationId xmlns:p14="http://schemas.microsoft.com/office/powerpoint/2010/main" val="1116258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D0DCD3B3-E246-9A0E-2B97-528BD2DE3FAB}"/>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6"/>
          </a:xfrm>
          <a:prstGeom prst="rect">
            <a:avLst/>
          </a:prstGeom>
        </p:spPr>
        <p:txBody>
          <a:bodyPr vert="horz" lIns="91440" tIns="45720" rIns="91440" bIns="45720" rtlCol="0" anchor="ctr"/>
          <a:lstStyle>
            <a:lvl1pPr algn="l">
              <a:defRPr sz="975">
                <a:solidFill>
                  <a:schemeClr val="tx1">
                    <a:tint val="75000"/>
                  </a:schemeClr>
                </a:solidFill>
              </a:defRPr>
            </a:lvl1pPr>
          </a:lstStyle>
          <a:p>
            <a:fld id="{1D8BD707-D9CF-40AE-B4C6-C98DA3205C09}" type="datetimeFigureOut">
              <a:rPr lang="en-US" smtClean="0"/>
              <a:pPr/>
              <a:t>2/12/2025</a:t>
            </a:fld>
            <a:endParaRPr lang="en-US"/>
          </a:p>
        </p:txBody>
      </p:sp>
      <p:sp>
        <p:nvSpPr>
          <p:cNvPr id="5" name="Footer Placeholder 4"/>
          <p:cNvSpPr>
            <a:spLocks noGrp="1"/>
          </p:cNvSpPr>
          <p:nvPr>
            <p:ph type="ftr" sz="quarter" idx="3"/>
          </p:nvPr>
        </p:nvSpPr>
        <p:spPr>
          <a:xfrm>
            <a:off x="3124200" y="6356353"/>
            <a:ext cx="2895600" cy="365126"/>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91440" tIns="45720" rIns="91440" bIns="45720" rtlCol="0" anchor="ctr"/>
          <a:lstStyle>
            <a:lvl1pPr algn="r">
              <a:defRPr sz="9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37324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42995" rtl="0" eaLnBrk="1" latinLnBrk="0" hangingPunct="1">
        <a:spcBef>
          <a:spcPct val="0"/>
        </a:spcBef>
        <a:buNone/>
        <a:defRPr sz="3574" kern="1200">
          <a:solidFill>
            <a:schemeClr val="tx1"/>
          </a:solidFill>
          <a:latin typeface="+mj-lt"/>
          <a:ea typeface="+mj-ea"/>
          <a:cs typeface="+mj-cs"/>
        </a:defRPr>
      </a:lvl1pPr>
    </p:titleStyle>
    <p:bodyStyle>
      <a:lvl1pPr marL="278624" indent="-278624" algn="l" defTabSz="742995" rtl="0" eaLnBrk="1" latinLnBrk="0" hangingPunct="1">
        <a:spcBef>
          <a:spcPct val="20000"/>
        </a:spcBef>
        <a:buFont typeface="Arial" pitchFamily="34" charset="0"/>
        <a:buChar char="•"/>
        <a:defRPr sz="2599" kern="1200">
          <a:solidFill>
            <a:schemeClr val="tx1"/>
          </a:solidFill>
          <a:latin typeface="+mn-lt"/>
          <a:ea typeface="+mn-ea"/>
          <a:cs typeface="+mn-cs"/>
        </a:defRPr>
      </a:lvl1pPr>
      <a:lvl2pPr marL="603684" indent="-232187" algn="l" defTabSz="742995" rtl="0" eaLnBrk="1" latinLnBrk="0" hangingPunct="1">
        <a:spcBef>
          <a:spcPct val="20000"/>
        </a:spcBef>
        <a:buFont typeface="Arial" pitchFamily="34" charset="0"/>
        <a:buChar char="–"/>
        <a:defRPr sz="2276" kern="1200">
          <a:solidFill>
            <a:schemeClr val="tx1"/>
          </a:solidFill>
          <a:latin typeface="+mn-lt"/>
          <a:ea typeface="+mn-ea"/>
          <a:cs typeface="+mn-cs"/>
        </a:defRPr>
      </a:lvl2pPr>
      <a:lvl3pPr marL="928745" indent="-185750" algn="l" defTabSz="742995" rtl="0" eaLnBrk="1" latinLnBrk="0" hangingPunct="1">
        <a:spcBef>
          <a:spcPct val="20000"/>
        </a:spcBef>
        <a:buFont typeface="Arial" pitchFamily="34" charset="0"/>
        <a:buChar char="•"/>
        <a:defRPr sz="1950" kern="1200">
          <a:solidFill>
            <a:schemeClr val="tx1"/>
          </a:solidFill>
          <a:latin typeface="+mn-lt"/>
          <a:ea typeface="+mn-ea"/>
          <a:cs typeface="+mn-cs"/>
        </a:defRPr>
      </a:lvl3pPr>
      <a:lvl4pPr marL="1300242"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4pPr>
      <a:lvl5pPr marL="1671741"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5pPr>
      <a:lvl6pPr marL="2043239"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736"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234"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733"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n-US"/>
      </a:defPPr>
      <a:lvl1pPr marL="0" algn="l" defTabSz="742995" rtl="0" eaLnBrk="1" latinLnBrk="0" hangingPunct="1">
        <a:defRPr sz="1463" kern="1200">
          <a:solidFill>
            <a:schemeClr val="tx1"/>
          </a:solidFill>
          <a:latin typeface="+mn-lt"/>
          <a:ea typeface="+mn-ea"/>
          <a:cs typeface="+mn-cs"/>
        </a:defRPr>
      </a:lvl1pPr>
      <a:lvl2pPr marL="371498" algn="l" defTabSz="742995" rtl="0" eaLnBrk="1" latinLnBrk="0" hangingPunct="1">
        <a:defRPr sz="1463" kern="1200">
          <a:solidFill>
            <a:schemeClr val="tx1"/>
          </a:solidFill>
          <a:latin typeface="+mn-lt"/>
          <a:ea typeface="+mn-ea"/>
          <a:cs typeface="+mn-cs"/>
        </a:defRPr>
      </a:lvl2pPr>
      <a:lvl3pPr marL="742995" algn="l" defTabSz="742995" rtl="0" eaLnBrk="1" latinLnBrk="0" hangingPunct="1">
        <a:defRPr sz="1463" kern="1200">
          <a:solidFill>
            <a:schemeClr val="tx1"/>
          </a:solidFill>
          <a:latin typeface="+mn-lt"/>
          <a:ea typeface="+mn-ea"/>
          <a:cs typeface="+mn-cs"/>
        </a:defRPr>
      </a:lvl3pPr>
      <a:lvl4pPr marL="1114494" algn="l" defTabSz="742995" rtl="0" eaLnBrk="1" latinLnBrk="0" hangingPunct="1">
        <a:defRPr sz="1463" kern="1200">
          <a:solidFill>
            <a:schemeClr val="tx1"/>
          </a:solidFill>
          <a:latin typeface="+mn-lt"/>
          <a:ea typeface="+mn-ea"/>
          <a:cs typeface="+mn-cs"/>
        </a:defRPr>
      </a:lvl4pPr>
      <a:lvl5pPr marL="1485992" algn="l" defTabSz="742995" rtl="0" eaLnBrk="1" latinLnBrk="0" hangingPunct="1">
        <a:defRPr sz="1463" kern="1200">
          <a:solidFill>
            <a:schemeClr val="tx1"/>
          </a:solidFill>
          <a:latin typeface="+mn-lt"/>
          <a:ea typeface="+mn-ea"/>
          <a:cs typeface="+mn-cs"/>
        </a:defRPr>
      </a:lvl5pPr>
      <a:lvl6pPr marL="1857489" algn="l" defTabSz="742995" rtl="0" eaLnBrk="1" latinLnBrk="0" hangingPunct="1">
        <a:defRPr sz="1463" kern="1200">
          <a:solidFill>
            <a:schemeClr val="tx1"/>
          </a:solidFill>
          <a:latin typeface="+mn-lt"/>
          <a:ea typeface="+mn-ea"/>
          <a:cs typeface="+mn-cs"/>
        </a:defRPr>
      </a:lvl6pPr>
      <a:lvl7pPr marL="2228987" algn="l" defTabSz="742995" rtl="0" eaLnBrk="1" latinLnBrk="0" hangingPunct="1">
        <a:defRPr sz="1463" kern="1200">
          <a:solidFill>
            <a:schemeClr val="tx1"/>
          </a:solidFill>
          <a:latin typeface="+mn-lt"/>
          <a:ea typeface="+mn-ea"/>
          <a:cs typeface="+mn-cs"/>
        </a:defRPr>
      </a:lvl7pPr>
      <a:lvl8pPr marL="2600486" algn="l" defTabSz="742995" rtl="0" eaLnBrk="1" latinLnBrk="0" hangingPunct="1">
        <a:defRPr sz="1463" kern="1200">
          <a:solidFill>
            <a:schemeClr val="tx1"/>
          </a:solidFill>
          <a:latin typeface="+mn-lt"/>
          <a:ea typeface="+mn-ea"/>
          <a:cs typeface="+mn-cs"/>
        </a:defRPr>
      </a:lvl8pPr>
      <a:lvl9pPr marL="2971983" algn="l" defTabSz="74299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33.pn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 Target="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slide" Target="slide4.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8.jpeg"/><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slide" Target="slide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8.jpeg"/><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slide" Target="slide4.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media" Target="../media/media2.mp3"/><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slideLayout" Target="../slideLayouts/slideLayout7.xml"/><Relationship Id="rId10" Type="http://schemas.openxmlformats.org/officeDocument/2006/relationships/image" Target="../media/image49.png"/><Relationship Id="rId4" Type="http://schemas.openxmlformats.org/officeDocument/2006/relationships/audio" Target="../media/media2.mp3"/><Relationship Id="rId9" Type="http://schemas.openxmlformats.org/officeDocument/2006/relationships/image" Target="../media/image48.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9.svg"/><Relationship Id="rId17" Type="http://schemas.openxmlformats.org/officeDocument/2006/relationships/image" Target="../media/image32.png"/><Relationship Id="rId2" Type="http://schemas.openxmlformats.org/officeDocument/2006/relationships/image" Target="../media/image2.png"/><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28.svg"/><Relationship Id="rId4" Type="http://schemas.openxmlformats.org/officeDocument/2006/relationships/image" Target="../media/image25.svg"/><Relationship Id="rId9" Type="http://schemas.openxmlformats.org/officeDocument/2006/relationships/image" Target="../media/image9.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endParaRPr lang="en-US"/>
          </a:p>
        </p:txBody>
      </p:sp>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endParaRPr lang="en-US"/>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endParaRPr lang="en-US"/>
            </a:p>
          </p:txBody>
        </p:sp>
        <p:sp>
          <p:nvSpPr>
            <p:cNvPr id="6" name="Freeform 6"/>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endParaRPr lang="en-US"/>
            </a:p>
          </p:txBody>
        </p:sp>
      </p:grpSp>
      <p:grpSp>
        <p:nvGrpSpPr>
          <p:cNvPr id="7" name="Group 7"/>
          <p:cNvGrpSpPr/>
          <p:nvPr/>
        </p:nvGrpSpPr>
        <p:grpSpPr>
          <a:xfrm>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B9DDBF"/>
            </a:solidFill>
          </p:spPr>
          <p:txBody>
            <a:bodyPr/>
            <a:lstStyle/>
            <a:p>
              <a:endParaRPr lang="en-US"/>
            </a:p>
          </p:txBody>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2" name="Freeform 12"/>
          <p:cNvSpPr/>
          <p:nvPr/>
        </p:nvSpPr>
        <p:spPr>
          <a:xfrm>
            <a:off x="12401210" y="1857447"/>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3795144" y="1736861"/>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2873652" y="1857447"/>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3674416" y="1857447"/>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flipH="1">
            <a:off x="14553165" y="3409145"/>
            <a:ext cx="2149699" cy="3671846"/>
          </a:xfrm>
          <a:custGeom>
            <a:avLst/>
            <a:gdLst/>
            <a:ahLst/>
            <a:cxnLst/>
            <a:rect l="l" t="t" r="r" b="b"/>
            <a:pathLst>
              <a:path w="2149699" h="3671846">
                <a:moveTo>
                  <a:pt x="2149699" y="0"/>
                </a:moveTo>
                <a:lnTo>
                  <a:pt x="0" y="0"/>
                </a:lnTo>
                <a:lnTo>
                  <a:pt x="0" y="3671846"/>
                </a:lnTo>
                <a:lnTo>
                  <a:pt x="2149699" y="3671846"/>
                </a:lnTo>
                <a:lnTo>
                  <a:pt x="214969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p:cNvSpPr/>
          <p:nvPr/>
        </p:nvSpPr>
        <p:spPr>
          <a:xfrm>
            <a:off x="13105788" y="5820878"/>
            <a:ext cx="2624940" cy="3437422"/>
          </a:xfrm>
          <a:custGeom>
            <a:avLst/>
            <a:gdLst/>
            <a:ahLst/>
            <a:cxnLst/>
            <a:rect l="l" t="t" r="r" b="b"/>
            <a:pathLst>
              <a:path w="2624940" h="3437422">
                <a:moveTo>
                  <a:pt x="0" y="0"/>
                </a:moveTo>
                <a:lnTo>
                  <a:pt x="2624940" y="0"/>
                </a:lnTo>
                <a:lnTo>
                  <a:pt x="2624940" y="3437422"/>
                </a:lnTo>
                <a:lnTo>
                  <a:pt x="0" y="34374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8" name="Freeform 18"/>
          <p:cNvSpPr/>
          <p:nvPr/>
        </p:nvSpPr>
        <p:spPr>
          <a:xfrm>
            <a:off x="1104178" y="3843936"/>
            <a:ext cx="4061032" cy="6474110"/>
          </a:xfrm>
          <a:custGeom>
            <a:avLst/>
            <a:gdLst/>
            <a:ahLst/>
            <a:cxnLst/>
            <a:rect l="l" t="t" r="r" b="b"/>
            <a:pathLst>
              <a:path w="4061032" h="6474110">
                <a:moveTo>
                  <a:pt x="0" y="0"/>
                </a:moveTo>
                <a:lnTo>
                  <a:pt x="4061032" y="0"/>
                </a:lnTo>
                <a:lnTo>
                  <a:pt x="4061032" y="6474110"/>
                </a:lnTo>
                <a:lnTo>
                  <a:pt x="0" y="64741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pic>
        <p:nvPicPr>
          <p:cNvPr id="21" name="Picture 20">
            <a:extLst>
              <a:ext uri="{FF2B5EF4-FFF2-40B4-BE49-F238E27FC236}">
                <a16:creationId xmlns:a16="http://schemas.microsoft.com/office/drawing/2014/main" id="{4ADCE3B6-BE3E-4B00-B025-5178D74EA1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92547" y="2793449"/>
            <a:ext cx="9839797" cy="3426249"/>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1143000" y="3017103"/>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t>1</a:t>
            </a:r>
          </a:p>
        </p:txBody>
      </p:sp>
      <p:sp>
        <p:nvSpPr>
          <p:cNvPr id="10" name="TextBox 9">
            <a:extLst>
              <a:ext uri="{FF2B5EF4-FFF2-40B4-BE49-F238E27FC236}">
                <a16:creationId xmlns:a16="http://schemas.microsoft.com/office/drawing/2014/main" id="{7933DDFB-DCEB-9B20-F563-6112AFAA6E0B}"/>
              </a:ext>
            </a:extLst>
          </p:cNvPr>
          <p:cNvSpPr txBox="1"/>
          <p:nvPr/>
        </p:nvSpPr>
        <p:spPr>
          <a:xfrm>
            <a:off x="2362200" y="3093303"/>
            <a:ext cx="16221740" cy="830997"/>
          </a:xfrm>
          <a:prstGeom prst="rect">
            <a:avLst/>
          </a:prstGeom>
          <a:noFill/>
        </p:spPr>
        <p:txBody>
          <a:bodyPr wrap="square" rtlCol="0">
            <a:spAutoFit/>
          </a:bodyPr>
          <a:lstStyle/>
          <a:p>
            <a:r>
              <a:rPr lang="en-US" sz="4800" b="1" dirty="0" err="1">
                <a:latin typeface="Cambria" panose="02040503050406030204" pitchFamily="18" charset="0"/>
                <a:ea typeface="Cambria" panose="02040503050406030204" pitchFamily="18" charset="0"/>
              </a:rPr>
              <a:t>Sử</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dụng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máy</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tính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cầm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tay</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để</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tính</a:t>
            </a:r>
            <a:r>
              <a:rPr lang="en-US" sz="4800" b="1"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9933FD43-74F4-818E-2FC8-47232C7E2486}"/>
              </a:ext>
            </a:extLst>
          </p:cNvPr>
          <p:cNvSpPr txBox="1"/>
          <p:nvPr/>
        </p:nvSpPr>
        <p:spPr>
          <a:xfrm>
            <a:off x="990600" y="4236303"/>
            <a:ext cx="16221740" cy="830997"/>
          </a:xfrm>
          <a:prstGeom prst="rect">
            <a:avLst/>
          </a:prstGeom>
          <a:noFill/>
        </p:spPr>
        <p:txBody>
          <a:bodyPr wrap="square" rtlCol="0">
            <a:spAutoFit/>
          </a:bodyPr>
          <a:lstStyle/>
          <a:p>
            <a:r>
              <a:rPr lang="en-US" sz="4800" b="1" dirty="0">
                <a:latin typeface="Cambria" panose="02040503050406030204" pitchFamily="18" charset="0"/>
                <a:ea typeface="Cambria" panose="02040503050406030204" pitchFamily="18" charset="0"/>
              </a:rPr>
              <a:t>a) 8%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35                                       b) 32%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4</a:t>
            </a:r>
          </a:p>
        </p:txBody>
      </p:sp>
    </p:spTree>
    <p:extLst>
      <p:ext uri="{BB962C8B-B14F-4D97-AF65-F5344CB8AC3E}">
        <p14:creationId xmlns:p14="http://schemas.microsoft.com/office/powerpoint/2010/main" val="2807520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1143000" y="2559903"/>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0" name="TextBox 9">
            <a:extLst>
              <a:ext uri="{FF2B5EF4-FFF2-40B4-BE49-F238E27FC236}">
                <a16:creationId xmlns:a16="http://schemas.microsoft.com/office/drawing/2014/main" id="{7933DDFB-DCEB-9B20-F563-6112AFAA6E0B}"/>
              </a:ext>
            </a:extLst>
          </p:cNvPr>
          <p:cNvSpPr txBox="1"/>
          <p:nvPr/>
        </p:nvSpPr>
        <p:spPr>
          <a:xfrm>
            <a:off x="2362200" y="2636103"/>
            <a:ext cx="16221740" cy="830997"/>
          </a:xfrm>
          <a:prstGeom prst="rect">
            <a:avLst/>
          </a:prstGeom>
          <a:noFill/>
        </p:spPr>
        <p:txBody>
          <a:bodyPr wrap="square" rtlCol="0">
            <a:spAutoFit/>
          </a:bodyPr>
          <a:lstStyle/>
          <a:p>
            <a:pPr lvl="0"/>
            <a:r>
              <a:rPr lang="en-US" sz="4800" b="1">
                <a:solidFill>
                  <a:prstClr val="black"/>
                </a:solidFill>
                <a:latin typeface="Cambria" panose="02040503050406030204" pitchFamily="18" charset="0"/>
                <a:ea typeface="Cambria" panose="02040503050406030204" pitchFamily="18" charset="0"/>
              </a:rPr>
              <a:t>Sử dụng máy tính cầm tay để tính tỉ số phần trăm của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9933FD43-74F4-818E-2FC8-47232C7E2486}"/>
              </a:ext>
            </a:extLst>
          </p:cNvPr>
          <p:cNvSpPr txBox="1"/>
          <p:nvPr/>
        </p:nvSpPr>
        <p:spPr>
          <a:xfrm>
            <a:off x="990600" y="3779103"/>
            <a:ext cx="16221740" cy="830997"/>
          </a:xfrm>
          <a:prstGeom prst="rect">
            <a:avLst/>
          </a:prstGeom>
          <a:noFill/>
        </p:spPr>
        <p:txBody>
          <a:bodyPr wrap="square" rtlCol="0">
            <a:spAutoFit/>
          </a:bodyPr>
          <a:lstStyle/>
          <a:p>
            <a:pPr lvl="0"/>
            <a:r>
              <a:rPr lang="pt-BR" sz="4800" b="1" dirty="0">
                <a:solidFill>
                  <a:prstClr val="black"/>
                </a:solidFill>
                <a:latin typeface="Cambria" panose="02040503050406030204" pitchFamily="18" charset="0"/>
                <a:ea typeface="Cambria" panose="02040503050406030204" pitchFamily="18" charset="0"/>
              </a:rPr>
              <a:t>a) 16 và 80                                          b) 38 và 125</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936994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B9DDB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2401210" y="1857447"/>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3795144" y="1736861"/>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873652" y="1857447"/>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3674416" y="1857447"/>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flipH="1">
            <a:off x="14553165" y="3409145"/>
            <a:ext cx="2149699" cy="3671846"/>
          </a:xfrm>
          <a:custGeom>
            <a:avLst/>
            <a:gdLst/>
            <a:ahLst/>
            <a:cxnLst/>
            <a:rect l="l" t="t" r="r" b="b"/>
            <a:pathLst>
              <a:path w="2149699" h="3671846">
                <a:moveTo>
                  <a:pt x="2149699" y="0"/>
                </a:moveTo>
                <a:lnTo>
                  <a:pt x="0" y="0"/>
                </a:lnTo>
                <a:lnTo>
                  <a:pt x="0" y="3671846"/>
                </a:lnTo>
                <a:lnTo>
                  <a:pt x="2149699" y="3671846"/>
                </a:lnTo>
                <a:lnTo>
                  <a:pt x="214969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3105788" y="5820878"/>
            <a:ext cx="2624940" cy="3437422"/>
          </a:xfrm>
          <a:custGeom>
            <a:avLst/>
            <a:gdLst/>
            <a:ahLst/>
            <a:cxnLst/>
            <a:rect l="l" t="t" r="r" b="b"/>
            <a:pathLst>
              <a:path w="2624940" h="3437422">
                <a:moveTo>
                  <a:pt x="0" y="0"/>
                </a:moveTo>
                <a:lnTo>
                  <a:pt x="2624940" y="0"/>
                </a:lnTo>
                <a:lnTo>
                  <a:pt x="2624940" y="3437422"/>
                </a:lnTo>
                <a:lnTo>
                  <a:pt x="0" y="34374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104178" y="3843936"/>
            <a:ext cx="4061032" cy="6474110"/>
          </a:xfrm>
          <a:custGeom>
            <a:avLst/>
            <a:gdLst/>
            <a:ahLst/>
            <a:cxnLst/>
            <a:rect l="l" t="t" r="r" b="b"/>
            <a:pathLst>
              <a:path w="4061032" h="6474110">
                <a:moveTo>
                  <a:pt x="0" y="0"/>
                </a:moveTo>
                <a:lnTo>
                  <a:pt x="4061032" y="0"/>
                </a:lnTo>
                <a:lnTo>
                  <a:pt x="4061032" y="6474110"/>
                </a:lnTo>
                <a:lnTo>
                  <a:pt x="0" y="64741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6817876F-9EEE-B30F-FF62-C06CE6B7626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4800" y="2857500"/>
            <a:ext cx="19607711" cy="4727785"/>
          </a:xfrm>
          <a:prstGeom prst="rect">
            <a:avLst/>
          </a:prstGeom>
        </p:spPr>
      </p:pic>
    </p:spTree>
    <p:extLst>
      <p:ext uri="{BB962C8B-B14F-4D97-AF65-F5344CB8AC3E}">
        <p14:creationId xmlns:p14="http://schemas.microsoft.com/office/powerpoint/2010/main" val="4095763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1143000" y="2905457"/>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0" name="TextBox 9">
            <a:extLst>
              <a:ext uri="{FF2B5EF4-FFF2-40B4-BE49-F238E27FC236}">
                <a16:creationId xmlns:a16="http://schemas.microsoft.com/office/drawing/2014/main" id="{7933DDFB-DCEB-9B20-F563-6112AFAA6E0B}"/>
              </a:ext>
            </a:extLst>
          </p:cNvPr>
          <p:cNvSpPr txBox="1"/>
          <p:nvPr/>
        </p:nvSpPr>
        <p:spPr>
          <a:xfrm>
            <a:off x="2362200" y="2676857"/>
            <a:ext cx="15392400" cy="2308324"/>
          </a:xfrm>
          <a:prstGeom prst="rect">
            <a:avLst/>
          </a:prstGeom>
          <a:noFill/>
        </p:spPr>
        <p:txBody>
          <a:bodyPr wrap="square" rtlCol="0">
            <a:spAutoFit/>
          </a:bodyPr>
          <a:lstStyle/>
          <a:p>
            <a:pPr lvl="0" algn="just"/>
            <a:r>
              <a:rPr lang="vi-VN" sz="4800" b="1" dirty="0">
                <a:solidFill>
                  <a:prstClr val="black"/>
                </a:solidFill>
                <a:latin typeface="Cambria" panose="02040503050406030204" pitchFamily="18" charset="0"/>
                <a:ea typeface="Cambria" panose="02040503050406030204" pitchFamily="18" charset="0"/>
              </a:rPr>
              <a:t>Một cửa hàng áp dụng chính sách khuyến mại hoàn tiền 10% cho mọi đơn hàng từ 1 000 000 đồng trở lên. Hãy tính số tiền được hoàn của mỗi hóa đơn sau:</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5" name="Picture 14">
            <a:extLst>
              <a:ext uri="{FF2B5EF4-FFF2-40B4-BE49-F238E27FC236}">
                <a16:creationId xmlns:a16="http://schemas.microsoft.com/office/drawing/2014/main" id="{2E8D6980-DB19-2017-83A4-3EC9A7A72267}"/>
              </a:ext>
            </a:extLst>
          </p:cNvPr>
          <p:cNvPicPr>
            <a:picLocks noChangeAspect="1"/>
          </p:cNvPicPr>
          <p:nvPr/>
        </p:nvPicPr>
        <p:blipFill rotWithShape="1">
          <a:blip r:embed="rId4"/>
          <a:srcRect t="38075"/>
          <a:stretch/>
        </p:blipFill>
        <p:spPr bwMode="auto">
          <a:xfrm>
            <a:off x="2895600" y="5191457"/>
            <a:ext cx="11988800" cy="26952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192101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973227" y="17907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0" name="TextBox 9">
            <a:extLst>
              <a:ext uri="{FF2B5EF4-FFF2-40B4-BE49-F238E27FC236}">
                <a16:creationId xmlns:a16="http://schemas.microsoft.com/office/drawing/2014/main" id="{7933DDFB-DCEB-9B20-F563-6112AFAA6E0B}"/>
              </a:ext>
            </a:extLst>
          </p:cNvPr>
          <p:cNvSpPr txBox="1"/>
          <p:nvPr/>
        </p:nvSpPr>
        <p:spPr>
          <a:xfrm>
            <a:off x="2192427" y="1562100"/>
            <a:ext cx="15392400" cy="2308324"/>
          </a:xfrm>
          <a:prstGeom prst="rect">
            <a:avLst/>
          </a:prstGeom>
          <a:noFill/>
        </p:spPr>
        <p:txBody>
          <a:bodyPr wrap="square" rtlCol="0">
            <a:spAutoFit/>
          </a:bodyPr>
          <a:lstStyle/>
          <a:p>
            <a:pPr lvl="0" algn="just"/>
            <a:r>
              <a:rPr lang="vi-VN" sz="4800" b="1" dirty="0">
                <a:solidFill>
                  <a:prstClr val="black"/>
                </a:solidFill>
                <a:latin typeface="Cambria" panose="02040503050406030204" pitchFamily="18" charset="0"/>
                <a:ea typeface="Cambria" panose="02040503050406030204" pitchFamily="18" charset="0"/>
              </a:rPr>
              <a:t>Chú Năm gửi 250 000 000 đồng vào ngân hàng với lãi suất 8% một năm. Hãy sử dụng </a:t>
            </a:r>
            <a:r>
              <a:rPr lang="en-US" sz="4800" b="1" dirty="0" err="1">
                <a:solidFill>
                  <a:prstClr val="black"/>
                </a:solidFill>
                <a:latin typeface="Cambria" panose="02040503050406030204" pitchFamily="18" charset="0"/>
                <a:ea typeface="Cambria" panose="02040503050406030204" pitchFamily="18" charset="0"/>
              </a:rPr>
              <a:t>máy</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tính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cầm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tay</a:t>
            </a:r>
            <a:r>
              <a:rPr lang="vi-VN" sz="4800" b="1" dirty="0">
                <a:solidFill>
                  <a:prstClr val="black"/>
                </a:solidFill>
                <a:latin typeface="Cambria" panose="02040503050406030204" pitchFamily="18" charset="0"/>
                <a:ea typeface="Cambria" panose="02040503050406030204" pitchFamily="18" charset="0"/>
              </a:rPr>
              <a:t> để tính số tiền lãi mà chú nhận được sau </a:t>
            </a:r>
            <a:r>
              <a:rPr lang="en-US" sz="4800" b="1">
                <a:solidFill>
                  <a:prstClr val="black"/>
                </a:solidFill>
                <a:latin typeface="Cambria" panose="02040503050406030204" pitchFamily="18" charset="0"/>
                <a:ea typeface="Cambria" panose="02040503050406030204" pitchFamily="18" charset="0"/>
              </a:rPr>
              <a:t>một</a:t>
            </a:r>
            <a:r>
              <a:rPr lang="vi-VN" sz="4800" b="1">
                <a:solidFill>
                  <a:prstClr val="black"/>
                </a:solidFill>
                <a:latin typeface="Cambria" panose="02040503050406030204" pitchFamily="18" charset="0"/>
                <a:ea typeface="Cambria" panose="02040503050406030204" pitchFamily="18" charset="0"/>
              </a:rPr>
              <a:t> </a:t>
            </a:r>
            <a:r>
              <a:rPr lang="vi-VN" sz="4800" b="1" dirty="0">
                <a:solidFill>
                  <a:prstClr val="black"/>
                </a:solidFill>
                <a:latin typeface="Cambria" panose="02040503050406030204" pitchFamily="18" charset="0"/>
                <a:ea typeface="Cambria" panose="02040503050406030204" pitchFamily="18" charset="0"/>
              </a:rPr>
              <a:t>năm.</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9065251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a:extLst>
            <a:ext uri="{FF2B5EF4-FFF2-40B4-BE49-F238E27FC236}">
              <a16:creationId xmlns:a16="http://schemas.microsoft.com/office/drawing/2014/main" id="{F30C1CAE-2540-E393-85CF-4133184D457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1EC1E8-C421-9FBB-224A-B71DF5E0CC42}"/>
              </a:ext>
            </a:extLst>
          </p:cNvPr>
          <p:cNvSpPr/>
          <p:nvPr/>
        </p:nvSpPr>
        <p:spPr>
          <a:xfrm>
            <a:off x="-2483286" y="-5533337"/>
            <a:ext cx="10980714" cy="10980714"/>
          </a:xfrm>
          <a:custGeom>
            <a:avLst/>
            <a:gdLst/>
            <a:ahLst/>
            <a:cxnLst/>
            <a:rect l="l" t="t" r="r" b="b"/>
            <a:pathLst>
              <a:path w="10980714" h="10980714">
                <a:moveTo>
                  <a:pt x="0" y="0"/>
                </a:moveTo>
                <a:lnTo>
                  <a:pt x="10980714" y="0"/>
                </a:lnTo>
                <a:lnTo>
                  <a:pt x="10980714" y="10980715"/>
                </a:lnTo>
                <a:lnTo>
                  <a:pt x="0" y="10980715"/>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5F32621F-775B-1D29-70C7-3E86CCA97B00}"/>
              </a:ext>
            </a:extLst>
          </p:cNvPr>
          <p:cNvSpPr/>
          <p:nvPr/>
        </p:nvSpPr>
        <p:spPr>
          <a:xfrm>
            <a:off x="10381572" y="6791394"/>
            <a:ext cx="10980714" cy="10980714"/>
          </a:xfrm>
          <a:custGeom>
            <a:avLst/>
            <a:gdLst/>
            <a:ahLst/>
            <a:cxnLst/>
            <a:rect l="l" t="t" r="r" b="b"/>
            <a:pathLst>
              <a:path w="10980714" h="10980714">
                <a:moveTo>
                  <a:pt x="0" y="0"/>
                </a:moveTo>
                <a:lnTo>
                  <a:pt x="10980714" y="0"/>
                </a:lnTo>
                <a:lnTo>
                  <a:pt x="10980714" y="10980714"/>
                </a:lnTo>
                <a:lnTo>
                  <a:pt x="0" y="10980714"/>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a:extLst>
              <a:ext uri="{FF2B5EF4-FFF2-40B4-BE49-F238E27FC236}">
                <a16:creationId xmlns:a16="http://schemas.microsoft.com/office/drawing/2014/main" id="{510928F7-5322-196A-510F-F3D6BC158F5C}"/>
              </a:ext>
            </a:extLst>
          </p:cNvPr>
          <p:cNvSpPr/>
          <p:nvPr/>
        </p:nvSpPr>
        <p:spPr>
          <a:xfrm rot="-1204398">
            <a:off x="14957421" y="1037595"/>
            <a:ext cx="4937348" cy="5840922"/>
          </a:xfrm>
          <a:custGeom>
            <a:avLst/>
            <a:gdLst/>
            <a:ahLst/>
            <a:cxnLst/>
            <a:rect l="l" t="t" r="r" b="b"/>
            <a:pathLst>
              <a:path w="3718538" h="4154791">
                <a:moveTo>
                  <a:pt x="0" y="0"/>
                </a:moveTo>
                <a:lnTo>
                  <a:pt x="3718537" y="0"/>
                </a:lnTo>
                <a:lnTo>
                  <a:pt x="3718537" y="4154790"/>
                </a:lnTo>
                <a:lnTo>
                  <a:pt x="0" y="4154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027D2A1A-8BBC-2E3D-362A-865F2AD6F75D}"/>
              </a:ext>
            </a:extLst>
          </p:cNvPr>
          <p:cNvSpPr/>
          <p:nvPr/>
        </p:nvSpPr>
        <p:spPr>
          <a:xfrm rot="921173" flipH="1">
            <a:off x="-1169303" y="4195339"/>
            <a:ext cx="5135593" cy="5192110"/>
          </a:xfrm>
          <a:custGeom>
            <a:avLst/>
            <a:gdLst/>
            <a:ahLst/>
            <a:cxnLst/>
            <a:rect l="l" t="t" r="r" b="b"/>
            <a:pathLst>
              <a:path w="3718538" h="4154791">
                <a:moveTo>
                  <a:pt x="3718538" y="0"/>
                </a:moveTo>
                <a:lnTo>
                  <a:pt x="0" y="0"/>
                </a:lnTo>
                <a:lnTo>
                  <a:pt x="0" y="4154790"/>
                </a:lnTo>
                <a:lnTo>
                  <a:pt x="3718538" y="4154790"/>
                </a:lnTo>
                <a:lnTo>
                  <a:pt x="371853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a:extLst>
              <a:ext uri="{FF2B5EF4-FFF2-40B4-BE49-F238E27FC236}">
                <a16:creationId xmlns:a16="http://schemas.microsoft.com/office/drawing/2014/main" id="{32130EF2-03EC-1C79-CA17-F762554A3BBE}"/>
              </a:ext>
            </a:extLst>
          </p:cNvPr>
          <p:cNvSpPr/>
          <p:nvPr/>
        </p:nvSpPr>
        <p:spPr>
          <a:xfrm flipH="1">
            <a:off x="2372859" y="3086100"/>
            <a:ext cx="1527320" cy="1491047"/>
          </a:xfrm>
          <a:custGeom>
            <a:avLst/>
            <a:gdLst/>
            <a:ahLst/>
            <a:cxnLst/>
            <a:rect l="l" t="t" r="r" b="b"/>
            <a:pathLst>
              <a:path w="1527320" h="1491047">
                <a:moveTo>
                  <a:pt x="1527320" y="0"/>
                </a:moveTo>
                <a:lnTo>
                  <a:pt x="0" y="0"/>
                </a:lnTo>
                <a:lnTo>
                  <a:pt x="0" y="1491047"/>
                </a:lnTo>
                <a:lnTo>
                  <a:pt x="1527320" y="1491047"/>
                </a:lnTo>
                <a:lnTo>
                  <a:pt x="152732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a:extLst>
              <a:ext uri="{FF2B5EF4-FFF2-40B4-BE49-F238E27FC236}">
                <a16:creationId xmlns:a16="http://schemas.microsoft.com/office/drawing/2014/main" id="{556BC9D4-D7F4-EFA6-B071-97AF4E63A93B}"/>
              </a:ext>
            </a:extLst>
          </p:cNvPr>
          <p:cNvSpPr/>
          <p:nvPr/>
        </p:nvSpPr>
        <p:spPr>
          <a:xfrm>
            <a:off x="16175660" y="6599691"/>
            <a:ext cx="948724" cy="948724"/>
          </a:xfrm>
          <a:custGeom>
            <a:avLst/>
            <a:gdLst/>
            <a:ahLst/>
            <a:cxnLst/>
            <a:rect l="l" t="t" r="r" b="b"/>
            <a:pathLst>
              <a:path w="948724" h="948724">
                <a:moveTo>
                  <a:pt x="0" y="0"/>
                </a:moveTo>
                <a:lnTo>
                  <a:pt x="948723" y="0"/>
                </a:lnTo>
                <a:lnTo>
                  <a:pt x="948723" y="948723"/>
                </a:lnTo>
                <a:lnTo>
                  <a:pt x="0" y="9487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F529294-C056-BFCD-39D1-253BA23CE99C}"/>
              </a:ext>
            </a:extLst>
          </p:cNvPr>
          <p:cNvPicPr>
            <a:picLocks noChangeAspect="1"/>
          </p:cNvPicPr>
          <p:nvPr/>
        </p:nvPicPr>
        <p:blipFill>
          <a:blip r:embed="rId10"/>
          <a:stretch>
            <a:fillRect/>
          </a:stretch>
        </p:blipFill>
        <p:spPr>
          <a:xfrm>
            <a:off x="3537712" y="2927412"/>
            <a:ext cx="12357663" cy="4432176"/>
          </a:xfrm>
          <a:prstGeom prst="rect">
            <a:avLst/>
          </a:prstGeom>
        </p:spPr>
      </p:pic>
    </p:spTree>
    <p:extLst>
      <p:ext uri="{BB962C8B-B14F-4D97-AF65-F5344CB8AC3E}">
        <p14:creationId xmlns:p14="http://schemas.microsoft.com/office/powerpoint/2010/main" val="22341419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1143000" y="10287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t>1</a:t>
            </a:r>
          </a:p>
        </p:txBody>
      </p:sp>
      <p:sp>
        <p:nvSpPr>
          <p:cNvPr id="10" name="TextBox 9">
            <a:extLst>
              <a:ext uri="{FF2B5EF4-FFF2-40B4-BE49-F238E27FC236}">
                <a16:creationId xmlns:a16="http://schemas.microsoft.com/office/drawing/2014/main" id="{7933DDFB-DCEB-9B20-F563-6112AFAA6E0B}"/>
              </a:ext>
            </a:extLst>
          </p:cNvPr>
          <p:cNvSpPr txBox="1"/>
          <p:nvPr/>
        </p:nvSpPr>
        <p:spPr>
          <a:xfrm>
            <a:off x="2362200" y="1104900"/>
            <a:ext cx="16221740" cy="830997"/>
          </a:xfrm>
          <a:prstGeom prst="rect">
            <a:avLst/>
          </a:prstGeom>
          <a:noFill/>
        </p:spPr>
        <p:txBody>
          <a:bodyPr wrap="square" rtlCol="0">
            <a:spAutoFit/>
          </a:bodyPr>
          <a:lstStyle/>
          <a:p>
            <a:r>
              <a:rPr lang="en-US" sz="4800" b="1" dirty="0" err="1">
                <a:latin typeface="Cambria" panose="02040503050406030204" pitchFamily="18" charset="0"/>
                <a:ea typeface="Cambria" panose="02040503050406030204" pitchFamily="18" charset="0"/>
              </a:rPr>
              <a:t>Sử</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dụng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máy</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tính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cầm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tay</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để</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tính</a:t>
            </a:r>
            <a:r>
              <a:rPr lang="en-US" sz="4800" b="1"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9933FD43-74F4-818E-2FC8-47232C7E2486}"/>
              </a:ext>
            </a:extLst>
          </p:cNvPr>
          <p:cNvSpPr txBox="1"/>
          <p:nvPr/>
        </p:nvSpPr>
        <p:spPr>
          <a:xfrm>
            <a:off x="990600" y="2247900"/>
            <a:ext cx="16221740" cy="830997"/>
          </a:xfrm>
          <a:prstGeom prst="rect">
            <a:avLst/>
          </a:prstGeom>
          <a:noFill/>
        </p:spPr>
        <p:txBody>
          <a:bodyPr wrap="square" rtlCol="0">
            <a:spAutoFit/>
          </a:bodyPr>
          <a:lstStyle/>
          <a:p>
            <a:r>
              <a:rPr lang="en-US" sz="4800" b="1" dirty="0">
                <a:latin typeface="Cambria" panose="02040503050406030204" pitchFamily="18" charset="0"/>
                <a:ea typeface="Cambria" panose="02040503050406030204" pitchFamily="18" charset="0"/>
              </a:rPr>
              <a:t>a) 8%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35                                       b) 32%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4</a:t>
            </a:r>
          </a:p>
        </p:txBody>
      </p:sp>
      <p:sp>
        <p:nvSpPr>
          <p:cNvPr id="13" name="TextBox 12">
            <a:extLst>
              <a:ext uri="{FF2B5EF4-FFF2-40B4-BE49-F238E27FC236}">
                <a16:creationId xmlns:a16="http://schemas.microsoft.com/office/drawing/2014/main" id="{2E9CDFF8-119E-9B2E-5048-6DA7D133BBC8}"/>
              </a:ext>
            </a:extLst>
          </p:cNvPr>
          <p:cNvSpPr txBox="1"/>
          <p:nvPr/>
        </p:nvSpPr>
        <p:spPr>
          <a:xfrm>
            <a:off x="914400" y="3238500"/>
            <a:ext cx="7315200" cy="1107996"/>
          </a:xfrm>
          <a:prstGeom prst="rect">
            <a:avLst/>
          </a:prstGeom>
          <a:noFill/>
        </p:spPr>
        <p:txBody>
          <a:bodyPr wrap="square" rtlCol="0">
            <a:spAutoFit/>
          </a:bodyPr>
          <a:lstStyle/>
          <a:p>
            <a:r>
              <a:rPr lang="en-US" sz="6600" b="1" dirty="0">
                <a:solidFill>
                  <a:srgbClr val="FF0000"/>
                </a:solidFill>
                <a:latin typeface="Cambria" panose="02040503050406030204" pitchFamily="18" charset="0"/>
                <a:ea typeface="Cambria" panose="02040503050406030204" pitchFamily="18" charset="0"/>
              </a:rPr>
              <a:t>= 35 x 8% = 2,8 </a:t>
            </a:r>
          </a:p>
        </p:txBody>
      </p:sp>
      <p:sp>
        <p:nvSpPr>
          <p:cNvPr id="14" name="TextBox 13">
            <a:extLst>
              <a:ext uri="{FF2B5EF4-FFF2-40B4-BE49-F238E27FC236}">
                <a16:creationId xmlns:a16="http://schemas.microsoft.com/office/drawing/2014/main" id="{F018ED52-21F4-6FEA-323A-80D40A57B271}"/>
              </a:ext>
            </a:extLst>
          </p:cNvPr>
          <p:cNvSpPr txBox="1"/>
          <p:nvPr/>
        </p:nvSpPr>
        <p:spPr>
          <a:xfrm>
            <a:off x="9753600" y="3314700"/>
            <a:ext cx="7315200" cy="1107996"/>
          </a:xfrm>
          <a:prstGeom prst="rect">
            <a:avLst/>
          </a:prstGeom>
          <a:noFill/>
        </p:spPr>
        <p:txBody>
          <a:bodyPr wrap="square" rtlCol="0">
            <a:spAutoFit/>
          </a:bodyPr>
          <a:lstStyle/>
          <a:p>
            <a:r>
              <a:rPr lang="en-US" sz="6600" b="1" dirty="0">
                <a:solidFill>
                  <a:srgbClr val="FF0000"/>
                </a:solidFill>
                <a:latin typeface="Cambria" panose="02040503050406030204" pitchFamily="18" charset="0"/>
                <a:ea typeface="Cambria" panose="02040503050406030204" pitchFamily="18" charset="0"/>
              </a:rPr>
              <a:t>=  4 x 32 % = 1,28.</a:t>
            </a:r>
          </a:p>
        </p:txBody>
      </p:sp>
    </p:spTree>
    <p:extLst>
      <p:ext uri="{BB962C8B-B14F-4D97-AF65-F5344CB8AC3E}">
        <p14:creationId xmlns:p14="http://schemas.microsoft.com/office/powerpoint/2010/main" val="4039901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1143000" y="10287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0" name="TextBox 9">
            <a:extLst>
              <a:ext uri="{FF2B5EF4-FFF2-40B4-BE49-F238E27FC236}">
                <a16:creationId xmlns:a16="http://schemas.microsoft.com/office/drawing/2014/main" id="{7933DDFB-DCEB-9B20-F563-6112AFAA6E0B}"/>
              </a:ext>
            </a:extLst>
          </p:cNvPr>
          <p:cNvSpPr txBox="1"/>
          <p:nvPr/>
        </p:nvSpPr>
        <p:spPr>
          <a:xfrm>
            <a:off x="2362200" y="1104900"/>
            <a:ext cx="16221740" cy="830997"/>
          </a:xfrm>
          <a:prstGeom prst="rect">
            <a:avLst/>
          </a:prstGeom>
          <a:noFill/>
        </p:spPr>
        <p:txBody>
          <a:bodyPr wrap="square" rtlCol="0">
            <a:spAutoFit/>
          </a:bodyPr>
          <a:lstStyle/>
          <a:p>
            <a:pPr lvl="0"/>
            <a:r>
              <a:rPr lang="en-US" sz="4800" b="1">
                <a:solidFill>
                  <a:prstClr val="black"/>
                </a:solidFill>
                <a:latin typeface="Cambria" panose="02040503050406030204" pitchFamily="18" charset="0"/>
                <a:ea typeface="Cambria" panose="02040503050406030204" pitchFamily="18" charset="0"/>
              </a:rPr>
              <a:t>Sử dụng máy tính cầm tay để tính tỉ số phần trăm của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9933FD43-74F4-818E-2FC8-47232C7E2486}"/>
              </a:ext>
            </a:extLst>
          </p:cNvPr>
          <p:cNvSpPr txBox="1"/>
          <p:nvPr/>
        </p:nvSpPr>
        <p:spPr>
          <a:xfrm>
            <a:off x="990600" y="2247900"/>
            <a:ext cx="16221740" cy="830997"/>
          </a:xfrm>
          <a:prstGeom prst="rect">
            <a:avLst/>
          </a:prstGeom>
          <a:noFill/>
        </p:spPr>
        <p:txBody>
          <a:bodyPr wrap="square" rtlCol="0">
            <a:spAutoFit/>
          </a:bodyPr>
          <a:lstStyle/>
          <a:p>
            <a:pPr lvl="0"/>
            <a:r>
              <a:rPr lang="pt-BR" sz="4800" b="1" dirty="0">
                <a:solidFill>
                  <a:prstClr val="black"/>
                </a:solidFill>
                <a:latin typeface="Cambria" panose="02040503050406030204" pitchFamily="18" charset="0"/>
                <a:ea typeface="Cambria" panose="02040503050406030204" pitchFamily="18" charset="0"/>
              </a:rPr>
              <a:t>a) 16 và 80                                          b) 38 và 125</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2E9CDFF8-119E-9B2E-5048-6DA7D133BBC8}"/>
              </a:ext>
            </a:extLst>
          </p:cNvPr>
          <p:cNvSpPr txBox="1"/>
          <p:nvPr/>
        </p:nvSpPr>
        <p:spPr>
          <a:xfrm>
            <a:off x="914400" y="3238500"/>
            <a:ext cx="7315200" cy="2123658"/>
          </a:xfrm>
          <a:prstGeom prst="rect">
            <a:avLst/>
          </a:prstGeom>
          <a:noFill/>
        </p:spPr>
        <p:txBody>
          <a:bodyPr wrap="square" rtlCol="0">
            <a:spAutoFit/>
          </a:bodyPr>
          <a:lstStyle/>
          <a:p>
            <a:pPr lvl="0"/>
            <a:r>
              <a:rPr lang="en-US" sz="6600" b="1" dirty="0">
                <a:solidFill>
                  <a:srgbClr val="FF0000"/>
                </a:solidFill>
                <a:latin typeface="Cambria" panose="02040503050406030204" pitchFamily="18" charset="0"/>
                <a:ea typeface="Cambria" panose="02040503050406030204" pitchFamily="18" charset="0"/>
              </a:rPr>
              <a:t>= 16 : 80%</a:t>
            </a:r>
          </a:p>
          <a:p>
            <a:pPr lvl="0"/>
            <a:r>
              <a:rPr lang="en-US" sz="6600" b="1" dirty="0">
                <a:solidFill>
                  <a:srgbClr val="FF0000"/>
                </a:solidFill>
                <a:latin typeface="Cambria" panose="02040503050406030204" pitchFamily="18" charset="0"/>
                <a:ea typeface="Cambria" panose="02040503050406030204" pitchFamily="18" charset="0"/>
              </a:rPr>
              <a:t>= 20 % </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F018ED52-21F4-6FEA-323A-80D40A57B271}"/>
              </a:ext>
            </a:extLst>
          </p:cNvPr>
          <p:cNvSpPr txBox="1"/>
          <p:nvPr/>
        </p:nvSpPr>
        <p:spPr>
          <a:xfrm>
            <a:off x="9753600" y="3314700"/>
            <a:ext cx="7315200" cy="2123658"/>
          </a:xfrm>
          <a:prstGeom prst="rect">
            <a:avLst/>
          </a:prstGeom>
          <a:noFill/>
        </p:spPr>
        <p:txBody>
          <a:bodyPr wrap="square" rtlCol="0">
            <a:spAutoFit/>
          </a:bodyPr>
          <a:lstStyle/>
          <a:p>
            <a:pPr lvl="0"/>
            <a:r>
              <a:rPr lang="en-US" sz="6600" b="1" dirty="0">
                <a:solidFill>
                  <a:srgbClr val="FF0000"/>
                </a:solidFill>
                <a:latin typeface="Cambria" panose="02040503050406030204" pitchFamily="18" charset="0"/>
                <a:ea typeface="Cambria" panose="02040503050406030204" pitchFamily="18" charset="0"/>
              </a:rPr>
              <a:t>= 38 : 125%</a:t>
            </a:r>
          </a:p>
          <a:p>
            <a:pPr lvl="0"/>
            <a:r>
              <a:rPr lang="en-US" sz="6600" b="1" dirty="0">
                <a:solidFill>
                  <a:srgbClr val="FF0000"/>
                </a:solidFill>
                <a:latin typeface="Cambria" panose="02040503050406030204" pitchFamily="18" charset="0"/>
                <a:ea typeface="Cambria" panose="02040503050406030204" pitchFamily="18" charset="0"/>
              </a:rPr>
              <a:t>= 30,4 %</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42002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1143000" y="10287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0" name="TextBox 9">
            <a:extLst>
              <a:ext uri="{FF2B5EF4-FFF2-40B4-BE49-F238E27FC236}">
                <a16:creationId xmlns:a16="http://schemas.microsoft.com/office/drawing/2014/main" id="{7933DDFB-DCEB-9B20-F563-6112AFAA6E0B}"/>
              </a:ext>
            </a:extLst>
          </p:cNvPr>
          <p:cNvSpPr txBox="1"/>
          <p:nvPr/>
        </p:nvSpPr>
        <p:spPr>
          <a:xfrm>
            <a:off x="2362200" y="800100"/>
            <a:ext cx="15392400" cy="2308324"/>
          </a:xfrm>
          <a:prstGeom prst="rect">
            <a:avLst/>
          </a:prstGeom>
          <a:noFill/>
        </p:spPr>
        <p:txBody>
          <a:bodyPr wrap="square" rtlCol="0">
            <a:spAutoFit/>
          </a:bodyPr>
          <a:lstStyle/>
          <a:p>
            <a:pPr lvl="0" algn="just"/>
            <a:r>
              <a:rPr lang="vi-VN" sz="4800" b="1" dirty="0">
                <a:solidFill>
                  <a:prstClr val="black"/>
                </a:solidFill>
                <a:latin typeface="Cambria" panose="02040503050406030204" pitchFamily="18" charset="0"/>
                <a:ea typeface="Cambria" panose="02040503050406030204" pitchFamily="18" charset="0"/>
              </a:rPr>
              <a:t>Một cửa hàng áp dụng chính sách khuyến mại hoàn tiền 10% cho mọi đơn hàng từ 1 000 000 đồng trở lên. Hãy tính số tiền được hoàn của mỗi hóa đơn sau:</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5" name="Picture 14">
            <a:extLst>
              <a:ext uri="{FF2B5EF4-FFF2-40B4-BE49-F238E27FC236}">
                <a16:creationId xmlns:a16="http://schemas.microsoft.com/office/drawing/2014/main" id="{2E8D6980-DB19-2017-83A4-3EC9A7A72267}"/>
              </a:ext>
            </a:extLst>
          </p:cNvPr>
          <p:cNvPicPr>
            <a:picLocks noChangeAspect="1"/>
          </p:cNvPicPr>
          <p:nvPr/>
        </p:nvPicPr>
        <p:blipFill rotWithShape="1">
          <a:blip r:embed="rId4"/>
          <a:srcRect t="38075"/>
          <a:stretch/>
        </p:blipFill>
        <p:spPr bwMode="auto">
          <a:xfrm>
            <a:off x="2895600" y="3238500"/>
            <a:ext cx="11988800" cy="2695243"/>
          </a:xfrm>
          <a:prstGeom prst="rect">
            <a:avLst/>
          </a:prstGeom>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36914243-C1CB-05E1-78C0-31E73B873F84}"/>
              </a:ext>
            </a:extLst>
          </p:cNvPr>
          <p:cNvSpPr txBox="1"/>
          <p:nvPr/>
        </p:nvSpPr>
        <p:spPr>
          <a:xfrm>
            <a:off x="685800" y="6362700"/>
            <a:ext cx="17373600" cy="3170099"/>
          </a:xfrm>
          <a:prstGeom prst="rect">
            <a:avLst/>
          </a:prstGeom>
          <a:noFill/>
        </p:spPr>
        <p:txBody>
          <a:bodyPr wrap="square" rtlCol="0">
            <a:spAutoFit/>
          </a:bodyPr>
          <a:lstStyle/>
          <a:p>
            <a:r>
              <a:rPr lang="en-US" sz="4000" dirty="0">
                <a:solidFill>
                  <a:srgbClr val="FF0000"/>
                </a:solidFill>
                <a:effectLst/>
                <a:latin typeface="Cambria" panose="02040503050406030204" pitchFamily="18" charset="0"/>
                <a:ea typeface="Cambria" panose="02040503050406030204" pitchFamily="18" charset="0"/>
              </a:rPr>
              <a:t>Ta </a:t>
            </a:r>
            <a:r>
              <a:rPr lang="en-US" sz="4000" dirty="0" err="1">
                <a:solidFill>
                  <a:srgbClr val="FF0000"/>
                </a:solidFill>
                <a:effectLst/>
                <a:latin typeface="Cambria" panose="02040503050406030204" pitchFamily="18" charset="0"/>
                <a:ea typeface="Cambria" panose="02040503050406030204" pitchFamily="18" charset="0"/>
              </a:rPr>
              <a:t>có</a:t>
            </a:r>
            <a:r>
              <a:rPr lang="en-US" sz="4000" dirty="0">
                <a:solidFill>
                  <a:srgbClr val="FF0000"/>
                </a:solidFill>
                <a:effectLst/>
                <a:latin typeface="Cambria" panose="02040503050406030204" pitchFamily="18" charset="0"/>
                <a:ea typeface="Cambria" panose="02040503050406030204" pitchFamily="18" charset="0"/>
              </a:rPr>
              <a:t> : 275 000 + 599 000 + 120 000 =  994 000 ( </a:t>
            </a:r>
            <a:r>
              <a:rPr lang="en-US" sz="4000" dirty="0" err="1">
                <a:solidFill>
                  <a:srgbClr val="FF0000"/>
                </a:solidFill>
                <a:effectLst/>
                <a:latin typeface="Cambria" panose="02040503050406030204" pitchFamily="18" charset="0"/>
                <a:ea typeface="Cambria" panose="02040503050406030204" pitchFamily="18" charset="0"/>
              </a:rPr>
              <a:t>đồng</a:t>
            </a:r>
            <a:r>
              <a:rPr lang="en-US" sz="4000" dirty="0">
                <a:solidFill>
                  <a:srgbClr val="FF0000"/>
                </a:solidFill>
                <a:effectLst/>
                <a:latin typeface="Cambria" panose="02040503050406030204" pitchFamily="18" charset="0"/>
                <a:ea typeface="Cambria" panose="02040503050406030204" pitchFamily="18" charset="0"/>
              </a:rPr>
              <a:t>).</a:t>
            </a:r>
          </a:p>
          <a:p>
            <a:r>
              <a:rPr lang="en-US" sz="4000" dirty="0" err="1">
                <a:solidFill>
                  <a:srgbClr val="FF0000"/>
                </a:solidFill>
                <a:effectLst/>
                <a:latin typeface="Cambria" panose="02040503050406030204" pitchFamily="18" charset="0"/>
                <a:ea typeface="Cambria" panose="02040503050406030204" pitchFamily="18" charset="0"/>
              </a:rPr>
              <a:t>Hóa</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đơn</a:t>
            </a:r>
            <a:r>
              <a:rPr lang="en-US" sz="4000" dirty="0">
                <a:solidFill>
                  <a:srgbClr val="FF0000"/>
                </a:solidFill>
                <a:effectLst/>
                <a:latin typeface="Cambria" panose="02040503050406030204" pitchFamily="18" charset="0"/>
                <a:ea typeface="Cambria" panose="02040503050406030204" pitchFamily="18" charset="0"/>
              </a:rPr>
              <a:t> 1 </a:t>
            </a:r>
            <a:r>
              <a:rPr lang="en-US" sz="4000" dirty="0" err="1">
                <a:solidFill>
                  <a:srgbClr val="FF0000"/>
                </a:solidFill>
                <a:effectLst/>
                <a:latin typeface="Cambria" panose="02040503050406030204" pitchFamily="18" charset="0"/>
                <a:ea typeface="Cambria" panose="02040503050406030204" pitchFamily="18" charset="0"/>
              </a:rPr>
              <a:t>không</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được</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hoàn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tiền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vì</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a:t>
            </a:r>
            <a:r>
              <a:rPr lang="en-US" sz="4000" dirty="0" err="1">
                <a:solidFill>
                  <a:srgbClr val="FF0000"/>
                </a:solidFill>
                <a:effectLst/>
                <a:latin typeface="Cambria" panose="02040503050406030204" pitchFamily="18" charset="0"/>
                <a:ea typeface="Cambria" panose="02040503050406030204" pitchFamily="18" charset="0"/>
              </a:rPr>
              <a:t>ổng</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giá</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trị</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hóa</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đơn</a:t>
            </a:r>
            <a:r>
              <a:rPr lang="en-US" sz="4000" dirty="0">
                <a:solidFill>
                  <a:srgbClr val="FF0000"/>
                </a:solidFill>
                <a:effectLst/>
                <a:latin typeface="Cambria" panose="02040503050406030204" pitchFamily="18" charset="0"/>
                <a:ea typeface="Cambria" panose="02040503050406030204" pitchFamily="18" charset="0"/>
              </a:rPr>
              <a:t> &lt; 1 000 000</a:t>
            </a:r>
          </a:p>
          <a:p>
            <a:pPr marL="0" marR="0" fontAlgn="base">
              <a:spcBef>
                <a:spcPts val="0"/>
              </a:spcBef>
              <a:spcAft>
                <a:spcPts val="0"/>
              </a:spcAft>
            </a:pPr>
            <a:r>
              <a:rPr lang="en-US" sz="4000" b="1" dirty="0" err="1">
                <a:solidFill>
                  <a:srgbClr val="FF0000"/>
                </a:solidFill>
                <a:effectLst/>
                <a:latin typeface="Cambria" panose="02040503050406030204" pitchFamily="18" charset="0"/>
                <a:ea typeface="Cambria" panose="02040503050406030204" pitchFamily="18" charset="0"/>
              </a:rPr>
              <a:t>Hóa</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đơn</a:t>
            </a:r>
            <a:r>
              <a:rPr lang="en-US" sz="4000" b="1" dirty="0">
                <a:solidFill>
                  <a:srgbClr val="FF0000"/>
                </a:solidFill>
                <a:effectLst/>
                <a:latin typeface="Cambria" panose="02040503050406030204" pitchFamily="18" charset="0"/>
                <a:ea typeface="Cambria" panose="02040503050406030204" pitchFamily="18" charset="0"/>
              </a:rPr>
              <a:t> 2: </a:t>
            </a:r>
            <a:r>
              <a:rPr lang="en-US" sz="4000" dirty="0" err="1">
                <a:solidFill>
                  <a:srgbClr val="FF0000"/>
                </a:solidFill>
                <a:effectLst/>
                <a:latin typeface="Cambria" panose="02040503050406030204" pitchFamily="18" charset="0"/>
                <a:ea typeface="Cambria" panose="02040503050406030204" pitchFamily="18" charset="0"/>
              </a:rPr>
              <a:t>Tổng</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giá</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trị</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hóa</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đơn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là</a:t>
            </a:r>
            <a:r>
              <a:rPr lang="en-US" sz="4000" dirty="0">
                <a:solidFill>
                  <a:srgbClr val="FF0000"/>
                </a:solidFill>
                <a:effectLst/>
                <a:latin typeface="Cambria" panose="02040503050406030204" pitchFamily="18" charset="0"/>
                <a:ea typeface="Cambria" panose="02040503050406030204" pitchFamily="18" charset="0"/>
              </a:rPr>
              <a:t>:</a:t>
            </a:r>
          </a:p>
          <a:p>
            <a:pPr marL="0" marR="0" fontAlgn="base">
              <a:spcBef>
                <a:spcPts val="0"/>
              </a:spcBef>
              <a:spcAft>
                <a:spcPts val="0"/>
              </a:spcAft>
            </a:pPr>
            <a:r>
              <a:rPr lang="en-US" sz="4000" dirty="0">
                <a:solidFill>
                  <a:srgbClr val="FF0000"/>
                </a:solidFill>
                <a:effectLst/>
                <a:latin typeface="Cambria" panose="02040503050406030204" pitchFamily="18" charset="0"/>
                <a:ea typeface="Cambria" panose="02040503050406030204" pitchFamily="18" charset="0"/>
              </a:rPr>
              <a:t>850 000 + 250 000 = 1 100 000 (</a:t>
            </a:r>
            <a:r>
              <a:rPr lang="en-US" sz="4000" dirty="0" err="1">
                <a:solidFill>
                  <a:srgbClr val="FF0000"/>
                </a:solidFill>
                <a:effectLst/>
                <a:latin typeface="Cambria" panose="02040503050406030204" pitchFamily="18" charset="0"/>
                <a:ea typeface="Cambria" panose="02040503050406030204" pitchFamily="18" charset="0"/>
              </a:rPr>
              <a:t>đồng</a:t>
            </a:r>
            <a:r>
              <a:rPr lang="en-US" sz="4000" dirty="0">
                <a:solidFill>
                  <a:srgbClr val="FF0000"/>
                </a:solidFill>
                <a:effectLst/>
                <a:latin typeface="Cambria" panose="02040503050406030204" pitchFamily="18" charset="0"/>
                <a:ea typeface="Cambria" panose="02040503050406030204" pitchFamily="18" charset="0"/>
              </a:rPr>
              <a:t>).</a:t>
            </a:r>
          </a:p>
          <a:p>
            <a:pPr marL="0" marR="0" fontAlgn="base">
              <a:spcBef>
                <a:spcPts val="0"/>
              </a:spcBef>
              <a:spcAft>
                <a:spcPts val="0"/>
              </a:spcAft>
            </a:pPr>
            <a:r>
              <a:rPr lang="en-US" sz="4000" dirty="0" err="1">
                <a:solidFill>
                  <a:srgbClr val="FF0000"/>
                </a:solidFill>
                <a:effectLst/>
                <a:latin typeface="Cambria" panose="02040503050406030204" pitchFamily="18" charset="0"/>
                <a:ea typeface="Cambria" panose="02040503050406030204" pitchFamily="18" charset="0"/>
              </a:rPr>
              <a:t>Vậy</a:t>
            </a:r>
            <a:r>
              <a:rPr lang="en-US" sz="4000" dirty="0">
                <a:solidFill>
                  <a:srgbClr val="FF0000"/>
                </a:solidFill>
                <a:effectLst/>
                <a:latin typeface="Cambria" panose="02040503050406030204" pitchFamily="18" charset="0"/>
                <a:ea typeface="Cambria" panose="02040503050406030204" pitchFamily="18" charset="0"/>
              </a:rPr>
              <a:t> ta </a:t>
            </a:r>
            <a:r>
              <a:rPr lang="en-US" sz="4000" dirty="0" err="1">
                <a:solidFill>
                  <a:srgbClr val="FF0000"/>
                </a:solidFill>
                <a:effectLst/>
                <a:latin typeface="Cambria" panose="02040503050406030204" pitchFamily="18" charset="0"/>
                <a:ea typeface="Cambria" panose="02040503050406030204" pitchFamily="18" charset="0"/>
              </a:rPr>
              <a:t>tính</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số</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tiền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được</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hoàn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như</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sau</a:t>
            </a:r>
            <a:r>
              <a:rPr lang="en-US" sz="4000" dirty="0">
                <a:solidFill>
                  <a:srgbClr val="FF0000"/>
                </a:solidFill>
                <a:effectLst/>
                <a:latin typeface="Cambria" panose="02040503050406030204" pitchFamily="18" charset="0"/>
                <a:ea typeface="Cambria" panose="02040503050406030204" pitchFamily="18" charset="0"/>
              </a:rPr>
              <a:t>: 1 100 000 x 10% = 110 000 (</a:t>
            </a:r>
            <a:r>
              <a:rPr lang="en-US" sz="4000" dirty="0" err="1">
                <a:solidFill>
                  <a:srgbClr val="FF0000"/>
                </a:solidFill>
                <a:effectLst/>
                <a:latin typeface="Cambria" panose="02040503050406030204" pitchFamily="18" charset="0"/>
                <a:ea typeface="Cambria" panose="02040503050406030204" pitchFamily="18" charset="0"/>
              </a:rPr>
              <a:t>đồng</a:t>
            </a:r>
            <a:r>
              <a:rPr lang="en-US" sz="40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44023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wipe(down)">
                                      <p:cBhvr>
                                        <p:cTn id="18" dur="5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wipe(down)">
                                      <p:cBhvr>
                                        <p:cTn id="23" dur="500"/>
                                        <p:tgtEl>
                                          <p:spTgt spid="1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wipe(down)">
                                      <p:cBhvr>
                                        <p:cTn id="28" dur="500"/>
                                        <p:tgtEl>
                                          <p:spTgt spid="1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wipe(down)">
                                      <p:cBhvr>
                                        <p:cTn id="33" dur="500"/>
                                        <p:tgtEl>
                                          <p:spTgt spid="1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Effect transition="in" filter="wipe(down)">
                                      <p:cBhvr>
                                        <p:cTn id="38"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1143000" y="10287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0" name="TextBox 9">
            <a:extLst>
              <a:ext uri="{FF2B5EF4-FFF2-40B4-BE49-F238E27FC236}">
                <a16:creationId xmlns:a16="http://schemas.microsoft.com/office/drawing/2014/main" id="{7933DDFB-DCEB-9B20-F563-6112AFAA6E0B}"/>
              </a:ext>
            </a:extLst>
          </p:cNvPr>
          <p:cNvSpPr txBox="1"/>
          <p:nvPr/>
        </p:nvSpPr>
        <p:spPr>
          <a:xfrm>
            <a:off x="2362200" y="800100"/>
            <a:ext cx="15392400" cy="2308324"/>
          </a:xfrm>
          <a:prstGeom prst="rect">
            <a:avLst/>
          </a:prstGeom>
          <a:noFill/>
        </p:spPr>
        <p:txBody>
          <a:bodyPr wrap="square" rtlCol="0">
            <a:spAutoFit/>
          </a:bodyPr>
          <a:lstStyle/>
          <a:p>
            <a:pPr lvl="0" algn="just"/>
            <a:r>
              <a:rPr lang="vi-VN" sz="4800" b="1" dirty="0">
                <a:solidFill>
                  <a:prstClr val="black"/>
                </a:solidFill>
                <a:latin typeface="Cambria" panose="02040503050406030204" pitchFamily="18" charset="0"/>
                <a:ea typeface="Cambria" panose="02040503050406030204" pitchFamily="18" charset="0"/>
              </a:rPr>
              <a:t>Chú Năm gửi 250 000 000 đồng vào ngân hàng với lãi suất 8% một năm. Hãy sử dụng </a:t>
            </a:r>
            <a:r>
              <a:rPr lang="en-US" sz="4800" b="1" dirty="0" err="1">
                <a:solidFill>
                  <a:prstClr val="black"/>
                </a:solidFill>
                <a:latin typeface="Cambria" panose="02040503050406030204" pitchFamily="18" charset="0"/>
                <a:ea typeface="Cambria" panose="02040503050406030204" pitchFamily="18" charset="0"/>
              </a:rPr>
              <a:t>máy</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tính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cầm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tay</a:t>
            </a:r>
            <a:r>
              <a:rPr lang="vi-VN" sz="4800" b="1" dirty="0">
                <a:solidFill>
                  <a:prstClr val="black"/>
                </a:solidFill>
                <a:latin typeface="Cambria" panose="02040503050406030204" pitchFamily="18" charset="0"/>
                <a:ea typeface="Cambria" panose="02040503050406030204" pitchFamily="18" charset="0"/>
              </a:rPr>
              <a:t> để tính số tiền lãi mà chú nhận được sau </a:t>
            </a:r>
            <a:r>
              <a:rPr lang="en-US" sz="4800" b="1">
                <a:solidFill>
                  <a:prstClr val="black"/>
                </a:solidFill>
                <a:latin typeface="Cambria" panose="02040503050406030204" pitchFamily="18" charset="0"/>
                <a:ea typeface="Cambria" panose="02040503050406030204" pitchFamily="18" charset="0"/>
              </a:rPr>
              <a:t>một</a:t>
            </a:r>
            <a:r>
              <a:rPr lang="vi-VN" sz="4800" b="1">
                <a:solidFill>
                  <a:prstClr val="black"/>
                </a:solidFill>
                <a:latin typeface="Cambria" panose="02040503050406030204" pitchFamily="18" charset="0"/>
                <a:ea typeface="Cambria" panose="02040503050406030204" pitchFamily="18" charset="0"/>
              </a:rPr>
              <a:t> </a:t>
            </a:r>
            <a:r>
              <a:rPr lang="vi-VN" sz="4800" b="1" dirty="0">
                <a:solidFill>
                  <a:prstClr val="black"/>
                </a:solidFill>
                <a:latin typeface="Cambria" panose="02040503050406030204" pitchFamily="18" charset="0"/>
                <a:ea typeface="Cambria" panose="02040503050406030204" pitchFamily="18" charset="0"/>
              </a:rPr>
              <a:t>năm.</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F089A088-21B6-1E02-1B43-8F899AA56A6E}"/>
              </a:ext>
            </a:extLst>
          </p:cNvPr>
          <p:cNvSpPr txBox="1"/>
          <p:nvPr/>
        </p:nvSpPr>
        <p:spPr>
          <a:xfrm>
            <a:off x="925286" y="3771900"/>
            <a:ext cx="17373600" cy="2308324"/>
          </a:xfrm>
          <a:prstGeom prst="rect">
            <a:avLst/>
          </a:prstGeom>
          <a:noFill/>
        </p:spPr>
        <p:txBody>
          <a:bodyPr wrap="square" rtlCol="0">
            <a:spAutoFit/>
          </a:bodyPr>
          <a:lstStyle/>
          <a:p>
            <a:pPr algn="ctr"/>
            <a:r>
              <a:rPr lang="en-US" sz="4800" b="1" dirty="0" err="1">
                <a:solidFill>
                  <a:srgbClr val="FF0000"/>
                </a:solidFill>
                <a:effectLst/>
                <a:latin typeface="Cambria" panose="02040503050406030204" pitchFamily="18" charset="0"/>
                <a:ea typeface="Cambria" panose="02040503050406030204" pitchFamily="18" charset="0"/>
              </a:rPr>
              <a:t>Bài</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giải</a:t>
            </a:r>
            <a:r>
              <a:rPr lang="en-US" sz="4800" b="1" dirty="0">
                <a:solidFill>
                  <a:srgbClr val="FF0000"/>
                </a:solidFill>
                <a:effectLst/>
                <a:latin typeface="Cambria" panose="02040503050406030204" pitchFamily="18" charset="0"/>
                <a:ea typeface="Cambria" panose="02040503050406030204" pitchFamily="18" charset="0"/>
              </a:rPr>
              <a:t>:</a:t>
            </a:r>
          </a:p>
          <a:p>
            <a:pPr algn="ctr"/>
            <a:r>
              <a:rPr lang="vi-VN" sz="4800" dirty="0">
                <a:solidFill>
                  <a:srgbClr val="FF0000"/>
                </a:solidFill>
                <a:latin typeface="Cambria" panose="02040503050406030204" pitchFamily="18" charset="0"/>
                <a:ea typeface="Cambria" panose="02040503050406030204" pitchFamily="18" charset="0"/>
              </a:rPr>
              <a:t>250 000 000 x 8</a:t>
            </a:r>
            <a:r>
              <a:rPr lang="en-US" sz="4800" dirty="0">
                <a:solidFill>
                  <a:srgbClr val="FF0000"/>
                </a:solidFill>
                <a:latin typeface="Cambria" panose="02040503050406030204" pitchFamily="18" charset="0"/>
                <a:ea typeface="Cambria" panose="02040503050406030204" pitchFamily="18" charset="0"/>
              </a:rPr>
              <a:t> </a:t>
            </a:r>
            <a:r>
              <a:rPr lang="vi-VN" sz="4800" dirty="0">
                <a:solidFill>
                  <a:srgbClr val="FF0000"/>
                </a:solidFill>
                <a:latin typeface="Cambria" panose="02040503050406030204" pitchFamily="18" charset="0"/>
                <a:ea typeface="Cambria" panose="02040503050406030204" pitchFamily="18" charset="0"/>
              </a:rPr>
              <a:t>% = 20 000 000 (đồng)</a:t>
            </a:r>
          </a:p>
          <a:p>
            <a:pPr algn="ctr"/>
            <a:r>
              <a:rPr lang="vi-VN" sz="4800" dirty="0">
                <a:solidFill>
                  <a:srgbClr val="FF0000"/>
                </a:solidFill>
                <a:latin typeface="Cambria" panose="02040503050406030204" pitchFamily="18" charset="0"/>
                <a:ea typeface="Cambria" panose="02040503050406030204" pitchFamily="18" charset="0"/>
              </a:rPr>
              <a:t>Vậy sau 1 năm bác nhận được số tiền lãi là 20 000 000 đồng.</a:t>
            </a:r>
          </a:p>
        </p:txBody>
      </p:sp>
    </p:spTree>
    <p:extLst>
      <p:ext uri="{BB962C8B-B14F-4D97-AF65-F5344CB8AC3E}">
        <p14:creationId xmlns:p14="http://schemas.microsoft.com/office/powerpoint/2010/main" val="1738470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down)">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down)">
                                      <p:cBhvr>
                                        <p:cTn id="2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1D24632-5D27-D9A7-BFA3-42E6150D0E56}"/>
              </a:ext>
            </a:extLst>
          </p:cNvPr>
          <p:cNvSpPr/>
          <p:nvPr/>
        </p:nvSpPr>
        <p:spPr>
          <a:xfrm>
            <a:off x="2819400" y="2171700"/>
            <a:ext cx="13182600" cy="49783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pt-BR" sz="5400" b="1">
                <a:solidFill>
                  <a:srgbClr val="000000"/>
                </a:solidFill>
                <a:latin typeface="Cambria" panose="02040503050406030204" pitchFamily="18" charset="0"/>
                <a:ea typeface="Cambria" panose="02040503050406030204" pitchFamily="18" charset="0"/>
                <a:cs typeface="Arial" panose="020B0604020202020204" pitchFamily="34" charset="0"/>
              </a:rPr>
              <a:t>Giới thiệu máy tính cầm tay của em?</a:t>
            </a:r>
          </a:p>
          <a:p>
            <a:pPr algn="ctr" defTabSz="804581">
              <a:lnSpc>
                <a:spcPct val="150000"/>
              </a:lnSpc>
            </a:pPr>
            <a:r>
              <a:rPr lang="pt-BR" sz="5400" b="1">
                <a:solidFill>
                  <a:srgbClr val="000000"/>
                </a:solidFill>
                <a:latin typeface="Cambria" panose="02040503050406030204" pitchFamily="18" charset="0"/>
                <a:ea typeface="Cambria" panose="02040503050406030204" pitchFamily="18" charset="0"/>
                <a:cs typeface="Arial" panose="020B0604020202020204" pitchFamily="34" charset="0"/>
              </a:rPr>
              <a:t>Hãy cho 1 ví dụ về một phép tính, sử dụng máy tính cầm tay để tính.</a:t>
            </a:r>
            <a:endPar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2524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3B1B95E-EDED-52BE-9CE7-9BC85FBF8A2F}"/>
            </a:ext>
          </a:extLst>
        </p:cNvPr>
        <p:cNvGrpSpPr/>
        <p:nvPr/>
      </p:nvGrpSpPr>
      <p:grpSpPr>
        <a:xfrm>
          <a:off x="0" y="0"/>
          <a:ext cx="0" cy="0"/>
          <a:chOff x="0" y="0"/>
          <a:chExt cx="0" cy="0"/>
        </a:xfrm>
      </p:grpSpPr>
      <p:pic>
        <p:nvPicPr>
          <p:cNvPr id="16" name="Picture 15">
            <a:hlinkClick r:id="rId4" action="ppaction://hlinksldjump"/>
            <a:extLst>
              <a:ext uri="{FF2B5EF4-FFF2-40B4-BE49-F238E27FC236}">
                <a16:creationId xmlns:a16="http://schemas.microsoft.com/office/drawing/2014/main" id="{BE62AA2A-556C-6862-BF4A-D9F3D8901603}"/>
              </a:ext>
            </a:extLst>
          </p:cNvPr>
          <p:cNvPicPr>
            <a:picLocks noChangeAspect="1"/>
          </p:cNvPicPr>
          <p:nvPr/>
        </p:nvPicPr>
        <p:blipFill>
          <a:blip r:embed="rId5"/>
          <a:stretch>
            <a:fillRect/>
          </a:stretch>
        </p:blipFill>
        <p:spPr>
          <a:xfrm>
            <a:off x="16417805" y="8437943"/>
            <a:ext cx="1974683" cy="1833635"/>
          </a:xfrm>
          <a:prstGeom prst="rect">
            <a:avLst/>
          </a:prstGeom>
        </p:spPr>
      </p:pic>
      <p:sp>
        <p:nvSpPr>
          <p:cNvPr id="2" name="Rectangle: Rounded Corners 13">
            <a:extLst>
              <a:ext uri="{FF2B5EF4-FFF2-40B4-BE49-F238E27FC236}">
                <a16:creationId xmlns:a16="http://schemas.microsoft.com/office/drawing/2014/main" id="{1B7A6F4A-4787-7DF4-38A9-D1B8B47DF8EA}"/>
              </a:ext>
            </a:extLst>
          </p:cNvPr>
          <p:cNvSpPr/>
          <p:nvPr/>
        </p:nvSpPr>
        <p:spPr>
          <a:xfrm>
            <a:off x="126172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A. 45 868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3" name="Rectangle: Rounded Corners 14">
            <a:extLst>
              <a:ext uri="{FF2B5EF4-FFF2-40B4-BE49-F238E27FC236}">
                <a16:creationId xmlns:a16="http://schemas.microsoft.com/office/drawing/2014/main" id="{B2C5FCDE-E5A3-62FE-756A-02F08348FD64}"/>
              </a:ext>
            </a:extLst>
          </p:cNvPr>
          <p:cNvSpPr/>
          <p:nvPr/>
        </p:nvSpPr>
        <p:spPr>
          <a:xfrm>
            <a:off x="126172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C. 45 888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4" name="Rectangle: Rounded Corners 15">
            <a:extLst>
              <a:ext uri="{FF2B5EF4-FFF2-40B4-BE49-F238E27FC236}">
                <a16:creationId xmlns:a16="http://schemas.microsoft.com/office/drawing/2014/main" id="{B76111E4-D873-15C0-0B59-311C2902EDAF}"/>
              </a:ext>
            </a:extLst>
          </p:cNvPr>
          <p:cNvSpPr/>
          <p:nvPr/>
        </p:nvSpPr>
        <p:spPr>
          <a:xfrm>
            <a:off x="959347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lnSpc>
                <a:spcPct val="150000"/>
              </a:lnSpc>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B. 45 878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5" name="Rectangle: Rounded Corners 16">
            <a:extLst>
              <a:ext uri="{FF2B5EF4-FFF2-40B4-BE49-F238E27FC236}">
                <a16:creationId xmlns:a16="http://schemas.microsoft.com/office/drawing/2014/main" id="{C62D3D62-0157-9927-63E5-AD77D37B5A23}"/>
              </a:ext>
            </a:extLst>
          </p:cNvPr>
          <p:cNvSpPr/>
          <p:nvPr/>
        </p:nvSpPr>
        <p:spPr>
          <a:xfrm>
            <a:off x="959347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D.</a:t>
            </a:r>
            <a:r>
              <a:rPr lang="en-US" sz="54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45 858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18">
            <a:extLst>
              <a:ext uri="{FF2B5EF4-FFF2-40B4-BE49-F238E27FC236}">
                <a16:creationId xmlns:a16="http://schemas.microsoft.com/office/drawing/2014/main" id="{0191E4C9-6E14-221C-E694-1EF0F4FCDB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2669" y="5302000"/>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20">
            <a:extLst>
              <a:ext uri="{FF2B5EF4-FFF2-40B4-BE49-F238E27FC236}">
                <a16:creationId xmlns:a16="http://schemas.microsoft.com/office/drawing/2014/main" id="{286D9EEF-A35F-1A1B-18D0-152304F905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48561" y="8030840"/>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9AAC3AA-6926-03AD-D73E-D7C15A9DBF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88232" y="5306434"/>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2A230FA-EC4C-F88F-9779-84595199B2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2669" y="7917503"/>
            <a:ext cx="1269639" cy="11331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A818BBFA-0544-FBE3-2CAE-C0F9F6A415C6}"/>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r>
              <a:rPr lang="pt-BR" sz="5400" b="1" dirty="0">
                <a:solidFill>
                  <a:srgbClr val="000000"/>
                </a:solidFill>
                <a:latin typeface="Cambria" panose="02040503050406030204" pitchFamily="18" charset="0"/>
                <a:ea typeface="Cambria" panose="02040503050406030204" pitchFamily="18" charset="0"/>
                <a:cs typeface="Arial" panose="020B0604020202020204" pitchFamily="34" charset="0"/>
              </a:rPr>
              <a:t>Câu 1: Tính:  28 459 + 17 409 = ?</a:t>
            </a:r>
            <a:endPar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38152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nextCondLst>
                <p:cond evt="onClick" delay="0">
                  <p:tgtEl>
                    <p:spTgt spid="4"/>
                  </p:tgtEl>
                </p:cond>
              </p:nextCondLst>
            </p:seq>
          </p:childTnLst>
        </p:cTn>
      </p:par>
    </p:tnLst>
    <p:bldLst>
      <p:bldP spid="2" grpId="0" animBg="1"/>
      <p:bldP spid="3" grpId="0" animBg="1"/>
      <p:bldP spid="4" grpId="0" animBg="1"/>
      <p:bldP spid="5"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Rounded Corners 13">
            <a:extLst>
              <a:ext uri="{FF2B5EF4-FFF2-40B4-BE49-F238E27FC236}">
                <a16:creationId xmlns:a16="http://schemas.microsoft.com/office/drawing/2014/main" id="{84A0A606-F947-9490-60BA-CC9F5B2B7B57}"/>
              </a:ext>
            </a:extLst>
          </p:cNvPr>
          <p:cNvSpPr/>
          <p:nvPr/>
        </p:nvSpPr>
        <p:spPr>
          <a:xfrm>
            <a:off x="126172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A. </a:t>
            </a: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1 016</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5" name="Rectangle: Rounded Corners 14">
            <a:extLst>
              <a:ext uri="{FF2B5EF4-FFF2-40B4-BE49-F238E27FC236}">
                <a16:creationId xmlns:a16="http://schemas.microsoft.com/office/drawing/2014/main" id="{5801183C-D43B-A53C-3F43-A4E36FA70B3B}"/>
              </a:ext>
            </a:extLst>
          </p:cNvPr>
          <p:cNvSpPr/>
          <p:nvPr/>
        </p:nvSpPr>
        <p:spPr>
          <a:xfrm>
            <a:off x="126172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C. </a:t>
            </a: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1 025</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8" name="Rectangle: Rounded Corners 15">
            <a:extLst>
              <a:ext uri="{FF2B5EF4-FFF2-40B4-BE49-F238E27FC236}">
                <a16:creationId xmlns:a16="http://schemas.microsoft.com/office/drawing/2014/main" id="{C0441136-2DC6-783B-E1B9-DF8A6E3BB1BC}"/>
              </a:ext>
            </a:extLst>
          </p:cNvPr>
          <p:cNvSpPr/>
          <p:nvPr/>
        </p:nvSpPr>
        <p:spPr>
          <a:xfrm>
            <a:off x="9597096" y="6979872"/>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D. 1 026</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9" name="Rectangle: Rounded Corners 16">
            <a:extLst>
              <a:ext uri="{FF2B5EF4-FFF2-40B4-BE49-F238E27FC236}">
                <a16:creationId xmlns:a16="http://schemas.microsoft.com/office/drawing/2014/main" id="{8028A999-B949-C8F0-93EE-C00917F18DB1}"/>
              </a:ext>
            </a:extLst>
          </p:cNvPr>
          <p:cNvSpPr/>
          <p:nvPr/>
        </p:nvSpPr>
        <p:spPr>
          <a:xfrm>
            <a:off x="9597096" y="4370789"/>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B. </a:t>
            </a: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1 126</a:t>
            </a:r>
            <a:endParaRPr lang="en-VN" sz="48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pic>
        <p:nvPicPr>
          <p:cNvPr id="30" name="Picture 18">
            <a:extLst>
              <a:ext uri="{FF2B5EF4-FFF2-40B4-BE49-F238E27FC236}">
                <a16:creationId xmlns:a16="http://schemas.microsoft.com/office/drawing/2014/main" id="{2076ACD3-D4AA-1B46-93FE-F46939513E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3111" y="7919485"/>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 name="Picture 20">
            <a:extLst>
              <a:ext uri="{FF2B5EF4-FFF2-40B4-BE49-F238E27FC236}">
                <a16:creationId xmlns:a16="http://schemas.microsoft.com/office/drawing/2014/main" id="{F8D61CD7-56F2-A4BA-6D19-CE02306138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83440" y="5411712"/>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F3D84273-9A92-0AE7-F763-982945F697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5899" y="5269804"/>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B43DC550-1641-17A7-6EAC-0F0E2CED0A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424" y="7483162"/>
            <a:ext cx="1269639" cy="11331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831BAFEC-4E26-69CA-F429-652CD49EA11D}"/>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Câu</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2: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Tính</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giá</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trị</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biểu</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thức</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a:t>
            </a:r>
          </a:p>
          <a:p>
            <a:pPr algn="ctr" defTabSz="804581">
              <a:lnSpc>
                <a:spcPct val="150000"/>
              </a:lnSpc>
            </a:pP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1230 – 34 x 6 = ?</a:t>
            </a:r>
          </a:p>
        </p:txBody>
      </p:sp>
      <p:pic>
        <p:nvPicPr>
          <p:cNvPr id="35" name="Picture 34">
            <a:hlinkClick r:id="rId6" action="ppaction://hlinksldjump"/>
            <a:extLst>
              <a:ext uri="{FF2B5EF4-FFF2-40B4-BE49-F238E27FC236}">
                <a16:creationId xmlns:a16="http://schemas.microsoft.com/office/drawing/2014/main" id="{968442B4-BE64-7F82-894A-78E0A91FEBAF}"/>
              </a:ext>
            </a:extLst>
          </p:cNvPr>
          <p:cNvPicPr>
            <a:picLocks noChangeAspect="1"/>
          </p:cNvPicPr>
          <p:nvPr/>
        </p:nvPicPr>
        <p:blipFill>
          <a:blip r:embed="rId7"/>
          <a:stretch>
            <a:fillRect/>
          </a:stretch>
        </p:blipFill>
        <p:spPr>
          <a:xfrm>
            <a:off x="16417805" y="8437943"/>
            <a:ext cx="1974683" cy="1833635"/>
          </a:xfrm>
          <a:prstGeom prst="rect">
            <a:avLst/>
          </a:prstGeom>
        </p:spPr>
      </p:pic>
    </p:spTree>
    <p:extLst>
      <p:ext uri="{BB962C8B-B14F-4D97-AF65-F5344CB8AC3E}">
        <p14:creationId xmlns:p14="http://schemas.microsoft.com/office/powerpoint/2010/main" val="477787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childTnLst>
              </p:cTn>
              <p:nextCondLst>
                <p:cond evt="onClick" delay="0">
                  <p:tgtEl>
                    <p:spTgt spid="28"/>
                  </p:tgtEl>
                </p:cond>
              </p:nextCondLst>
            </p:seq>
          </p:childTnLst>
        </p:cTn>
      </p:par>
    </p:tnLst>
    <p:bldLst>
      <p:bldP spid="24" grpId="0" animBg="1"/>
      <p:bldP spid="25" grpId="0" animBg="1"/>
      <p:bldP spid="28" grpId="0" animBg="1"/>
      <p:bldP spid="29"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13">
            <a:extLst>
              <a:ext uri="{FF2B5EF4-FFF2-40B4-BE49-F238E27FC236}">
                <a16:creationId xmlns:a16="http://schemas.microsoft.com/office/drawing/2014/main" id="{659EA9AB-A64E-DC5F-D462-28F22D225CC3}"/>
              </a:ext>
            </a:extLst>
          </p:cNvPr>
          <p:cNvSpPr/>
          <p:nvPr/>
        </p:nvSpPr>
        <p:spPr>
          <a:xfrm>
            <a:off x="1431111"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A. 71 580</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6" name="Rectangle: Rounded Corners 14">
            <a:extLst>
              <a:ext uri="{FF2B5EF4-FFF2-40B4-BE49-F238E27FC236}">
                <a16:creationId xmlns:a16="http://schemas.microsoft.com/office/drawing/2014/main" id="{D1FDD047-BB5E-854A-1456-9C7539C80E3B}"/>
              </a:ext>
            </a:extLst>
          </p:cNvPr>
          <p:cNvSpPr/>
          <p:nvPr/>
        </p:nvSpPr>
        <p:spPr>
          <a:xfrm>
            <a:off x="9426647" y="4243539"/>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B. 270,3</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3486DD70-2F12-68FF-F091-FE9D2E25AF80}"/>
              </a:ext>
            </a:extLst>
          </p:cNvPr>
          <p:cNvSpPr/>
          <p:nvPr/>
        </p:nvSpPr>
        <p:spPr>
          <a:xfrm>
            <a:off x="1431111" y="6960992"/>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C. 7 158</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Rounded Corners 16">
            <a:extLst>
              <a:ext uri="{FF2B5EF4-FFF2-40B4-BE49-F238E27FC236}">
                <a16:creationId xmlns:a16="http://schemas.microsoft.com/office/drawing/2014/main" id="{03C393CA-F07F-0198-6EDB-5552B7B3F0A9}"/>
              </a:ext>
            </a:extLst>
          </p:cNvPr>
          <p:cNvSpPr/>
          <p:nvPr/>
        </p:nvSpPr>
        <p:spPr>
          <a:xfrm>
            <a:off x="959347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D. 2 730</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pic>
        <p:nvPicPr>
          <p:cNvPr id="20" name="Picture 18">
            <a:extLst>
              <a:ext uri="{FF2B5EF4-FFF2-40B4-BE49-F238E27FC236}">
                <a16:creationId xmlns:a16="http://schemas.microsoft.com/office/drawing/2014/main" id="{B997BCAE-9EC5-ED6F-3967-6E772B857D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1568" y="5346319"/>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FD973ED-8FD2-E57E-A5FB-D8A73290CE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14699" y="7667769"/>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9D54904-F407-BDF8-C72F-E2647F38D9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4664" y="7755089"/>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CA4B0AA5-7D62-CEF3-67E4-6A3D139C2B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351" y="5250118"/>
            <a:ext cx="1269639" cy="11331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C8D26BE5-E838-E58B-219D-6E82CB5B38DD}"/>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6000" b="1">
                <a:solidFill>
                  <a:srgbClr val="000000"/>
                </a:solidFill>
                <a:latin typeface="Cambria" panose="02040503050406030204" pitchFamily="18" charset="0"/>
                <a:ea typeface="Cambria" panose="02040503050406030204" pitchFamily="18" charset="0"/>
                <a:cs typeface="Arial" panose="020B0604020202020204" pitchFamily="34" charset="0"/>
              </a:rPr>
              <a:t>Câu hỏi 3: </a:t>
            </a:r>
            <a:r>
              <a:rPr lang="en-US" sz="6000">
                <a:solidFill>
                  <a:srgbClr val="000000"/>
                </a:solidFill>
                <a:latin typeface="Cambria" panose="02040503050406030204" pitchFamily="18" charset="0"/>
                <a:ea typeface="Cambria" panose="02040503050406030204" pitchFamily="18" charset="0"/>
                <a:cs typeface="Arial" panose="020B0604020202020204" pitchFamily="34" charset="0"/>
              </a:rPr>
              <a:t>Kết quả của phép tính:</a:t>
            </a:r>
          </a:p>
          <a:p>
            <a:pPr algn="ctr" defTabSz="804581">
              <a:lnSpc>
                <a:spcPct val="150000"/>
              </a:lnSpc>
            </a:pPr>
            <a:r>
              <a:rPr lang="en-US" sz="6000">
                <a:solidFill>
                  <a:srgbClr val="000000"/>
                </a:solidFill>
                <a:latin typeface="Cambria" panose="02040503050406030204" pitchFamily="18" charset="0"/>
                <a:ea typeface="Cambria" panose="02040503050406030204" pitchFamily="18" charset="0"/>
                <a:cs typeface="Arial" panose="020B0604020202020204" pitchFamily="34" charset="0"/>
              </a:rPr>
              <a:t>720,3 – 4,5 x 100 =?</a:t>
            </a:r>
            <a:endParaRPr lang="en-US" sz="60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25" name="Picture 24">
            <a:hlinkClick r:id="rId5" action="ppaction://hlinksldjump"/>
            <a:extLst>
              <a:ext uri="{FF2B5EF4-FFF2-40B4-BE49-F238E27FC236}">
                <a16:creationId xmlns:a16="http://schemas.microsoft.com/office/drawing/2014/main" id="{6B027461-12DD-A6E0-6261-37076E32B052}"/>
              </a:ext>
            </a:extLst>
          </p:cNvPr>
          <p:cNvPicPr>
            <a:picLocks noChangeAspect="1"/>
          </p:cNvPicPr>
          <p:nvPr/>
        </p:nvPicPr>
        <p:blipFill>
          <a:blip r:embed="rId6"/>
          <a:stretch>
            <a:fillRect/>
          </a:stretch>
        </p:blipFill>
        <p:spPr>
          <a:xfrm>
            <a:off x="16417805" y="8437943"/>
            <a:ext cx="1974683" cy="1833635"/>
          </a:xfrm>
          <a:prstGeom prst="rect">
            <a:avLst/>
          </a:prstGeom>
        </p:spPr>
      </p:pic>
    </p:spTree>
    <p:extLst>
      <p:ext uri="{BB962C8B-B14F-4D97-AF65-F5344CB8AC3E}">
        <p14:creationId xmlns:p14="http://schemas.microsoft.com/office/powerpoint/2010/main" val="494043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nextCondLst>
                <p:cond evt="onClick" delay="0">
                  <p:tgtEl>
                    <p:spTgt spid="16"/>
                  </p:tgtEl>
                </p:cond>
              </p:nextCondLst>
            </p:seq>
          </p:childTnLst>
        </p:cTn>
      </p:par>
    </p:tnLst>
    <p:bldLst>
      <p:bldP spid="5" grpId="0" animBg="1"/>
      <p:bldP spid="6" grpId="0" animBg="1"/>
      <p:bldP spid="16" grpId="0" animBg="1"/>
      <p:bldP spid="19"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13">
            <a:extLst>
              <a:ext uri="{FF2B5EF4-FFF2-40B4-BE49-F238E27FC236}">
                <a16:creationId xmlns:a16="http://schemas.microsoft.com/office/drawing/2014/main" id="{7F42358D-8ACE-9289-DE19-E950705FC3A7}"/>
              </a:ext>
            </a:extLst>
          </p:cNvPr>
          <p:cNvSpPr/>
          <p:nvPr/>
        </p:nvSpPr>
        <p:spPr>
          <a:xfrm>
            <a:off x="126172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A. 25%.</a:t>
            </a:r>
            <a:r>
              <a:rPr lang="en-US" sz="4400" dirty="0">
                <a:solidFill>
                  <a:srgbClr val="000000"/>
                </a:solidFill>
                <a:latin typeface="Cambria" panose="02040503050406030204" pitchFamily="18" charset="0"/>
                <a:ea typeface="Cambria" panose="02040503050406030204" pitchFamily="18" charset="0"/>
                <a:cs typeface="Arial" panose="020B0604020202020204" pitchFamily="34" charset="0"/>
              </a:rPr>
              <a:t> </a:t>
            </a:r>
            <a:endParaRPr lang="vi-VN" sz="4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5" name="Rectangle: Rounded Corners 14">
            <a:extLst>
              <a:ext uri="{FF2B5EF4-FFF2-40B4-BE49-F238E27FC236}">
                <a16:creationId xmlns:a16="http://schemas.microsoft.com/office/drawing/2014/main" id="{1EEA60CA-A81F-C59D-638C-0EB0D1C0BEB0}"/>
              </a:ext>
            </a:extLst>
          </p:cNvPr>
          <p:cNvSpPr/>
          <p:nvPr/>
        </p:nvSpPr>
        <p:spPr>
          <a:xfrm>
            <a:off x="126172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C. 54%.</a:t>
            </a:r>
            <a:r>
              <a:rPr lang="en-US" sz="4400" dirty="0">
                <a:solidFill>
                  <a:srgbClr val="000000"/>
                </a:solidFill>
                <a:latin typeface="Cambria" panose="02040503050406030204" pitchFamily="18" charset="0"/>
                <a:ea typeface="Cambria" panose="02040503050406030204" pitchFamily="18" charset="0"/>
                <a:cs typeface="Arial" panose="020B0604020202020204" pitchFamily="34" charset="0"/>
              </a:rPr>
              <a:t> </a:t>
            </a:r>
            <a:endParaRPr lang="vi-VN" sz="4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6" name="Rectangle: Rounded Corners 15">
            <a:extLst>
              <a:ext uri="{FF2B5EF4-FFF2-40B4-BE49-F238E27FC236}">
                <a16:creationId xmlns:a16="http://schemas.microsoft.com/office/drawing/2014/main" id="{9AABD812-D989-F2B8-BD01-39C1D087E132}"/>
              </a:ext>
            </a:extLst>
          </p:cNvPr>
          <p:cNvSpPr/>
          <p:nvPr/>
        </p:nvSpPr>
        <p:spPr>
          <a:xfrm>
            <a:off x="959347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B. 75%.</a:t>
            </a:r>
            <a:endParaRPr lang="en-VN" sz="48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7" name="Rectangle: Rounded Corners 16">
            <a:extLst>
              <a:ext uri="{FF2B5EF4-FFF2-40B4-BE49-F238E27FC236}">
                <a16:creationId xmlns:a16="http://schemas.microsoft.com/office/drawing/2014/main" id="{311D4959-774C-23AD-3773-1CCEC9CBFAB1}"/>
              </a:ext>
            </a:extLst>
          </p:cNvPr>
          <p:cNvSpPr/>
          <p:nvPr/>
        </p:nvSpPr>
        <p:spPr>
          <a:xfrm>
            <a:off x="959347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D. 45%.</a:t>
            </a:r>
            <a:endParaRPr lang="en-VN" sz="48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pic>
        <p:nvPicPr>
          <p:cNvPr id="8" name="Picture 18">
            <a:extLst>
              <a:ext uri="{FF2B5EF4-FFF2-40B4-BE49-F238E27FC236}">
                <a16:creationId xmlns:a16="http://schemas.microsoft.com/office/drawing/2014/main" id="{58089BBD-6907-C9FE-CF24-2D5C292C4D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99" y="5143501"/>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0">
            <a:extLst>
              <a:ext uri="{FF2B5EF4-FFF2-40B4-BE49-F238E27FC236}">
                <a16:creationId xmlns:a16="http://schemas.microsoft.com/office/drawing/2014/main" id="{FDF16BCF-1F79-C551-1442-63A31FF115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81631" y="7627428"/>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0E5562D-80CE-B131-7294-A1D33DA075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81631" y="5196962"/>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303D2E34-3432-850E-6B33-50F9A1B8C7AB}"/>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vi-VN" sz="4800" b="1">
                <a:solidFill>
                  <a:srgbClr val="000000"/>
                </a:solidFill>
                <a:latin typeface="Cambria" panose="02040503050406030204" pitchFamily="18" charset="0"/>
                <a:ea typeface="Cambria" panose="02040503050406030204" pitchFamily="18" charset="0"/>
                <a:cs typeface="Arial" panose="020B0604020202020204" pitchFamily="34" charset="0"/>
              </a:rPr>
              <a:t>Câu hỏi 4: </a:t>
            </a:r>
            <a:r>
              <a:rPr lang="vi-VN" sz="4800">
                <a:solidFill>
                  <a:srgbClr val="000000"/>
                </a:solidFill>
                <a:latin typeface="Cambria" panose="02040503050406030204" pitchFamily="18" charset="0"/>
                <a:ea typeface="Cambria" panose="02040503050406030204" pitchFamily="18" charset="0"/>
                <a:cs typeface="Arial" panose="020B0604020202020204" pitchFamily="34" charset="0"/>
              </a:rPr>
              <a:t>Đội văn nghệ của một trường tiểu học có 96 bạn trong đó có 72 bạn nữ. Tính tỉ số phần trăm của số bạn nam và các bạn trong đội văn nghệ.</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16" name="Picture 20">
            <a:extLst>
              <a:ext uri="{FF2B5EF4-FFF2-40B4-BE49-F238E27FC236}">
                <a16:creationId xmlns:a16="http://schemas.microsoft.com/office/drawing/2014/main" id="{6DC754AA-4EB3-FD9D-CC36-87AAF4DEDC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9881" y="7627428"/>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1">
            <a:hlinkClick r:id="rId5" action="ppaction://hlinksldjump"/>
            <a:extLst>
              <a:ext uri="{FF2B5EF4-FFF2-40B4-BE49-F238E27FC236}">
                <a16:creationId xmlns:a16="http://schemas.microsoft.com/office/drawing/2014/main" id="{E9FD95A6-4AF9-4346-8E73-44BB583BCF1D}"/>
              </a:ext>
            </a:extLst>
          </p:cNvPr>
          <p:cNvPicPr>
            <a:picLocks noChangeAspect="1"/>
          </p:cNvPicPr>
          <p:nvPr/>
        </p:nvPicPr>
        <p:blipFill>
          <a:blip r:embed="rId6"/>
          <a:stretch>
            <a:fillRect/>
          </a:stretch>
        </p:blipFill>
        <p:spPr>
          <a:xfrm>
            <a:off x="16417805" y="8437943"/>
            <a:ext cx="1974683" cy="1833635"/>
          </a:xfrm>
          <a:prstGeom prst="rect">
            <a:avLst/>
          </a:prstGeom>
        </p:spPr>
      </p:pic>
    </p:spTree>
    <p:extLst>
      <p:ext uri="{BB962C8B-B14F-4D97-AF65-F5344CB8AC3E}">
        <p14:creationId xmlns:p14="http://schemas.microsoft.com/office/powerpoint/2010/main" val="119732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nextCondLst>
                <p:cond evt="onClick" delay="0">
                  <p:tgtEl>
                    <p:spTgt spid="5"/>
                  </p:tgtEl>
                </p:cond>
              </p:nextCondLst>
            </p:seq>
          </p:childTnLst>
        </p:cTn>
      </p:par>
    </p:tnLst>
    <p:bldLst>
      <p:bldP spid="4" grpId="0" animBg="1"/>
      <p:bldP spid="5" grpId="0" animBg="1"/>
      <p:bldP spid="6" grpId="0" animBg="1"/>
      <p:bldP spid="7"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6"/>
            <a:stretch>
              <a:fillRect t="-75732" b="-75732"/>
            </a:stretch>
          </a:blipFill>
        </p:spPr>
        <p:txBody>
          <a:bodyPr/>
          <a:lstStyle/>
          <a:p>
            <a:endParaRPr lang="en-US"/>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75732" b="-75732"/>
            </a:stretch>
          </a:blipFill>
        </p:spPr>
        <p:txBody>
          <a:bodyPr/>
          <a:lstStyle/>
          <a:p>
            <a:endParaRPr lang="en-US"/>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endParaRPr lang="en-US"/>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endParaRPr lang="en-US"/>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endParaRPr lang="en-US"/>
            </a:p>
          </p:txBody>
        </p:sp>
      </p:grpSp>
      <p:sp>
        <p:nvSpPr>
          <p:cNvPr id="3" name="Freeform 2">
            <a:extLst>
              <a:ext uri="{FF2B5EF4-FFF2-40B4-BE49-F238E27FC236}">
                <a16:creationId xmlns:a16="http://schemas.microsoft.com/office/drawing/2014/main" id="{699B485C-A738-E4BD-FC46-0EB6E04608BE}"/>
              </a:ext>
            </a:extLst>
          </p:cNvPr>
          <p:cNvSpPr/>
          <p:nvPr/>
        </p:nvSpPr>
        <p:spPr>
          <a:xfrm>
            <a:off x="2743200" y="1638300"/>
            <a:ext cx="12385026" cy="8496300"/>
          </a:xfrm>
          <a:custGeom>
            <a:avLst/>
            <a:gdLst/>
            <a:ahLst/>
            <a:cxnLst/>
            <a:rect l="l" t="t" r="r" b="b"/>
            <a:pathLst>
              <a:path w="14617407" h="10287000">
                <a:moveTo>
                  <a:pt x="0" y="0"/>
                </a:moveTo>
                <a:lnTo>
                  <a:pt x="14617407" y="0"/>
                </a:lnTo>
                <a:lnTo>
                  <a:pt x="14617407" y="10287000"/>
                </a:lnTo>
                <a:lnTo>
                  <a:pt x="0" y="10287000"/>
                </a:lnTo>
                <a:lnTo>
                  <a:pt x="0" y="0"/>
                </a:lnTo>
                <a:close/>
              </a:path>
            </a:pathLst>
          </a:custGeom>
          <a:blipFill>
            <a:blip r:embed="rId8"/>
            <a:stretch>
              <a:fillRect/>
            </a:stretch>
          </a:blipFill>
        </p:spPr>
        <p:txBody>
          <a:bodyPr/>
          <a:lstStyle/>
          <a:p>
            <a:endParaRPr lang="en-US"/>
          </a:p>
        </p:txBody>
      </p:sp>
      <p:pic>
        <p:nvPicPr>
          <p:cNvPr id="10" name="Picture 9">
            <a:extLst>
              <a:ext uri="{FF2B5EF4-FFF2-40B4-BE49-F238E27FC236}">
                <a16:creationId xmlns:a16="http://schemas.microsoft.com/office/drawing/2014/main" id="{B81F3747-9F5F-C60B-8DB9-A91B2D2D79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068140">
            <a:off x="6492691" y="6301903"/>
            <a:ext cx="465459" cy="178271"/>
          </a:xfrm>
          <a:prstGeom prst="rect">
            <a:avLst/>
          </a:prstGeom>
        </p:spPr>
      </p:pic>
      <p:pic>
        <p:nvPicPr>
          <p:cNvPr id="12" name="Picture 11">
            <a:extLst>
              <a:ext uri="{FF2B5EF4-FFF2-40B4-BE49-F238E27FC236}">
                <a16:creationId xmlns:a16="http://schemas.microsoft.com/office/drawing/2014/main" id="{744C403C-D1A5-8072-3DB9-18285F4EAD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35041">
            <a:off x="8397585" y="4823483"/>
            <a:ext cx="465459" cy="178271"/>
          </a:xfrm>
          <a:prstGeom prst="rect">
            <a:avLst/>
          </a:prstGeom>
        </p:spPr>
      </p:pic>
      <p:pic>
        <p:nvPicPr>
          <p:cNvPr id="13" name="J2TEAM-TTS-1734148834224 (1)">
            <a:hlinkClick r:id="" action="ppaction://media"/>
            <a:extLst>
              <a:ext uri="{FF2B5EF4-FFF2-40B4-BE49-F238E27FC236}">
                <a16:creationId xmlns:a16="http://schemas.microsoft.com/office/drawing/2014/main" id="{8323583A-4AAB-A227-3AA1-D94185A7F9B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821400" y="800100"/>
            <a:ext cx="406400" cy="406400"/>
          </a:xfrm>
          <a:prstGeom prst="rect">
            <a:avLst/>
          </a:prstGeom>
        </p:spPr>
      </p:pic>
      <p:pic>
        <p:nvPicPr>
          <p:cNvPr id="14" name="J2TEAM-TTS-1734148902368 (1)">
            <a:hlinkClick r:id="" action="ppaction://media"/>
            <a:extLst>
              <a:ext uri="{FF2B5EF4-FFF2-40B4-BE49-F238E27FC236}">
                <a16:creationId xmlns:a16="http://schemas.microsoft.com/office/drawing/2014/main" id="{962E093B-EF06-F7DA-B9CD-2DB51FBFDF9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62000" y="1104900"/>
            <a:ext cx="406400" cy="406400"/>
          </a:xfrm>
          <a:prstGeom prst="rect">
            <a:avLst/>
          </a:prstGeom>
        </p:spPr>
      </p:pic>
    </p:spTree>
    <p:extLst>
      <p:ext uri="{BB962C8B-B14F-4D97-AF65-F5344CB8AC3E}">
        <p14:creationId xmlns:p14="http://schemas.microsoft.com/office/powerpoint/2010/main" val="1617481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mediacall" presetSubtype="0" fill="hold" nodeType="withEffect">
                                  <p:stCondLst>
                                    <p:cond delay="0"/>
                                  </p:stCondLst>
                                  <p:childTnLst>
                                    <p:cmd type="call" cmd="playFrom(0.0)">
                                      <p:cBhvr>
                                        <p:cTn id="9" dur="4032" fill="hold"/>
                                        <p:tgtEl>
                                          <p:spTgt spid="14"/>
                                        </p:tgtEl>
                                      </p:cBhvr>
                                    </p:cmd>
                                  </p:childTnLst>
                                </p:cTn>
                              </p:par>
                            </p:childTnLst>
                          </p:cTn>
                        </p:par>
                        <p:par>
                          <p:cTn id="10" fill="hold">
                            <p:stCondLst>
                              <p:cond delay="4032"/>
                            </p:stCondLst>
                            <p:childTnLst>
                              <p:par>
                                <p:cTn id="11" presetID="1" presetClass="exit" presetSubtype="0" fill="hold" nodeType="after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4032"/>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 presetClass="mediacall" presetSubtype="0" fill="hold" nodeType="withEffect">
                                  <p:stCondLst>
                                    <p:cond delay="0"/>
                                  </p:stCondLst>
                                  <p:childTnLst>
                                    <p:cmd type="call" cmd="playFrom(0.0)">
                                      <p:cBhvr>
                                        <p:cTn id="18" dur="3384" fill="hold"/>
                                        <p:tgtEl>
                                          <p:spTgt spid="13"/>
                                        </p:tgtEl>
                                      </p:cBhvr>
                                    </p:cmd>
                                  </p:childTnLst>
                                </p:cTn>
                              </p:par>
                            </p:childTnLst>
                          </p:cTn>
                        </p:par>
                        <p:par>
                          <p:cTn id="19" fill="hold">
                            <p:stCondLst>
                              <p:cond delay="7416"/>
                            </p:stCondLst>
                            <p:childTnLst>
                              <p:par>
                                <p:cTn id="20" presetID="1" presetClass="exit" presetSubtype="0" fill="hold" nodeType="after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3"/>
                </p:tgtEl>
              </p:cMediaNode>
            </p:audio>
            <p:audio>
              <p:cMediaNode vol="80000">
                <p:cTn id="23" fill="hold" display="0">
                  <p:stCondLst>
                    <p:cond delay="indefinite"/>
                  </p:stCondLst>
                  <p:endCondLst>
                    <p:cond evt="onStopAudio" delay="0">
                      <p:tgtEl>
                        <p:sldTgt/>
                      </p:tgtEl>
                    </p:cond>
                  </p:endCondLst>
                </p:cTn>
                <p:tgtEl>
                  <p:spTgt spid="1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04EB1-2C18-8C00-B587-EC95D9C6E61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6D42ED6-4590-70C2-CA32-F5C010184C8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A7DC8290-179A-95D3-C7BC-80D196ED14F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FFA64F53-D2BD-69ED-FF39-847697E4BD3B}"/>
              </a:ext>
            </a:extLst>
          </p:cNvPr>
          <p:cNvGrpSpPr/>
          <p:nvPr/>
        </p:nvGrpSpPr>
        <p:grpSpPr>
          <a:xfrm>
            <a:off x="304800" y="571500"/>
            <a:ext cx="17830800" cy="9067800"/>
            <a:chOff x="0" y="0"/>
            <a:chExt cx="4426901" cy="2257332"/>
          </a:xfrm>
        </p:grpSpPr>
        <p:sp>
          <p:nvSpPr>
            <p:cNvPr id="6" name="Freeform 4">
              <a:extLst>
                <a:ext uri="{FF2B5EF4-FFF2-40B4-BE49-F238E27FC236}">
                  <a16:creationId xmlns:a16="http://schemas.microsoft.com/office/drawing/2014/main" id="{9C15394F-284E-548C-A099-E3A57269CB09}"/>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52C6B1B7-61F9-E7AB-A67B-61FA07ECD0C5}"/>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9B93DC37-06DA-7C43-E3FE-D89E7B8B33E6}"/>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B9115FAC-3CF7-6FCE-D93D-A1A5896F7A60}"/>
              </a:ext>
            </a:extLst>
          </p:cNvPr>
          <p:cNvSpPr txBox="1"/>
          <p:nvPr/>
        </p:nvSpPr>
        <p:spPr>
          <a:xfrm>
            <a:off x="16329" y="876300"/>
            <a:ext cx="10058400" cy="830997"/>
          </a:xfrm>
          <a:prstGeom prst="rect">
            <a:avLst/>
          </a:prstGeom>
          <a:noFill/>
        </p:spPr>
        <p:txBody>
          <a:bodyPr wrap="square" rtlCol="0">
            <a:spAutoFit/>
          </a:bodyPr>
          <a:lstStyle/>
          <a:p>
            <a:pPr algn="ctr"/>
            <a:r>
              <a:rPr lang="en-US" sz="4800" dirty="0">
                <a:latin typeface="Cambria" panose="02040503050406030204" pitchFamily="18" charset="0"/>
                <a:ea typeface="Cambria" panose="02040503050406030204" pitchFamily="18" charset="0"/>
              </a:rPr>
              <a:t>a) </a:t>
            </a:r>
            <a:r>
              <a:rPr lang="en-US" sz="4800" dirty="0" err="1">
                <a:latin typeface="Cambria" panose="02040503050406030204" pitchFamily="18" charset="0"/>
                <a:ea typeface="Cambria" panose="02040503050406030204" pitchFamily="18" charset="0"/>
              </a:rPr>
              <a:t>Ví</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dụ</a:t>
            </a:r>
            <a:r>
              <a:rPr lang="en-US" sz="4800" dirty="0">
                <a:latin typeface="Cambria" panose="02040503050406030204" pitchFamily="18" charset="0"/>
                <a:ea typeface="Cambria" panose="02040503050406030204" pitchFamily="18" charset="0"/>
              </a:rPr>
              <a:t> 1: </a:t>
            </a:r>
            <a:r>
              <a:rPr lang="en-US" sz="4800" dirty="0" err="1">
                <a:latin typeface="Cambria" panose="02040503050406030204" pitchFamily="18" charset="0"/>
                <a:ea typeface="Cambria" panose="02040503050406030204" pitchFamily="18" charset="0"/>
              </a:rPr>
              <a:t>Tính</a:t>
            </a:r>
            <a:r>
              <a:rPr lang="en-US" sz="4800" dirty="0">
                <a:latin typeface="Cambria" panose="02040503050406030204" pitchFamily="18" charset="0"/>
                <a:ea typeface="Cambria" panose="02040503050406030204" pitchFamily="18" charset="0"/>
              </a:rPr>
              <a:t> 5 % </a:t>
            </a:r>
            <a:r>
              <a:rPr lang="en-US" sz="4800" dirty="0" err="1">
                <a:latin typeface="Cambria" panose="02040503050406030204" pitchFamily="18" charset="0"/>
                <a:ea typeface="Cambria" panose="02040503050406030204" pitchFamily="18" charset="0"/>
              </a:rPr>
              <a:t>của</a:t>
            </a:r>
            <a:r>
              <a:rPr lang="en-US" sz="4800" dirty="0">
                <a:latin typeface="Cambria" panose="02040503050406030204" pitchFamily="18" charset="0"/>
                <a:ea typeface="Cambria" panose="02040503050406030204" pitchFamily="18" charset="0"/>
              </a:rPr>
              <a:t> 780 000.</a:t>
            </a:r>
          </a:p>
        </p:txBody>
      </p:sp>
      <p:sp>
        <p:nvSpPr>
          <p:cNvPr id="13" name="TextBox 12">
            <a:extLst>
              <a:ext uri="{FF2B5EF4-FFF2-40B4-BE49-F238E27FC236}">
                <a16:creationId xmlns:a16="http://schemas.microsoft.com/office/drawing/2014/main" id="{AA321120-377E-118C-62C5-B7620E3EE2AC}"/>
              </a:ext>
            </a:extLst>
          </p:cNvPr>
          <p:cNvSpPr txBox="1"/>
          <p:nvPr/>
        </p:nvSpPr>
        <p:spPr>
          <a:xfrm>
            <a:off x="609600" y="1790700"/>
            <a:ext cx="10058400" cy="830997"/>
          </a:xfrm>
          <a:prstGeom prst="rect">
            <a:avLst/>
          </a:prstGeom>
          <a:noFill/>
        </p:spPr>
        <p:txBody>
          <a:bodyPr wrap="square" rtlCol="0">
            <a:spAutoFit/>
          </a:bodyPr>
          <a:lstStyle/>
          <a:p>
            <a:r>
              <a:rPr lang="en-US" sz="4800" dirty="0" err="1">
                <a:latin typeface="Cambria" panose="02040503050406030204" pitchFamily="18" charset="0"/>
                <a:ea typeface="Cambria" panose="02040503050406030204" pitchFamily="18" charset="0"/>
              </a:rPr>
              <a:t>Lần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lượt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ấn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các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phím</a:t>
            </a:r>
            <a:endParaRPr lang="en-US" sz="4800" dirty="0">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AAF5BC88-57EB-61A0-AC0E-FF5F80995EF8}"/>
              </a:ext>
            </a:extLst>
          </p:cNvPr>
          <p:cNvPicPr>
            <a:picLocks noChangeAspect="1"/>
          </p:cNvPicPr>
          <p:nvPr/>
        </p:nvPicPr>
        <p:blipFill>
          <a:blip r:embed="rId4"/>
          <a:stretch>
            <a:fillRect/>
          </a:stretch>
        </p:blipFill>
        <p:spPr>
          <a:xfrm>
            <a:off x="3581400" y="2628900"/>
            <a:ext cx="11881131" cy="1600200"/>
          </a:xfrm>
          <a:prstGeom prst="rect">
            <a:avLst/>
          </a:prstGeom>
        </p:spPr>
      </p:pic>
      <p:sp>
        <p:nvSpPr>
          <p:cNvPr id="16" name="TextBox 15">
            <a:extLst>
              <a:ext uri="{FF2B5EF4-FFF2-40B4-BE49-F238E27FC236}">
                <a16:creationId xmlns:a16="http://schemas.microsoft.com/office/drawing/2014/main" id="{92C56EB3-61EF-AC06-F1F5-A1BC4981C43C}"/>
              </a:ext>
            </a:extLst>
          </p:cNvPr>
          <p:cNvSpPr txBox="1"/>
          <p:nvPr/>
        </p:nvSpPr>
        <p:spPr>
          <a:xfrm>
            <a:off x="533400" y="4229100"/>
            <a:ext cx="17449800" cy="830997"/>
          </a:xfrm>
          <a:prstGeom prst="rect">
            <a:avLst/>
          </a:prstGeom>
          <a:noFill/>
        </p:spPr>
        <p:txBody>
          <a:bodyPr wrap="square" rtlCol="0">
            <a:spAutoFit/>
          </a:bodyPr>
          <a:lstStyle/>
          <a:p>
            <a:r>
              <a:rPr lang="en-US" sz="4800" dirty="0" err="1">
                <a:latin typeface="Cambria" panose="02040503050406030204" pitchFamily="18" charset="0"/>
                <a:ea typeface="Cambria" panose="02040503050406030204" pitchFamily="18" charset="0"/>
              </a:rPr>
              <a:t>Màn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hình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xuất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hiện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kết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quả</a:t>
            </a:r>
            <a:r>
              <a:rPr lang="en-US" sz="4800" dirty="0">
                <a:latin typeface="Cambria" panose="02040503050406030204" pitchFamily="18" charset="0"/>
                <a:ea typeface="Cambria" panose="02040503050406030204" pitchFamily="18" charset="0"/>
              </a:rPr>
              <a:t> 39 000. </a:t>
            </a:r>
            <a:r>
              <a:rPr lang="en-US" sz="4800" dirty="0" err="1">
                <a:latin typeface="Cambria" panose="02040503050406030204" pitchFamily="18" charset="0"/>
                <a:ea typeface="Cambria" panose="02040503050406030204" pitchFamily="18" charset="0"/>
              </a:rPr>
              <a:t>Vậy</a:t>
            </a:r>
            <a:r>
              <a:rPr lang="en-US" sz="4800" dirty="0">
                <a:latin typeface="Cambria" panose="02040503050406030204" pitchFamily="18" charset="0"/>
                <a:ea typeface="Cambria" panose="02040503050406030204" pitchFamily="18" charset="0"/>
              </a:rPr>
              <a:t> 5% </a:t>
            </a:r>
            <a:r>
              <a:rPr lang="en-US" sz="4800" dirty="0" err="1">
                <a:latin typeface="Cambria" panose="02040503050406030204" pitchFamily="18" charset="0"/>
                <a:ea typeface="Cambria" panose="02040503050406030204" pitchFamily="18" charset="0"/>
              </a:rPr>
              <a:t>của</a:t>
            </a:r>
            <a:r>
              <a:rPr lang="en-US" sz="4800" dirty="0">
                <a:latin typeface="Cambria" panose="02040503050406030204" pitchFamily="18" charset="0"/>
                <a:ea typeface="Cambria" panose="02040503050406030204" pitchFamily="18" charset="0"/>
              </a:rPr>
              <a:t> 780 000 </a:t>
            </a:r>
            <a:r>
              <a:rPr lang="en-US" sz="4800" dirty="0" err="1">
                <a:latin typeface="Cambria" panose="02040503050406030204" pitchFamily="18" charset="0"/>
                <a:ea typeface="Cambria" panose="02040503050406030204" pitchFamily="18" charset="0"/>
              </a:rPr>
              <a:t>là</a:t>
            </a:r>
            <a:r>
              <a:rPr lang="en-US" sz="4800" dirty="0">
                <a:latin typeface="Cambria" panose="02040503050406030204" pitchFamily="18" charset="0"/>
                <a:ea typeface="Cambria" panose="02040503050406030204" pitchFamily="18" charset="0"/>
              </a:rPr>
              <a:t> 39 000.</a:t>
            </a:r>
          </a:p>
        </p:txBody>
      </p:sp>
    </p:spTree>
    <p:extLst>
      <p:ext uri="{BB962C8B-B14F-4D97-AF65-F5344CB8AC3E}">
        <p14:creationId xmlns:p14="http://schemas.microsoft.com/office/powerpoint/2010/main" val="4241248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B9DDB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2401210" y="1857447"/>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3795144" y="1736861"/>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873652" y="1857447"/>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3674416" y="1857447"/>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flipH="1">
            <a:off x="14553165" y="3409145"/>
            <a:ext cx="2149699" cy="3671846"/>
          </a:xfrm>
          <a:custGeom>
            <a:avLst/>
            <a:gdLst/>
            <a:ahLst/>
            <a:cxnLst/>
            <a:rect l="l" t="t" r="r" b="b"/>
            <a:pathLst>
              <a:path w="2149699" h="3671846">
                <a:moveTo>
                  <a:pt x="2149699" y="0"/>
                </a:moveTo>
                <a:lnTo>
                  <a:pt x="0" y="0"/>
                </a:lnTo>
                <a:lnTo>
                  <a:pt x="0" y="3671846"/>
                </a:lnTo>
                <a:lnTo>
                  <a:pt x="2149699" y="3671846"/>
                </a:lnTo>
                <a:lnTo>
                  <a:pt x="214969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3105788" y="5820878"/>
            <a:ext cx="2624940" cy="3437422"/>
          </a:xfrm>
          <a:custGeom>
            <a:avLst/>
            <a:gdLst/>
            <a:ahLst/>
            <a:cxnLst/>
            <a:rect l="l" t="t" r="r" b="b"/>
            <a:pathLst>
              <a:path w="2624940" h="3437422">
                <a:moveTo>
                  <a:pt x="0" y="0"/>
                </a:moveTo>
                <a:lnTo>
                  <a:pt x="2624940" y="0"/>
                </a:lnTo>
                <a:lnTo>
                  <a:pt x="2624940" y="3437422"/>
                </a:lnTo>
                <a:lnTo>
                  <a:pt x="0" y="34374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104178" y="3843936"/>
            <a:ext cx="4061032" cy="6474110"/>
          </a:xfrm>
          <a:custGeom>
            <a:avLst/>
            <a:gdLst/>
            <a:ahLst/>
            <a:cxnLst/>
            <a:rect l="l" t="t" r="r" b="b"/>
            <a:pathLst>
              <a:path w="4061032" h="6474110">
                <a:moveTo>
                  <a:pt x="0" y="0"/>
                </a:moveTo>
                <a:lnTo>
                  <a:pt x="4061032" y="0"/>
                </a:lnTo>
                <a:lnTo>
                  <a:pt x="4061032" y="6474110"/>
                </a:lnTo>
                <a:lnTo>
                  <a:pt x="0" y="64741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4BDE89A9-B129-4CD8-06B0-34C2215F5B1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86200" y="3162300"/>
            <a:ext cx="10473836" cy="3560373"/>
          </a:xfrm>
          <a:prstGeom prst="rect">
            <a:avLst/>
          </a:prstGeom>
        </p:spPr>
      </p:pic>
    </p:spTree>
    <p:extLst>
      <p:ext uri="{BB962C8B-B14F-4D97-AF65-F5344CB8AC3E}">
        <p14:creationId xmlns:p14="http://schemas.microsoft.com/office/powerpoint/2010/main" val="9993513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E2835-0D1E-1DC5-F1FC-63229F0BC72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884D9F9-4D76-AADF-0F66-225BF793098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1A070394-197A-782F-ADBA-D6D879DDD17F}"/>
              </a:ext>
            </a:extLst>
          </p:cNvPr>
          <p:cNvGrpSpPr/>
          <p:nvPr/>
        </p:nvGrpSpPr>
        <p:grpSpPr>
          <a:xfrm>
            <a:off x="457200" y="571501"/>
            <a:ext cx="17297400" cy="9220200"/>
            <a:chOff x="0" y="0"/>
            <a:chExt cx="4426901" cy="2257332"/>
          </a:xfrm>
        </p:grpSpPr>
        <p:sp>
          <p:nvSpPr>
            <p:cNvPr id="4" name="Freeform 4">
              <a:extLst>
                <a:ext uri="{FF2B5EF4-FFF2-40B4-BE49-F238E27FC236}">
                  <a16:creationId xmlns:a16="http://schemas.microsoft.com/office/drawing/2014/main" id="{203C790F-D5B0-F440-FE1A-755382C8157E}"/>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92878C6F-6807-1E0B-5B01-288CEDC8AC4D}"/>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C9CBB945-EDA5-57B1-73A1-82D5E06367E0}"/>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9" name="Picture 18">
            <a:extLst>
              <a:ext uri="{FF2B5EF4-FFF2-40B4-BE49-F238E27FC236}">
                <a16:creationId xmlns:a16="http://schemas.microsoft.com/office/drawing/2014/main" id="{5F1FF10F-07AB-3A96-72A1-F63414FFBFB6}"/>
              </a:ext>
            </a:extLst>
          </p:cNvPr>
          <p:cNvPicPr>
            <a:picLocks noChangeAspect="1"/>
          </p:cNvPicPr>
          <p:nvPr/>
        </p:nvPicPr>
        <p:blipFill>
          <a:blip r:embed="rId4"/>
          <a:stretch>
            <a:fillRect/>
          </a:stretch>
        </p:blipFill>
        <p:spPr>
          <a:xfrm>
            <a:off x="9142568" y="1851387"/>
            <a:ext cx="8229600" cy="4629150"/>
          </a:xfrm>
          <a:prstGeom prst="rect">
            <a:avLst/>
          </a:prstGeom>
        </p:spPr>
      </p:pic>
      <p:sp>
        <p:nvSpPr>
          <p:cNvPr id="24" name="Explosion: 8 Points 23">
            <a:extLst>
              <a:ext uri="{FF2B5EF4-FFF2-40B4-BE49-F238E27FC236}">
                <a16:creationId xmlns:a16="http://schemas.microsoft.com/office/drawing/2014/main" id="{040E34BA-D976-80BE-8F13-B33387A89A76}"/>
              </a:ext>
            </a:extLst>
          </p:cNvPr>
          <p:cNvSpPr/>
          <p:nvPr/>
        </p:nvSpPr>
        <p:spPr>
          <a:xfrm>
            <a:off x="736854" y="955366"/>
            <a:ext cx="9092945" cy="5483177"/>
          </a:xfrm>
          <a:prstGeom prst="irregularSeal1">
            <a:avLst/>
          </a:prstGeom>
          <a:solidFill>
            <a:srgbClr val="FF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52B4D76-651F-A8D4-C408-09224650C644}"/>
              </a:ext>
            </a:extLst>
          </p:cNvPr>
          <p:cNvSpPr txBox="1"/>
          <p:nvPr/>
        </p:nvSpPr>
        <p:spPr>
          <a:xfrm>
            <a:off x="2285998" y="2368425"/>
            <a:ext cx="5766055" cy="2123658"/>
          </a:xfrm>
          <a:prstGeom prst="rect">
            <a:avLst/>
          </a:prstGeom>
          <a:noFill/>
        </p:spPr>
        <p:txBody>
          <a:bodyPr wrap="square" rtlCol="0">
            <a:spAutoFit/>
          </a:bodyPr>
          <a:lstStyle/>
          <a:p>
            <a:pPr algn="ctr"/>
            <a:r>
              <a:rPr lang="en-US" sz="6600" b="1">
                <a:solidFill>
                  <a:schemeClr val="bg1">
                    <a:lumMod val="95000"/>
                  </a:schemeClr>
                </a:solidFill>
              </a:rPr>
              <a:t>Giá niêm yết: 780 000 đồng </a:t>
            </a:r>
          </a:p>
        </p:txBody>
      </p:sp>
      <p:sp>
        <p:nvSpPr>
          <p:cNvPr id="25" name="TextBox 24">
            <a:extLst>
              <a:ext uri="{FF2B5EF4-FFF2-40B4-BE49-F238E27FC236}">
                <a16:creationId xmlns:a16="http://schemas.microsoft.com/office/drawing/2014/main" id="{562DD6D3-B6B9-3794-29C9-48FE921BDA54}"/>
              </a:ext>
            </a:extLst>
          </p:cNvPr>
          <p:cNvSpPr txBox="1"/>
          <p:nvPr/>
        </p:nvSpPr>
        <p:spPr>
          <a:xfrm>
            <a:off x="1685776" y="6894461"/>
            <a:ext cx="10591800" cy="1938992"/>
          </a:xfrm>
          <a:prstGeom prst="rect">
            <a:avLst/>
          </a:prstGeom>
          <a:noFill/>
        </p:spPr>
        <p:txBody>
          <a:bodyPr wrap="square" rtlCol="0">
            <a:spAutoFit/>
          </a:bodyPr>
          <a:lstStyle/>
          <a:p>
            <a:pPr algn="ctr"/>
            <a:r>
              <a:rPr lang="en-US" sz="6000" b="1">
                <a:solidFill>
                  <a:srgbClr val="16151B"/>
                </a:solidFill>
              </a:rPr>
              <a:t>HOÀN 5% CHO KHÁCH HÀNG MUA HÀNG NGÀY HÔM NAY</a:t>
            </a:r>
          </a:p>
        </p:txBody>
      </p:sp>
    </p:spTree>
    <p:extLst>
      <p:ext uri="{BB962C8B-B14F-4D97-AF65-F5344CB8AC3E}">
        <p14:creationId xmlns:p14="http://schemas.microsoft.com/office/powerpoint/2010/main" val="33513879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0678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1272AE41-62BF-02DD-55F2-4C84306C9523}"/>
              </a:ext>
            </a:extLst>
          </p:cNvPr>
          <p:cNvSpPr txBox="1"/>
          <p:nvPr/>
        </p:nvSpPr>
        <p:spPr>
          <a:xfrm>
            <a:off x="141694" y="1625383"/>
            <a:ext cx="131662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Ví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dụ</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40.</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8A6D8DFA-1D4D-F171-1F64-F738B1B1D786}"/>
              </a:ext>
            </a:extLst>
          </p:cNvPr>
          <p:cNvPicPr>
            <a:picLocks noChangeAspect="1"/>
          </p:cNvPicPr>
          <p:nvPr/>
        </p:nvPicPr>
        <p:blipFill>
          <a:blip r:embed="rId5"/>
          <a:stretch>
            <a:fillRect/>
          </a:stretch>
        </p:blipFill>
        <p:spPr>
          <a:xfrm>
            <a:off x="13307965" y="2293473"/>
            <a:ext cx="3589338" cy="6001373"/>
          </a:xfrm>
          <a:prstGeom prst="rect">
            <a:avLst/>
          </a:prstGeom>
        </p:spPr>
      </p:pic>
    </p:spTree>
    <p:extLst>
      <p:ext uri="{BB962C8B-B14F-4D97-AF65-F5344CB8AC3E}">
        <p14:creationId xmlns:p14="http://schemas.microsoft.com/office/powerpoint/2010/main" val="181773254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104BB-5980-D91F-2BFD-441A961363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8A40989-1DB2-266B-796C-95D2C8404A4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8C275F29-B984-0021-4BCD-3C8127E299D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F4CEE719-79BA-901D-8EC3-2CCB5335CD86}"/>
              </a:ext>
            </a:extLst>
          </p:cNvPr>
          <p:cNvGrpSpPr/>
          <p:nvPr/>
        </p:nvGrpSpPr>
        <p:grpSpPr>
          <a:xfrm>
            <a:off x="304800" y="571500"/>
            <a:ext cx="17830800" cy="9067800"/>
            <a:chOff x="0" y="0"/>
            <a:chExt cx="4426901" cy="2257332"/>
          </a:xfrm>
        </p:grpSpPr>
        <p:sp>
          <p:nvSpPr>
            <p:cNvPr id="6" name="Freeform 4">
              <a:extLst>
                <a:ext uri="{FF2B5EF4-FFF2-40B4-BE49-F238E27FC236}">
                  <a16:creationId xmlns:a16="http://schemas.microsoft.com/office/drawing/2014/main" id="{DBDA71AD-59A6-6355-E899-8B3D14B5E363}"/>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17DEEE8C-9B82-FB4F-0FD0-68DBEDB641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52198848-928B-3E47-6E23-8731C53F9E7D}"/>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A982218E-798C-9379-1309-530C58244B23}"/>
              </a:ext>
            </a:extLst>
          </p:cNvPr>
          <p:cNvSpPr txBox="1"/>
          <p:nvPr/>
        </p:nvSpPr>
        <p:spPr>
          <a:xfrm>
            <a:off x="0" y="1399981"/>
            <a:ext cx="131662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Ví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dụ</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40.</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31DBAABF-183A-8FBC-7C6A-FF4CB8E4F86A}"/>
              </a:ext>
            </a:extLst>
          </p:cNvPr>
          <p:cNvSpPr txBox="1"/>
          <p:nvPr/>
        </p:nvSpPr>
        <p:spPr>
          <a:xfrm>
            <a:off x="754062" y="3196741"/>
            <a:ext cx="10058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Lần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lượt</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ấn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phím</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46D45B3-59D1-4697-3008-254AD7140FB1}"/>
              </a:ext>
            </a:extLst>
          </p:cNvPr>
          <p:cNvPicPr>
            <a:picLocks noChangeAspect="1"/>
          </p:cNvPicPr>
          <p:nvPr/>
        </p:nvPicPr>
        <p:blipFill>
          <a:blip r:embed="rId4"/>
          <a:stretch>
            <a:fillRect/>
          </a:stretch>
        </p:blipFill>
        <p:spPr>
          <a:xfrm>
            <a:off x="5097462" y="4111141"/>
            <a:ext cx="7795846" cy="1447800"/>
          </a:xfrm>
          <a:prstGeom prst="rect">
            <a:avLst/>
          </a:prstGeom>
        </p:spPr>
      </p:pic>
      <p:sp>
        <p:nvSpPr>
          <p:cNvPr id="11" name="TextBox 10">
            <a:extLst>
              <a:ext uri="{FF2B5EF4-FFF2-40B4-BE49-F238E27FC236}">
                <a16:creationId xmlns:a16="http://schemas.microsoft.com/office/drawing/2014/main" id="{B5DC859A-B666-FB98-B4CD-5CD880138838}"/>
              </a:ext>
            </a:extLst>
          </p:cNvPr>
          <p:cNvSpPr txBox="1"/>
          <p:nvPr/>
        </p:nvSpPr>
        <p:spPr>
          <a:xfrm>
            <a:off x="677862" y="5863741"/>
            <a:ext cx="174498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Màn</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xuất</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7,5.</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Vậy</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tỉ</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trăm</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40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7,5 %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921F6287-DB27-66DB-CE4F-A517DE776F67}"/>
              </a:ext>
            </a:extLst>
          </p:cNvPr>
          <p:cNvPicPr>
            <a:picLocks noChangeAspect="1"/>
          </p:cNvPicPr>
          <p:nvPr/>
        </p:nvPicPr>
        <p:blipFill>
          <a:blip r:embed="rId5"/>
          <a:stretch>
            <a:fillRect/>
          </a:stretch>
        </p:blipFill>
        <p:spPr>
          <a:xfrm>
            <a:off x="12771438" y="698717"/>
            <a:ext cx="4762500" cy="7962900"/>
          </a:xfrm>
          <a:prstGeom prst="rect">
            <a:avLst/>
          </a:prstGeom>
        </p:spPr>
      </p:pic>
    </p:spTree>
    <p:extLst>
      <p:ext uri="{BB962C8B-B14F-4D97-AF65-F5344CB8AC3E}">
        <p14:creationId xmlns:p14="http://schemas.microsoft.com/office/powerpoint/2010/main" val="2729698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A2580-52CA-E2A1-CECF-9153A966103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B865235-6826-9244-B7A4-1B7EED71A3C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255A6F02-656A-3CF3-D4C4-65C24CAD350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3">
            <a:extLst>
              <a:ext uri="{FF2B5EF4-FFF2-40B4-BE49-F238E27FC236}">
                <a16:creationId xmlns:a16="http://schemas.microsoft.com/office/drawing/2014/main" id="{988C854A-31A9-6850-5525-C451211DA420}"/>
              </a:ext>
            </a:extLst>
          </p:cNvPr>
          <p:cNvGrpSpPr/>
          <p:nvPr/>
        </p:nvGrpSpPr>
        <p:grpSpPr>
          <a:xfrm flipH="1">
            <a:off x="406938" y="660616"/>
            <a:ext cx="8828770" cy="9067800"/>
            <a:chOff x="0" y="0"/>
            <a:chExt cx="4426901" cy="2257332"/>
          </a:xfrm>
        </p:grpSpPr>
        <p:sp>
          <p:nvSpPr>
            <p:cNvPr id="14" name="Freeform 4">
              <a:extLst>
                <a:ext uri="{FF2B5EF4-FFF2-40B4-BE49-F238E27FC236}">
                  <a16:creationId xmlns:a16="http://schemas.microsoft.com/office/drawing/2014/main" id="{4E64B4DF-8D26-AA79-C692-0671D5A77825}"/>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5">
              <a:extLst>
                <a:ext uri="{FF2B5EF4-FFF2-40B4-BE49-F238E27FC236}">
                  <a16:creationId xmlns:a16="http://schemas.microsoft.com/office/drawing/2014/main" id="{D79C9524-F08A-AD4E-A93B-7C9FCE9773E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6">
              <a:extLst>
                <a:ext uri="{FF2B5EF4-FFF2-40B4-BE49-F238E27FC236}">
                  <a16:creationId xmlns:a16="http://schemas.microsoft.com/office/drawing/2014/main" id="{8E464C20-4438-B8F2-BB1C-3C6A01A2F60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3">
            <a:extLst>
              <a:ext uri="{FF2B5EF4-FFF2-40B4-BE49-F238E27FC236}">
                <a16:creationId xmlns:a16="http://schemas.microsoft.com/office/drawing/2014/main" id="{CF9B55B7-E697-4B14-ED82-7D8A50692A13}"/>
              </a:ext>
            </a:extLst>
          </p:cNvPr>
          <p:cNvGrpSpPr/>
          <p:nvPr/>
        </p:nvGrpSpPr>
        <p:grpSpPr>
          <a:xfrm>
            <a:off x="9498623" y="609600"/>
            <a:ext cx="8557847" cy="9067800"/>
            <a:chOff x="0" y="0"/>
            <a:chExt cx="4426901" cy="2257332"/>
          </a:xfrm>
        </p:grpSpPr>
        <p:sp>
          <p:nvSpPr>
            <p:cNvPr id="6" name="Freeform 4">
              <a:extLst>
                <a:ext uri="{FF2B5EF4-FFF2-40B4-BE49-F238E27FC236}">
                  <a16:creationId xmlns:a16="http://schemas.microsoft.com/office/drawing/2014/main" id="{664FBC13-CD72-E8BE-7D43-10645CA69314}"/>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A1A70E74-E72C-AB56-FA32-2523411D7400}"/>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C6A02AE3-FE4B-AD19-EA0C-ACAF513F50E5}"/>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82CA176C-33E7-94EC-B2DB-A37637D94198}"/>
              </a:ext>
            </a:extLst>
          </p:cNvPr>
          <p:cNvSpPr txBox="1"/>
          <p:nvPr/>
        </p:nvSpPr>
        <p:spPr>
          <a:xfrm>
            <a:off x="9795702" y="1078741"/>
            <a:ext cx="77958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Ví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dụ</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40.</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71D2EE9F-7E9D-1E99-5D41-D8F5A4D7B978}"/>
              </a:ext>
            </a:extLst>
          </p:cNvPr>
          <p:cNvSpPr txBox="1"/>
          <p:nvPr/>
        </p:nvSpPr>
        <p:spPr>
          <a:xfrm>
            <a:off x="10276131" y="3124499"/>
            <a:ext cx="10058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Lần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lượt</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ấn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phím</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C743542-AD5F-B99E-60A1-79B34499CBC0}"/>
              </a:ext>
            </a:extLst>
          </p:cNvPr>
          <p:cNvPicPr>
            <a:picLocks noChangeAspect="1"/>
          </p:cNvPicPr>
          <p:nvPr/>
        </p:nvPicPr>
        <p:blipFill>
          <a:blip r:embed="rId5"/>
          <a:stretch>
            <a:fillRect/>
          </a:stretch>
        </p:blipFill>
        <p:spPr>
          <a:xfrm>
            <a:off x="9903403" y="4149026"/>
            <a:ext cx="7795846" cy="1447800"/>
          </a:xfrm>
          <a:prstGeom prst="rect">
            <a:avLst/>
          </a:prstGeom>
        </p:spPr>
      </p:pic>
      <p:sp>
        <p:nvSpPr>
          <p:cNvPr id="11" name="TextBox 10">
            <a:extLst>
              <a:ext uri="{FF2B5EF4-FFF2-40B4-BE49-F238E27FC236}">
                <a16:creationId xmlns:a16="http://schemas.microsoft.com/office/drawing/2014/main" id="{63018BF8-A86D-6D03-4867-FDE1A2995405}"/>
              </a:ext>
            </a:extLst>
          </p:cNvPr>
          <p:cNvSpPr txBox="1"/>
          <p:nvPr/>
        </p:nvSpPr>
        <p:spPr>
          <a:xfrm>
            <a:off x="10841885" y="5938283"/>
            <a:ext cx="583993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xuất</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7,5</a:t>
            </a:r>
            <a:r>
              <a:rPr kumimoji="0" lang="en-US" sz="4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0"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Vậy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tỉ</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trăm</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40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7,5 %</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TextBox 16">
            <a:extLst>
              <a:ext uri="{FF2B5EF4-FFF2-40B4-BE49-F238E27FC236}">
                <a16:creationId xmlns:a16="http://schemas.microsoft.com/office/drawing/2014/main" id="{D1F0F0A3-28F5-4A1E-2C35-58B1D0EA2435}"/>
              </a:ext>
            </a:extLst>
          </p:cNvPr>
          <p:cNvSpPr txBox="1"/>
          <p:nvPr/>
        </p:nvSpPr>
        <p:spPr>
          <a:xfrm>
            <a:off x="1310053" y="1089154"/>
            <a:ext cx="6701905" cy="1569660"/>
          </a:xfrm>
          <a:prstGeom prst="rect">
            <a:avLst/>
          </a:prstGeom>
          <a:noFill/>
        </p:spPr>
        <p:txBody>
          <a:bodyPr wrap="square" rtlCol="0">
            <a:spAutoFit/>
          </a:bodyPr>
          <a:lstStyle/>
          <a:p>
            <a:pPr algn="ctr"/>
            <a:r>
              <a:rPr lang="en-US" sz="4800" b="1">
                <a:latin typeface="Cambria" panose="02040503050406030204" pitchFamily="18" charset="0"/>
                <a:ea typeface="Cambria" panose="02040503050406030204" pitchFamily="18" charset="0"/>
              </a:rPr>
              <a:t>Ví </a:t>
            </a:r>
            <a:r>
              <a:rPr lang="en-US" sz="4800" b="1" dirty="0" err="1">
                <a:latin typeface="Cambria" panose="02040503050406030204" pitchFamily="18" charset="0"/>
                <a:ea typeface="Cambria" panose="02040503050406030204" pitchFamily="18" charset="0"/>
              </a:rPr>
              <a:t>dụ</a:t>
            </a:r>
            <a:r>
              <a:rPr lang="en-US" sz="4800" b="1" dirty="0">
                <a:latin typeface="Cambria" panose="02040503050406030204" pitchFamily="18" charset="0"/>
                <a:ea typeface="Cambria" panose="02040503050406030204" pitchFamily="18" charset="0"/>
              </a:rPr>
              <a:t> 1: </a:t>
            </a:r>
            <a:r>
              <a:rPr lang="en-US" sz="4800" b="1" dirty="0" err="1">
                <a:latin typeface="Cambria" panose="02040503050406030204" pitchFamily="18" charset="0"/>
                <a:ea typeface="Cambria" panose="02040503050406030204" pitchFamily="18" charset="0"/>
              </a:rPr>
              <a:t>Tính</a:t>
            </a:r>
            <a:r>
              <a:rPr lang="en-US" sz="4800" b="1" dirty="0">
                <a:latin typeface="Cambria" panose="02040503050406030204" pitchFamily="18" charset="0"/>
                <a:ea typeface="Cambria" panose="02040503050406030204" pitchFamily="18" charset="0"/>
              </a:rPr>
              <a:t> 5 %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a:t>
            </a:r>
            <a:r>
              <a:rPr lang="en-US" sz="4800" b="1">
                <a:latin typeface="Cambria" panose="02040503050406030204" pitchFamily="18" charset="0"/>
                <a:ea typeface="Cambria" panose="02040503050406030204" pitchFamily="18" charset="0"/>
              </a:rPr>
              <a:t>780 000.</a:t>
            </a:r>
            <a:endParaRPr lang="en-US" sz="4800" b="1"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2197E523-71DB-342F-9E4B-4BABA8531927}"/>
              </a:ext>
            </a:extLst>
          </p:cNvPr>
          <p:cNvSpPr txBox="1"/>
          <p:nvPr/>
        </p:nvSpPr>
        <p:spPr>
          <a:xfrm>
            <a:off x="1310053" y="3047727"/>
            <a:ext cx="10058400" cy="830997"/>
          </a:xfrm>
          <a:prstGeom prst="rect">
            <a:avLst/>
          </a:prstGeom>
          <a:noFill/>
        </p:spPr>
        <p:txBody>
          <a:bodyPr wrap="square" rtlCol="0">
            <a:spAutoFit/>
          </a:bodyPr>
          <a:lstStyle/>
          <a:p>
            <a:r>
              <a:rPr lang="en-US" sz="4800">
                <a:latin typeface="Cambria" panose="02040503050406030204" pitchFamily="18" charset="0"/>
                <a:ea typeface="Cambria" panose="02040503050406030204" pitchFamily="18" charset="0"/>
              </a:rPr>
              <a:t>- Lần </a:t>
            </a:r>
            <a:r>
              <a:rPr lang="en-US" sz="4800" dirty="0" err="1">
                <a:latin typeface="Cambria" panose="02040503050406030204" pitchFamily="18" charset="0"/>
                <a:ea typeface="Cambria" panose="02040503050406030204" pitchFamily="18" charset="0"/>
              </a:rPr>
              <a:t>lượt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ấn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các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phím</a:t>
            </a:r>
            <a:endParaRPr lang="en-US" sz="4800" dirty="0">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6F47BE4-B49D-EE73-9F13-EBD77EBCA061}"/>
              </a:ext>
            </a:extLst>
          </p:cNvPr>
          <p:cNvPicPr>
            <a:picLocks noChangeAspect="1"/>
          </p:cNvPicPr>
          <p:nvPr/>
        </p:nvPicPr>
        <p:blipFill>
          <a:blip r:embed="rId6"/>
          <a:stretch>
            <a:fillRect/>
          </a:stretch>
        </p:blipFill>
        <p:spPr>
          <a:xfrm>
            <a:off x="518241" y="4072826"/>
            <a:ext cx="7862126" cy="1600200"/>
          </a:xfrm>
          <a:prstGeom prst="rect">
            <a:avLst/>
          </a:prstGeom>
        </p:spPr>
      </p:pic>
      <p:sp>
        <p:nvSpPr>
          <p:cNvPr id="20" name="TextBox 19">
            <a:extLst>
              <a:ext uri="{FF2B5EF4-FFF2-40B4-BE49-F238E27FC236}">
                <a16:creationId xmlns:a16="http://schemas.microsoft.com/office/drawing/2014/main" id="{B00431FB-2EEC-D2DA-8F0C-E922672851ED}"/>
              </a:ext>
            </a:extLst>
          </p:cNvPr>
          <p:cNvSpPr txBox="1"/>
          <p:nvPr/>
        </p:nvSpPr>
        <p:spPr>
          <a:xfrm>
            <a:off x="1468071" y="6121493"/>
            <a:ext cx="5747727" cy="2800767"/>
          </a:xfrm>
          <a:prstGeom prst="rect">
            <a:avLst/>
          </a:prstGeom>
          <a:noFill/>
        </p:spPr>
        <p:txBody>
          <a:bodyPr wrap="square" rtlCol="0">
            <a:spAutoFit/>
          </a:bodyPr>
          <a:lstStyle/>
          <a:p>
            <a:r>
              <a:rPr lang="en-US" sz="4400">
                <a:latin typeface="Cambria" panose="02040503050406030204" pitchFamily="18" charset="0"/>
                <a:ea typeface="Cambria" panose="02040503050406030204" pitchFamily="18" charset="0"/>
              </a:rPr>
              <a:t>- Màn </a:t>
            </a:r>
            <a:r>
              <a:rPr lang="en-US" sz="4400" dirty="0" err="1">
                <a:latin typeface="Cambria" panose="02040503050406030204" pitchFamily="18" charset="0"/>
                <a:ea typeface="Cambria" panose="02040503050406030204" pitchFamily="18" charset="0"/>
              </a:rPr>
              <a:t>hình</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xuất</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hiện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kết</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quả</a:t>
            </a:r>
            <a:r>
              <a:rPr lang="en-US" sz="4400" dirty="0">
                <a:latin typeface="Cambria" panose="02040503050406030204" pitchFamily="18" charset="0"/>
                <a:ea typeface="Cambria" panose="02040503050406030204" pitchFamily="18" charset="0"/>
              </a:rPr>
              <a:t> 39 000</a:t>
            </a:r>
            <a:r>
              <a:rPr lang="en-US" sz="4400">
                <a:latin typeface="Cambria" panose="02040503050406030204" pitchFamily="18" charset="0"/>
                <a:ea typeface="Cambria" panose="02040503050406030204" pitchFamily="18" charset="0"/>
              </a:rPr>
              <a:t>. </a:t>
            </a:r>
          </a:p>
          <a:p>
            <a:r>
              <a:rPr lang="en-US" sz="4400">
                <a:latin typeface="Cambria" panose="02040503050406030204" pitchFamily="18" charset="0"/>
                <a:ea typeface="Cambria" panose="02040503050406030204" pitchFamily="18" charset="0"/>
              </a:rPr>
              <a:t>Vậy </a:t>
            </a:r>
            <a:r>
              <a:rPr lang="en-US" sz="4400" dirty="0">
                <a:latin typeface="Cambria" panose="02040503050406030204" pitchFamily="18" charset="0"/>
                <a:ea typeface="Cambria" panose="02040503050406030204" pitchFamily="18" charset="0"/>
              </a:rPr>
              <a:t>5%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780 000 </a:t>
            </a:r>
            <a:r>
              <a:rPr lang="en-US" sz="4400" dirty="0" err="1">
                <a:latin typeface="Cambria" panose="02040503050406030204" pitchFamily="18" charset="0"/>
                <a:ea typeface="Cambria" panose="02040503050406030204" pitchFamily="18" charset="0"/>
              </a:rPr>
              <a:t>là</a:t>
            </a:r>
            <a:r>
              <a:rPr lang="en-US" sz="4400" dirty="0">
                <a:latin typeface="Cambria" panose="02040503050406030204" pitchFamily="18" charset="0"/>
                <a:ea typeface="Cambria" panose="02040503050406030204" pitchFamily="18" charset="0"/>
              </a:rPr>
              <a:t> 39 000.</a:t>
            </a:r>
          </a:p>
        </p:txBody>
      </p:sp>
      <p:grpSp>
        <p:nvGrpSpPr>
          <p:cNvPr id="54" name="Group 53">
            <a:extLst>
              <a:ext uri="{FF2B5EF4-FFF2-40B4-BE49-F238E27FC236}">
                <a16:creationId xmlns:a16="http://schemas.microsoft.com/office/drawing/2014/main" id="{58542436-DEA6-31FE-C8B7-BDD0292C8FCA}"/>
              </a:ext>
            </a:extLst>
          </p:cNvPr>
          <p:cNvGrpSpPr/>
          <p:nvPr/>
        </p:nvGrpSpPr>
        <p:grpSpPr>
          <a:xfrm>
            <a:off x="8381132" y="917866"/>
            <a:ext cx="1784063" cy="8565599"/>
            <a:chOff x="8381132" y="917866"/>
            <a:chExt cx="1784063" cy="8565599"/>
          </a:xfrm>
        </p:grpSpPr>
        <p:grpSp>
          <p:nvGrpSpPr>
            <p:cNvPr id="25" name="Group 24">
              <a:extLst>
                <a:ext uri="{FF2B5EF4-FFF2-40B4-BE49-F238E27FC236}">
                  <a16:creationId xmlns:a16="http://schemas.microsoft.com/office/drawing/2014/main" id="{7EA40128-9EE5-5B1D-A042-E965D0659AB8}"/>
                </a:ext>
              </a:extLst>
            </p:cNvPr>
            <p:cNvGrpSpPr/>
            <p:nvPr/>
          </p:nvGrpSpPr>
          <p:grpSpPr>
            <a:xfrm>
              <a:off x="8418896" y="917866"/>
              <a:ext cx="1746299" cy="865204"/>
              <a:chOff x="8418896" y="1108366"/>
              <a:chExt cx="1746299" cy="865204"/>
            </a:xfrm>
          </p:grpSpPr>
          <p:sp>
            <p:nvSpPr>
              <p:cNvPr id="21" name="Oval 20">
                <a:extLst>
                  <a:ext uri="{FF2B5EF4-FFF2-40B4-BE49-F238E27FC236}">
                    <a16:creationId xmlns:a16="http://schemas.microsoft.com/office/drawing/2014/main" id="{80AD1791-1BF5-593D-2C7D-A9F3732F8AB9}"/>
                  </a:ext>
                </a:extLst>
              </p:cNvPr>
              <p:cNvSpPr/>
              <p:nvPr/>
            </p:nvSpPr>
            <p:spPr>
              <a:xfrm>
                <a:off x="8418896"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73FC8E4-E3A7-AB70-ADD6-E820DE51E07E}"/>
                  </a:ext>
                </a:extLst>
              </p:cNvPr>
              <p:cNvSpPr/>
              <p:nvPr/>
            </p:nvSpPr>
            <p:spPr>
              <a:xfrm>
                <a:off x="9717139"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81B392CB-6DBA-5213-5F47-E048C10DF9E2}"/>
                  </a:ext>
                </a:extLst>
              </p:cNvPr>
              <p:cNvSpPr/>
              <p:nvPr/>
            </p:nvSpPr>
            <p:spPr>
              <a:xfrm>
                <a:off x="8605777" y="1108366"/>
                <a:ext cx="1429200" cy="865204"/>
              </a:xfrm>
              <a:prstGeom prst="blockArc">
                <a:avLst>
                  <a:gd name="adj1" fmla="val 11038381"/>
                  <a:gd name="adj2" fmla="val 21229412"/>
                  <a:gd name="adj3" fmla="val 27394"/>
                </a:avLst>
              </a:prstGeom>
              <a:gradFill flip="none" rotWithShape="1">
                <a:gsLst>
                  <a:gs pos="0">
                    <a:schemeClr val="accent1">
                      <a:lumMod val="5000"/>
                      <a:lumOff val="95000"/>
                    </a:schemeClr>
                  </a:gs>
                  <a:gs pos="97000">
                    <a:schemeClr val="bg1">
                      <a:lumMod val="95000"/>
                    </a:schemeClr>
                  </a:gs>
                  <a:gs pos="42000">
                    <a:schemeClr val="tx1">
                      <a:lumMod val="75000"/>
                      <a:lumOff val="25000"/>
                    </a:schemeClr>
                  </a:gs>
                  <a:gs pos="70000">
                    <a:schemeClr val="tx1">
                      <a:lumMod val="50000"/>
                      <a:lumOff val="5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BB4E7EA5-8273-5AE7-F2C3-6C8B9CF6A9B3}"/>
                </a:ext>
              </a:extLst>
            </p:cNvPr>
            <p:cNvGrpSpPr/>
            <p:nvPr/>
          </p:nvGrpSpPr>
          <p:grpSpPr>
            <a:xfrm>
              <a:off x="8381132" y="1868566"/>
              <a:ext cx="1746299" cy="865204"/>
              <a:chOff x="8418896" y="1108366"/>
              <a:chExt cx="1746299" cy="865204"/>
            </a:xfrm>
          </p:grpSpPr>
          <p:sp>
            <p:nvSpPr>
              <p:cNvPr id="27" name="Oval 26">
                <a:extLst>
                  <a:ext uri="{FF2B5EF4-FFF2-40B4-BE49-F238E27FC236}">
                    <a16:creationId xmlns:a16="http://schemas.microsoft.com/office/drawing/2014/main" id="{A6D0B203-EA76-FDF2-EAC8-4E83397BBC8D}"/>
                  </a:ext>
                </a:extLst>
              </p:cNvPr>
              <p:cNvSpPr/>
              <p:nvPr/>
            </p:nvSpPr>
            <p:spPr>
              <a:xfrm>
                <a:off x="8418896"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13DC545-E467-C8A4-F954-90D84B815241}"/>
                  </a:ext>
                </a:extLst>
              </p:cNvPr>
              <p:cNvSpPr/>
              <p:nvPr/>
            </p:nvSpPr>
            <p:spPr>
              <a:xfrm>
                <a:off x="9717139"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 Arc 28">
                <a:extLst>
                  <a:ext uri="{FF2B5EF4-FFF2-40B4-BE49-F238E27FC236}">
                    <a16:creationId xmlns:a16="http://schemas.microsoft.com/office/drawing/2014/main" id="{61CCB704-9CBC-7AAC-3556-7DA0315B9752}"/>
                  </a:ext>
                </a:extLst>
              </p:cNvPr>
              <p:cNvSpPr/>
              <p:nvPr/>
            </p:nvSpPr>
            <p:spPr>
              <a:xfrm>
                <a:off x="8605777" y="1108366"/>
                <a:ext cx="1429200" cy="865204"/>
              </a:xfrm>
              <a:prstGeom prst="blockArc">
                <a:avLst>
                  <a:gd name="adj1" fmla="val 11038381"/>
                  <a:gd name="adj2" fmla="val 21229412"/>
                  <a:gd name="adj3" fmla="val 27394"/>
                </a:avLst>
              </a:prstGeom>
              <a:gradFill flip="none" rotWithShape="1">
                <a:gsLst>
                  <a:gs pos="0">
                    <a:schemeClr val="accent1">
                      <a:lumMod val="5000"/>
                      <a:lumOff val="95000"/>
                    </a:schemeClr>
                  </a:gs>
                  <a:gs pos="97000">
                    <a:schemeClr val="bg1">
                      <a:lumMod val="95000"/>
                    </a:schemeClr>
                  </a:gs>
                  <a:gs pos="42000">
                    <a:schemeClr val="tx1">
                      <a:lumMod val="75000"/>
                      <a:lumOff val="25000"/>
                    </a:schemeClr>
                  </a:gs>
                  <a:gs pos="70000">
                    <a:schemeClr val="tx1">
                      <a:lumMod val="50000"/>
                      <a:lumOff val="5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a:extLst>
                <a:ext uri="{FF2B5EF4-FFF2-40B4-BE49-F238E27FC236}">
                  <a16:creationId xmlns:a16="http://schemas.microsoft.com/office/drawing/2014/main" id="{546BE8C0-9509-086F-ED7C-F800F7681FD4}"/>
                </a:ext>
              </a:extLst>
            </p:cNvPr>
            <p:cNvGrpSpPr/>
            <p:nvPr/>
          </p:nvGrpSpPr>
          <p:grpSpPr>
            <a:xfrm>
              <a:off x="8381132" y="3012141"/>
              <a:ext cx="1746299" cy="865204"/>
              <a:chOff x="8418896" y="1108366"/>
              <a:chExt cx="1746299" cy="865204"/>
            </a:xfrm>
          </p:grpSpPr>
          <p:sp>
            <p:nvSpPr>
              <p:cNvPr id="31" name="Oval 30">
                <a:extLst>
                  <a:ext uri="{FF2B5EF4-FFF2-40B4-BE49-F238E27FC236}">
                    <a16:creationId xmlns:a16="http://schemas.microsoft.com/office/drawing/2014/main" id="{229CD06D-ACFA-AEB0-78A5-F357C1173ADE}"/>
                  </a:ext>
                </a:extLst>
              </p:cNvPr>
              <p:cNvSpPr/>
              <p:nvPr/>
            </p:nvSpPr>
            <p:spPr>
              <a:xfrm>
                <a:off x="8418896"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D0C3270-6464-C852-6CE1-C97939810F39}"/>
                  </a:ext>
                </a:extLst>
              </p:cNvPr>
              <p:cNvSpPr/>
              <p:nvPr/>
            </p:nvSpPr>
            <p:spPr>
              <a:xfrm>
                <a:off x="9717139"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lock Arc 32">
                <a:extLst>
                  <a:ext uri="{FF2B5EF4-FFF2-40B4-BE49-F238E27FC236}">
                    <a16:creationId xmlns:a16="http://schemas.microsoft.com/office/drawing/2014/main" id="{68911B62-A825-80D9-D4A6-D65291B51AE9}"/>
                  </a:ext>
                </a:extLst>
              </p:cNvPr>
              <p:cNvSpPr/>
              <p:nvPr/>
            </p:nvSpPr>
            <p:spPr>
              <a:xfrm>
                <a:off x="8605777" y="1108366"/>
                <a:ext cx="1429200" cy="865204"/>
              </a:xfrm>
              <a:prstGeom prst="blockArc">
                <a:avLst>
                  <a:gd name="adj1" fmla="val 11038381"/>
                  <a:gd name="adj2" fmla="val 21229412"/>
                  <a:gd name="adj3" fmla="val 27394"/>
                </a:avLst>
              </a:prstGeom>
              <a:gradFill flip="none" rotWithShape="1">
                <a:gsLst>
                  <a:gs pos="0">
                    <a:schemeClr val="accent1">
                      <a:lumMod val="5000"/>
                      <a:lumOff val="95000"/>
                    </a:schemeClr>
                  </a:gs>
                  <a:gs pos="97000">
                    <a:schemeClr val="bg1">
                      <a:lumMod val="95000"/>
                    </a:schemeClr>
                  </a:gs>
                  <a:gs pos="42000">
                    <a:schemeClr val="tx1">
                      <a:lumMod val="75000"/>
                      <a:lumOff val="25000"/>
                    </a:schemeClr>
                  </a:gs>
                  <a:gs pos="70000">
                    <a:schemeClr val="tx1">
                      <a:lumMod val="50000"/>
                      <a:lumOff val="5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a:extLst>
                <a:ext uri="{FF2B5EF4-FFF2-40B4-BE49-F238E27FC236}">
                  <a16:creationId xmlns:a16="http://schemas.microsoft.com/office/drawing/2014/main" id="{B1CD0A92-D2C1-67D0-DAC6-6284DD956739}"/>
                </a:ext>
              </a:extLst>
            </p:cNvPr>
            <p:cNvGrpSpPr/>
            <p:nvPr/>
          </p:nvGrpSpPr>
          <p:grpSpPr>
            <a:xfrm>
              <a:off x="8381132" y="4155716"/>
              <a:ext cx="1746299" cy="865204"/>
              <a:chOff x="8418896" y="1108366"/>
              <a:chExt cx="1746299" cy="865204"/>
            </a:xfrm>
          </p:grpSpPr>
          <p:sp>
            <p:nvSpPr>
              <p:cNvPr id="35" name="Oval 34">
                <a:extLst>
                  <a:ext uri="{FF2B5EF4-FFF2-40B4-BE49-F238E27FC236}">
                    <a16:creationId xmlns:a16="http://schemas.microsoft.com/office/drawing/2014/main" id="{87B0F824-E238-3C35-CEA7-FC7BE33D4E3E}"/>
                  </a:ext>
                </a:extLst>
              </p:cNvPr>
              <p:cNvSpPr/>
              <p:nvPr/>
            </p:nvSpPr>
            <p:spPr>
              <a:xfrm>
                <a:off x="8418896"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969923A-A31B-910A-DF15-86D6158BA0B0}"/>
                  </a:ext>
                </a:extLst>
              </p:cNvPr>
              <p:cNvSpPr/>
              <p:nvPr/>
            </p:nvSpPr>
            <p:spPr>
              <a:xfrm>
                <a:off x="9717139"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 Arc 36">
                <a:extLst>
                  <a:ext uri="{FF2B5EF4-FFF2-40B4-BE49-F238E27FC236}">
                    <a16:creationId xmlns:a16="http://schemas.microsoft.com/office/drawing/2014/main" id="{8C088B12-6784-38C5-B634-17B73ECE8247}"/>
                  </a:ext>
                </a:extLst>
              </p:cNvPr>
              <p:cNvSpPr/>
              <p:nvPr/>
            </p:nvSpPr>
            <p:spPr>
              <a:xfrm>
                <a:off x="8605777" y="1108366"/>
                <a:ext cx="1429200" cy="865204"/>
              </a:xfrm>
              <a:prstGeom prst="blockArc">
                <a:avLst>
                  <a:gd name="adj1" fmla="val 11038381"/>
                  <a:gd name="adj2" fmla="val 21229412"/>
                  <a:gd name="adj3" fmla="val 27394"/>
                </a:avLst>
              </a:prstGeom>
              <a:gradFill flip="none" rotWithShape="1">
                <a:gsLst>
                  <a:gs pos="0">
                    <a:schemeClr val="accent1">
                      <a:lumMod val="5000"/>
                      <a:lumOff val="95000"/>
                    </a:schemeClr>
                  </a:gs>
                  <a:gs pos="97000">
                    <a:schemeClr val="bg1">
                      <a:lumMod val="95000"/>
                    </a:schemeClr>
                  </a:gs>
                  <a:gs pos="42000">
                    <a:schemeClr val="tx1">
                      <a:lumMod val="75000"/>
                      <a:lumOff val="25000"/>
                    </a:schemeClr>
                  </a:gs>
                  <a:gs pos="70000">
                    <a:schemeClr val="tx1">
                      <a:lumMod val="50000"/>
                      <a:lumOff val="5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37">
              <a:extLst>
                <a:ext uri="{FF2B5EF4-FFF2-40B4-BE49-F238E27FC236}">
                  <a16:creationId xmlns:a16="http://schemas.microsoft.com/office/drawing/2014/main" id="{D606B409-28BF-0C63-6494-41781B568D30}"/>
                </a:ext>
              </a:extLst>
            </p:cNvPr>
            <p:cNvGrpSpPr/>
            <p:nvPr/>
          </p:nvGrpSpPr>
          <p:grpSpPr>
            <a:xfrm>
              <a:off x="8381132" y="5186228"/>
              <a:ext cx="1746299" cy="865204"/>
              <a:chOff x="8418896" y="1108366"/>
              <a:chExt cx="1746299" cy="865204"/>
            </a:xfrm>
          </p:grpSpPr>
          <p:sp>
            <p:nvSpPr>
              <p:cNvPr id="39" name="Oval 38">
                <a:extLst>
                  <a:ext uri="{FF2B5EF4-FFF2-40B4-BE49-F238E27FC236}">
                    <a16:creationId xmlns:a16="http://schemas.microsoft.com/office/drawing/2014/main" id="{C7785CA0-5812-33AB-3412-6F77CA5FFBF6}"/>
                  </a:ext>
                </a:extLst>
              </p:cNvPr>
              <p:cNvSpPr/>
              <p:nvPr/>
            </p:nvSpPr>
            <p:spPr>
              <a:xfrm>
                <a:off x="8418896"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BA144FC-435C-5AC9-EE87-05DFCFCC438F}"/>
                  </a:ext>
                </a:extLst>
              </p:cNvPr>
              <p:cNvSpPr/>
              <p:nvPr/>
            </p:nvSpPr>
            <p:spPr>
              <a:xfrm>
                <a:off x="9717139"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lock Arc 40">
                <a:extLst>
                  <a:ext uri="{FF2B5EF4-FFF2-40B4-BE49-F238E27FC236}">
                    <a16:creationId xmlns:a16="http://schemas.microsoft.com/office/drawing/2014/main" id="{4DC7FC44-97ED-ED20-FBDA-471B59048BF1}"/>
                  </a:ext>
                </a:extLst>
              </p:cNvPr>
              <p:cNvSpPr/>
              <p:nvPr/>
            </p:nvSpPr>
            <p:spPr>
              <a:xfrm>
                <a:off x="8605777" y="1108366"/>
                <a:ext cx="1429200" cy="865204"/>
              </a:xfrm>
              <a:prstGeom prst="blockArc">
                <a:avLst>
                  <a:gd name="adj1" fmla="val 11038381"/>
                  <a:gd name="adj2" fmla="val 21229412"/>
                  <a:gd name="adj3" fmla="val 27394"/>
                </a:avLst>
              </a:prstGeom>
              <a:gradFill flip="none" rotWithShape="1">
                <a:gsLst>
                  <a:gs pos="0">
                    <a:schemeClr val="accent1">
                      <a:lumMod val="5000"/>
                      <a:lumOff val="95000"/>
                    </a:schemeClr>
                  </a:gs>
                  <a:gs pos="97000">
                    <a:schemeClr val="bg1">
                      <a:lumMod val="95000"/>
                    </a:schemeClr>
                  </a:gs>
                  <a:gs pos="42000">
                    <a:schemeClr val="tx1">
                      <a:lumMod val="75000"/>
                      <a:lumOff val="25000"/>
                    </a:schemeClr>
                  </a:gs>
                  <a:gs pos="70000">
                    <a:schemeClr val="tx1">
                      <a:lumMod val="50000"/>
                      <a:lumOff val="5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a:extLst>
                <a:ext uri="{FF2B5EF4-FFF2-40B4-BE49-F238E27FC236}">
                  <a16:creationId xmlns:a16="http://schemas.microsoft.com/office/drawing/2014/main" id="{ED110A01-CE5F-24B9-10B9-A2D9135D16A9}"/>
                </a:ext>
              </a:extLst>
            </p:cNvPr>
            <p:cNvGrpSpPr/>
            <p:nvPr/>
          </p:nvGrpSpPr>
          <p:grpSpPr>
            <a:xfrm>
              <a:off x="8381132" y="6330239"/>
              <a:ext cx="1746299" cy="865204"/>
              <a:chOff x="8418896" y="1108366"/>
              <a:chExt cx="1746299" cy="865204"/>
            </a:xfrm>
          </p:grpSpPr>
          <p:sp>
            <p:nvSpPr>
              <p:cNvPr id="43" name="Oval 42">
                <a:extLst>
                  <a:ext uri="{FF2B5EF4-FFF2-40B4-BE49-F238E27FC236}">
                    <a16:creationId xmlns:a16="http://schemas.microsoft.com/office/drawing/2014/main" id="{24B6FE4E-891B-305A-3EE7-D5041B2CC94C}"/>
                  </a:ext>
                </a:extLst>
              </p:cNvPr>
              <p:cNvSpPr/>
              <p:nvPr/>
            </p:nvSpPr>
            <p:spPr>
              <a:xfrm>
                <a:off x="8418896"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79CB68F-3725-9D55-4020-CA7665D7C147}"/>
                  </a:ext>
                </a:extLst>
              </p:cNvPr>
              <p:cNvSpPr/>
              <p:nvPr/>
            </p:nvSpPr>
            <p:spPr>
              <a:xfrm>
                <a:off x="9717139"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Block Arc 44">
                <a:extLst>
                  <a:ext uri="{FF2B5EF4-FFF2-40B4-BE49-F238E27FC236}">
                    <a16:creationId xmlns:a16="http://schemas.microsoft.com/office/drawing/2014/main" id="{533603D1-3F0C-265A-E6F0-5D736FE29A42}"/>
                  </a:ext>
                </a:extLst>
              </p:cNvPr>
              <p:cNvSpPr/>
              <p:nvPr/>
            </p:nvSpPr>
            <p:spPr>
              <a:xfrm>
                <a:off x="8605777" y="1108366"/>
                <a:ext cx="1429200" cy="865204"/>
              </a:xfrm>
              <a:prstGeom prst="blockArc">
                <a:avLst>
                  <a:gd name="adj1" fmla="val 11038381"/>
                  <a:gd name="adj2" fmla="val 21229412"/>
                  <a:gd name="adj3" fmla="val 27394"/>
                </a:avLst>
              </a:prstGeom>
              <a:gradFill flip="none" rotWithShape="1">
                <a:gsLst>
                  <a:gs pos="0">
                    <a:schemeClr val="accent1">
                      <a:lumMod val="5000"/>
                      <a:lumOff val="95000"/>
                    </a:schemeClr>
                  </a:gs>
                  <a:gs pos="97000">
                    <a:schemeClr val="bg1">
                      <a:lumMod val="95000"/>
                    </a:schemeClr>
                  </a:gs>
                  <a:gs pos="42000">
                    <a:schemeClr val="tx1">
                      <a:lumMod val="75000"/>
                      <a:lumOff val="25000"/>
                    </a:schemeClr>
                  </a:gs>
                  <a:gs pos="70000">
                    <a:schemeClr val="tx1">
                      <a:lumMod val="50000"/>
                      <a:lumOff val="5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a:extLst>
                <a:ext uri="{FF2B5EF4-FFF2-40B4-BE49-F238E27FC236}">
                  <a16:creationId xmlns:a16="http://schemas.microsoft.com/office/drawing/2014/main" id="{9DE7C572-B7E3-6D87-0B6A-3D8398B2A36D}"/>
                </a:ext>
              </a:extLst>
            </p:cNvPr>
            <p:cNvGrpSpPr/>
            <p:nvPr/>
          </p:nvGrpSpPr>
          <p:grpSpPr>
            <a:xfrm>
              <a:off x="8381132" y="7474250"/>
              <a:ext cx="1746299" cy="865204"/>
              <a:chOff x="8418896" y="1108366"/>
              <a:chExt cx="1746299" cy="865204"/>
            </a:xfrm>
          </p:grpSpPr>
          <p:sp>
            <p:nvSpPr>
              <p:cNvPr id="47" name="Oval 46">
                <a:extLst>
                  <a:ext uri="{FF2B5EF4-FFF2-40B4-BE49-F238E27FC236}">
                    <a16:creationId xmlns:a16="http://schemas.microsoft.com/office/drawing/2014/main" id="{18C91830-ED6B-7943-9192-07E1CBE46BB8}"/>
                  </a:ext>
                </a:extLst>
              </p:cNvPr>
              <p:cNvSpPr/>
              <p:nvPr/>
            </p:nvSpPr>
            <p:spPr>
              <a:xfrm>
                <a:off x="8418896"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02CE2FF-6DEA-87FC-CBD5-DDD87DBE4D7E}"/>
                  </a:ext>
                </a:extLst>
              </p:cNvPr>
              <p:cNvSpPr/>
              <p:nvPr/>
            </p:nvSpPr>
            <p:spPr>
              <a:xfrm>
                <a:off x="9717139"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Block Arc 48">
                <a:extLst>
                  <a:ext uri="{FF2B5EF4-FFF2-40B4-BE49-F238E27FC236}">
                    <a16:creationId xmlns:a16="http://schemas.microsoft.com/office/drawing/2014/main" id="{05C332E7-8B56-7D2C-83D8-A8C251779F35}"/>
                  </a:ext>
                </a:extLst>
              </p:cNvPr>
              <p:cNvSpPr/>
              <p:nvPr/>
            </p:nvSpPr>
            <p:spPr>
              <a:xfrm>
                <a:off x="8605777" y="1108366"/>
                <a:ext cx="1429200" cy="865204"/>
              </a:xfrm>
              <a:prstGeom prst="blockArc">
                <a:avLst>
                  <a:gd name="adj1" fmla="val 11038381"/>
                  <a:gd name="adj2" fmla="val 21229412"/>
                  <a:gd name="adj3" fmla="val 27394"/>
                </a:avLst>
              </a:prstGeom>
              <a:gradFill flip="none" rotWithShape="1">
                <a:gsLst>
                  <a:gs pos="0">
                    <a:schemeClr val="accent1">
                      <a:lumMod val="5000"/>
                      <a:lumOff val="95000"/>
                    </a:schemeClr>
                  </a:gs>
                  <a:gs pos="97000">
                    <a:schemeClr val="bg1">
                      <a:lumMod val="95000"/>
                    </a:schemeClr>
                  </a:gs>
                  <a:gs pos="42000">
                    <a:schemeClr val="tx1">
                      <a:lumMod val="75000"/>
                      <a:lumOff val="25000"/>
                    </a:schemeClr>
                  </a:gs>
                  <a:gs pos="70000">
                    <a:schemeClr val="tx1">
                      <a:lumMod val="50000"/>
                      <a:lumOff val="5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49">
              <a:extLst>
                <a:ext uri="{FF2B5EF4-FFF2-40B4-BE49-F238E27FC236}">
                  <a16:creationId xmlns:a16="http://schemas.microsoft.com/office/drawing/2014/main" id="{18E42A5B-082E-F88D-8647-F53AB872E4D0}"/>
                </a:ext>
              </a:extLst>
            </p:cNvPr>
            <p:cNvGrpSpPr/>
            <p:nvPr/>
          </p:nvGrpSpPr>
          <p:grpSpPr>
            <a:xfrm>
              <a:off x="8381132" y="8618261"/>
              <a:ext cx="1746299" cy="865204"/>
              <a:chOff x="8418896" y="1108366"/>
              <a:chExt cx="1746299" cy="865204"/>
            </a:xfrm>
          </p:grpSpPr>
          <p:sp>
            <p:nvSpPr>
              <p:cNvPr id="51" name="Oval 50">
                <a:extLst>
                  <a:ext uri="{FF2B5EF4-FFF2-40B4-BE49-F238E27FC236}">
                    <a16:creationId xmlns:a16="http://schemas.microsoft.com/office/drawing/2014/main" id="{8D6DF51E-45DF-D14B-EF56-54AFA6F5EDC8}"/>
                  </a:ext>
                </a:extLst>
              </p:cNvPr>
              <p:cNvSpPr/>
              <p:nvPr/>
            </p:nvSpPr>
            <p:spPr>
              <a:xfrm>
                <a:off x="8418896"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DE1F7F5-17AA-C2A5-C905-9D36A394E4EF}"/>
                  </a:ext>
                </a:extLst>
              </p:cNvPr>
              <p:cNvSpPr/>
              <p:nvPr/>
            </p:nvSpPr>
            <p:spPr>
              <a:xfrm>
                <a:off x="9717139" y="1221865"/>
                <a:ext cx="448056" cy="448056"/>
              </a:xfrm>
              <a:prstGeom prst="ellips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Block Arc 52">
                <a:extLst>
                  <a:ext uri="{FF2B5EF4-FFF2-40B4-BE49-F238E27FC236}">
                    <a16:creationId xmlns:a16="http://schemas.microsoft.com/office/drawing/2014/main" id="{29FF5E93-D3AF-0CF3-B80D-26939325DDBD}"/>
                  </a:ext>
                </a:extLst>
              </p:cNvPr>
              <p:cNvSpPr/>
              <p:nvPr/>
            </p:nvSpPr>
            <p:spPr>
              <a:xfrm>
                <a:off x="8605777" y="1108366"/>
                <a:ext cx="1429200" cy="865204"/>
              </a:xfrm>
              <a:prstGeom prst="blockArc">
                <a:avLst>
                  <a:gd name="adj1" fmla="val 11038381"/>
                  <a:gd name="adj2" fmla="val 21229412"/>
                  <a:gd name="adj3" fmla="val 27394"/>
                </a:avLst>
              </a:prstGeom>
              <a:gradFill flip="none" rotWithShape="1">
                <a:gsLst>
                  <a:gs pos="0">
                    <a:schemeClr val="accent1">
                      <a:lumMod val="5000"/>
                      <a:lumOff val="95000"/>
                    </a:schemeClr>
                  </a:gs>
                  <a:gs pos="97000">
                    <a:schemeClr val="bg1">
                      <a:lumMod val="95000"/>
                    </a:schemeClr>
                  </a:gs>
                  <a:gs pos="42000">
                    <a:schemeClr val="tx1">
                      <a:lumMod val="75000"/>
                      <a:lumOff val="25000"/>
                    </a:schemeClr>
                  </a:gs>
                  <a:gs pos="70000">
                    <a:schemeClr val="tx1">
                      <a:lumMod val="50000"/>
                      <a:lumOff val="5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2341314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0678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1272AE41-62BF-02DD-55F2-4C84306C9523}"/>
              </a:ext>
            </a:extLst>
          </p:cNvPr>
          <p:cNvSpPr txBox="1"/>
          <p:nvPr/>
        </p:nvSpPr>
        <p:spPr>
          <a:xfrm>
            <a:off x="16329" y="876300"/>
            <a:ext cx="10058400" cy="830997"/>
          </a:xfrm>
          <a:prstGeom prst="rect">
            <a:avLst/>
          </a:prstGeom>
          <a:noFill/>
        </p:spPr>
        <p:txBody>
          <a:bodyPr wrap="square" rtlCol="0">
            <a:spAutoFit/>
          </a:bodyPr>
          <a:lstStyle/>
          <a:p>
            <a:pPr algn="ctr"/>
            <a:r>
              <a:rPr lang="en-US" sz="4800" dirty="0">
                <a:latin typeface="Cambria" panose="02040503050406030204" pitchFamily="18" charset="0"/>
                <a:ea typeface="Cambria" panose="02040503050406030204" pitchFamily="18" charset="0"/>
              </a:rPr>
              <a:t>a) </a:t>
            </a:r>
            <a:r>
              <a:rPr lang="en-US" sz="4800" dirty="0" err="1">
                <a:latin typeface="Cambria" panose="02040503050406030204" pitchFamily="18" charset="0"/>
                <a:ea typeface="Cambria" panose="02040503050406030204" pitchFamily="18" charset="0"/>
              </a:rPr>
              <a:t>Ví</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dụ</a:t>
            </a:r>
            <a:r>
              <a:rPr lang="en-US" sz="4800" dirty="0">
                <a:latin typeface="Cambria" panose="02040503050406030204" pitchFamily="18" charset="0"/>
                <a:ea typeface="Cambria" panose="02040503050406030204" pitchFamily="18" charset="0"/>
              </a:rPr>
              <a:t> 1: </a:t>
            </a:r>
            <a:r>
              <a:rPr lang="en-US" sz="4800" dirty="0" err="1">
                <a:latin typeface="Cambria" panose="02040503050406030204" pitchFamily="18" charset="0"/>
                <a:ea typeface="Cambria" panose="02040503050406030204" pitchFamily="18" charset="0"/>
              </a:rPr>
              <a:t>Tính</a:t>
            </a:r>
            <a:r>
              <a:rPr lang="en-US" sz="4800" dirty="0">
                <a:latin typeface="Cambria" panose="02040503050406030204" pitchFamily="18" charset="0"/>
                <a:ea typeface="Cambria" panose="02040503050406030204" pitchFamily="18" charset="0"/>
              </a:rPr>
              <a:t> 5 % </a:t>
            </a:r>
            <a:r>
              <a:rPr lang="en-US" sz="4800" dirty="0" err="1">
                <a:latin typeface="Cambria" panose="02040503050406030204" pitchFamily="18" charset="0"/>
                <a:ea typeface="Cambria" panose="02040503050406030204" pitchFamily="18" charset="0"/>
              </a:rPr>
              <a:t>của</a:t>
            </a:r>
            <a:r>
              <a:rPr lang="en-US" sz="4800" dirty="0">
                <a:latin typeface="Cambria" panose="02040503050406030204" pitchFamily="18" charset="0"/>
                <a:ea typeface="Cambria" panose="02040503050406030204" pitchFamily="18" charset="0"/>
              </a:rPr>
              <a:t> 780 000.</a:t>
            </a:r>
          </a:p>
        </p:txBody>
      </p:sp>
      <p:sp>
        <p:nvSpPr>
          <p:cNvPr id="13" name="TextBox 12">
            <a:extLst>
              <a:ext uri="{FF2B5EF4-FFF2-40B4-BE49-F238E27FC236}">
                <a16:creationId xmlns:a16="http://schemas.microsoft.com/office/drawing/2014/main" id="{A6A3171E-B313-B455-BED7-14B5530FB645}"/>
              </a:ext>
            </a:extLst>
          </p:cNvPr>
          <p:cNvSpPr txBox="1"/>
          <p:nvPr/>
        </p:nvSpPr>
        <p:spPr>
          <a:xfrm>
            <a:off x="609600" y="1790700"/>
            <a:ext cx="10058400" cy="830997"/>
          </a:xfrm>
          <a:prstGeom prst="rect">
            <a:avLst/>
          </a:prstGeom>
          <a:noFill/>
        </p:spPr>
        <p:txBody>
          <a:bodyPr wrap="square" rtlCol="0">
            <a:spAutoFit/>
          </a:bodyPr>
          <a:lstStyle/>
          <a:p>
            <a:r>
              <a:rPr lang="en-US" sz="4800" dirty="0" err="1">
                <a:latin typeface="Cambria" panose="02040503050406030204" pitchFamily="18" charset="0"/>
                <a:ea typeface="Cambria" panose="02040503050406030204" pitchFamily="18" charset="0"/>
              </a:rPr>
              <a:t>Lần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lượt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ấn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các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phím</a:t>
            </a:r>
            <a:endParaRPr lang="en-US" sz="4800" dirty="0">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0A984D02-1314-3535-CB02-BC24EA882021}"/>
              </a:ext>
            </a:extLst>
          </p:cNvPr>
          <p:cNvPicPr>
            <a:picLocks noChangeAspect="1"/>
          </p:cNvPicPr>
          <p:nvPr/>
        </p:nvPicPr>
        <p:blipFill>
          <a:blip r:embed="rId4"/>
          <a:stretch>
            <a:fillRect/>
          </a:stretch>
        </p:blipFill>
        <p:spPr>
          <a:xfrm>
            <a:off x="3581400" y="2628900"/>
            <a:ext cx="11881131" cy="1600200"/>
          </a:xfrm>
          <a:prstGeom prst="rect">
            <a:avLst/>
          </a:prstGeom>
        </p:spPr>
      </p:pic>
      <p:sp>
        <p:nvSpPr>
          <p:cNvPr id="16" name="TextBox 15">
            <a:extLst>
              <a:ext uri="{FF2B5EF4-FFF2-40B4-BE49-F238E27FC236}">
                <a16:creationId xmlns:a16="http://schemas.microsoft.com/office/drawing/2014/main" id="{75100442-AAE8-DBB9-DF4A-6474B87A758D}"/>
              </a:ext>
            </a:extLst>
          </p:cNvPr>
          <p:cNvSpPr txBox="1"/>
          <p:nvPr/>
        </p:nvSpPr>
        <p:spPr>
          <a:xfrm>
            <a:off x="533400" y="4229100"/>
            <a:ext cx="17449800" cy="830997"/>
          </a:xfrm>
          <a:prstGeom prst="rect">
            <a:avLst/>
          </a:prstGeom>
          <a:noFill/>
        </p:spPr>
        <p:txBody>
          <a:bodyPr wrap="square" rtlCol="0">
            <a:spAutoFit/>
          </a:bodyPr>
          <a:lstStyle/>
          <a:p>
            <a:r>
              <a:rPr lang="en-US" sz="4800" dirty="0" err="1">
                <a:latin typeface="Cambria" panose="02040503050406030204" pitchFamily="18" charset="0"/>
                <a:ea typeface="Cambria" panose="02040503050406030204" pitchFamily="18" charset="0"/>
              </a:rPr>
              <a:t>Màn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hình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xuất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hiện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kết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quả</a:t>
            </a:r>
            <a:r>
              <a:rPr lang="en-US" sz="4800" dirty="0">
                <a:latin typeface="Cambria" panose="02040503050406030204" pitchFamily="18" charset="0"/>
                <a:ea typeface="Cambria" panose="02040503050406030204" pitchFamily="18" charset="0"/>
              </a:rPr>
              <a:t> 39 000. </a:t>
            </a:r>
            <a:r>
              <a:rPr lang="en-US" sz="4800" dirty="0" err="1">
                <a:latin typeface="Cambria" panose="02040503050406030204" pitchFamily="18" charset="0"/>
                <a:ea typeface="Cambria" panose="02040503050406030204" pitchFamily="18" charset="0"/>
              </a:rPr>
              <a:t>Vậy</a:t>
            </a:r>
            <a:r>
              <a:rPr lang="en-US" sz="4800" dirty="0">
                <a:latin typeface="Cambria" panose="02040503050406030204" pitchFamily="18" charset="0"/>
                <a:ea typeface="Cambria" panose="02040503050406030204" pitchFamily="18" charset="0"/>
              </a:rPr>
              <a:t> 5% </a:t>
            </a:r>
            <a:r>
              <a:rPr lang="en-US" sz="4800" dirty="0" err="1">
                <a:latin typeface="Cambria" panose="02040503050406030204" pitchFamily="18" charset="0"/>
                <a:ea typeface="Cambria" panose="02040503050406030204" pitchFamily="18" charset="0"/>
              </a:rPr>
              <a:t>của</a:t>
            </a:r>
            <a:r>
              <a:rPr lang="en-US" sz="4800" dirty="0">
                <a:latin typeface="Cambria" panose="02040503050406030204" pitchFamily="18" charset="0"/>
                <a:ea typeface="Cambria" panose="02040503050406030204" pitchFamily="18" charset="0"/>
              </a:rPr>
              <a:t> 780 000 </a:t>
            </a:r>
            <a:r>
              <a:rPr lang="en-US" sz="4800" dirty="0" err="1">
                <a:latin typeface="Cambria" panose="02040503050406030204" pitchFamily="18" charset="0"/>
                <a:ea typeface="Cambria" panose="02040503050406030204" pitchFamily="18" charset="0"/>
              </a:rPr>
              <a:t>là</a:t>
            </a:r>
            <a:r>
              <a:rPr lang="en-US" sz="4800" dirty="0">
                <a:latin typeface="Cambria" panose="02040503050406030204" pitchFamily="18" charset="0"/>
                <a:ea typeface="Cambria" panose="02040503050406030204" pitchFamily="18" charset="0"/>
              </a:rPr>
              <a:t> 39 000.</a:t>
            </a:r>
          </a:p>
        </p:txBody>
      </p:sp>
    </p:spTree>
    <p:extLst>
      <p:ext uri="{BB962C8B-B14F-4D97-AF65-F5344CB8AC3E}">
        <p14:creationId xmlns:p14="http://schemas.microsoft.com/office/powerpoint/2010/main" val="3774790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B9DDB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2401210" y="1857447"/>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3795144" y="1736861"/>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873652" y="1857447"/>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3674416" y="1857447"/>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flipH="1">
            <a:off x="14553165" y="3409145"/>
            <a:ext cx="2149699" cy="3671846"/>
          </a:xfrm>
          <a:custGeom>
            <a:avLst/>
            <a:gdLst/>
            <a:ahLst/>
            <a:cxnLst/>
            <a:rect l="l" t="t" r="r" b="b"/>
            <a:pathLst>
              <a:path w="2149699" h="3671846">
                <a:moveTo>
                  <a:pt x="2149699" y="0"/>
                </a:moveTo>
                <a:lnTo>
                  <a:pt x="0" y="0"/>
                </a:lnTo>
                <a:lnTo>
                  <a:pt x="0" y="3671846"/>
                </a:lnTo>
                <a:lnTo>
                  <a:pt x="2149699" y="3671846"/>
                </a:lnTo>
                <a:lnTo>
                  <a:pt x="214969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3105788" y="5820878"/>
            <a:ext cx="2624940" cy="3437422"/>
          </a:xfrm>
          <a:custGeom>
            <a:avLst/>
            <a:gdLst/>
            <a:ahLst/>
            <a:cxnLst/>
            <a:rect l="l" t="t" r="r" b="b"/>
            <a:pathLst>
              <a:path w="2624940" h="3437422">
                <a:moveTo>
                  <a:pt x="0" y="0"/>
                </a:moveTo>
                <a:lnTo>
                  <a:pt x="2624940" y="0"/>
                </a:lnTo>
                <a:lnTo>
                  <a:pt x="2624940" y="3437422"/>
                </a:lnTo>
                <a:lnTo>
                  <a:pt x="0" y="34374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104178" y="3843936"/>
            <a:ext cx="4061032" cy="6474110"/>
          </a:xfrm>
          <a:custGeom>
            <a:avLst/>
            <a:gdLst/>
            <a:ahLst/>
            <a:cxnLst/>
            <a:rect l="l" t="t" r="r" b="b"/>
            <a:pathLst>
              <a:path w="4061032" h="6474110">
                <a:moveTo>
                  <a:pt x="0" y="0"/>
                </a:moveTo>
                <a:lnTo>
                  <a:pt x="4061032" y="0"/>
                </a:lnTo>
                <a:lnTo>
                  <a:pt x="4061032" y="6474110"/>
                </a:lnTo>
                <a:lnTo>
                  <a:pt x="0" y="64741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1" name="Picture 20" descr="A yellow and blue letters&#10;&#10;Description automatically generated">
            <a:extLst>
              <a:ext uri="{FF2B5EF4-FFF2-40B4-BE49-F238E27FC236}">
                <a16:creationId xmlns:a16="http://schemas.microsoft.com/office/drawing/2014/main" id="{33A247F4-FE79-356A-3614-A4FF08FC2BD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67200" y="3443287"/>
            <a:ext cx="9753600" cy="3400425"/>
          </a:xfrm>
          <a:prstGeom prst="rect">
            <a:avLst/>
          </a:prstGeom>
        </p:spPr>
      </p:pic>
    </p:spTree>
    <p:extLst>
      <p:ext uri="{BB962C8B-B14F-4D97-AF65-F5344CB8AC3E}">
        <p14:creationId xmlns:p14="http://schemas.microsoft.com/office/powerpoint/2010/main" val="46650966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154</TotalTime>
  <Words>848</Words>
  <Application>Microsoft Office PowerPoint</Application>
  <PresentationFormat>Custom</PresentationFormat>
  <Paragraphs>87</Paragraphs>
  <Slides>25</Slides>
  <Notes>6</Notes>
  <HiddenSlides>0</HiddenSlides>
  <MMClips>2</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25</vt:i4>
      </vt:variant>
    </vt:vector>
  </HeadingPairs>
  <TitlesOfParts>
    <vt:vector size="31" baseType="lpstr">
      <vt:lpstr>Arial</vt:lpstr>
      <vt:lpstr>Calibri</vt:lpstr>
      <vt:lpstr>Cambria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Administrator</dc:creator>
  <dc:description>9Slide.vn</dc:description>
  <cp:lastModifiedBy>Quoc Hung</cp:lastModifiedBy>
  <cp:revision>55</cp:revision>
  <dcterms:created xsi:type="dcterms:W3CDTF">2006-08-16T00:00:00Z</dcterms:created>
  <dcterms:modified xsi:type="dcterms:W3CDTF">2025-02-12T10:36:58Z</dcterms:modified>
  <cp:category>9Slide.vn</cp:category>
  <dc:identifier>DAGXpVHRm8M</dc:identifier>
</cp:coreProperties>
</file>