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386" r:id="rId3"/>
    <p:sldId id="369" r:id="rId4"/>
    <p:sldId id="388" r:id="rId5"/>
    <p:sldId id="387" r:id="rId6"/>
    <p:sldId id="389" r:id="rId7"/>
    <p:sldId id="381" r:id="rId8"/>
    <p:sldId id="390" r:id="rId9"/>
    <p:sldId id="391" r:id="rId10"/>
    <p:sldId id="392" r:id="rId11"/>
    <p:sldId id="393" r:id="rId12"/>
    <p:sldId id="355" r:id="rId13"/>
  </p:sldIdLst>
  <p:sldSz cx="18288000" cy="10287000"/>
  <p:notesSz cx="6858000" cy="9144000"/>
  <p:embeddedFontLst>
    <p:embeddedFont>
      <p:font typeface="#9Slide03 Bebas Neue Bold" panose="020B0604020202020204" charset="0"/>
      <p:bold r:id="rId15"/>
    </p:embeddedFont>
    <p:embeddedFont>
      <p:font typeface="#9Slide07 HoneyCream" panose="020B0604020202020204" charset="0"/>
      <p:regular r:id="rId16"/>
    </p:embeddedFont>
    <p:embeddedFont>
      <p:font typeface="Cambria" panose="02040503050406030204" pitchFamily="18"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502E"/>
    <a:srgbClr val="EBCB7E"/>
    <a:srgbClr val="5D5548"/>
    <a:srgbClr val="584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1" autoAdjust="0"/>
    <p:restoredTop sz="94689" autoAdjust="0"/>
  </p:normalViewPr>
  <p:slideViewPr>
    <p:cSldViewPr>
      <p:cViewPr varScale="1">
        <p:scale>
          <a:sx n="41" d="100"/>
          <a:sy n="41" d="100"/>
        </p:scale>
        <p:origin x="15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0F626-7F69-3C4A-8485-45FCDF2958F2}" type="datetimeFigureOut">
              <a:rPr lang="en-VN" smtClean="0"/>
              <a:t>02/25/2025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B5DCD-69F6-654D-A8DD-CDC7B1EBC5D1}" type="slidenum">
              <a:rPr lang="en-VN" smtClean="0"/>
              <a:t>‹#›</a:t>
            </a:fld>
            <a:endParaRPr lang="en-VN"/>
          </a:p>
        </p:txBody>
      </p:sp>
    </p:spTree>
    <p:extLst>
      <p:ext uri="{BB962C8B-B14F-4D97-AF65-F5344CB8AC3E}">
        <p14:creationId xmlns:p14="http://schemas.microsoft.com/office/powerpoint/2010/main" val="332239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9EB5DCD-69F6-654D-A8DD-CDC7B1EBC5D1}" type="slidenum">
              <a:rPr lang="en-VN" smtClean="0"/>
              <a:t>2</a:t>
            </a:fld>
            <a:endParaRPr lang="en-VN"/>
          </a:p>
        </p:txBody>
      </p:sp>
    </p:spTree>
    <p:extLst>
      <p:ext uri="{BB962C8B-B14F-4D97-AF65-F5344CB8AC3E}">
        <p14:creationId xmlns:p14="http://schemas.microsoft.com/office/powerpoint/2010/main" val="79156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9EB5DCD-69F6-654D-A8DD-CDC7B1EBC5D1}" type="slidenum">
              <a:rPr lang="en-VN" smtClean="0"/>
              <a:t>5</a:t>
            </a:fld>
            <a:endParaRPr lang="en-VN"/>
          </a:p>
        </p:txBody>
      </p:sp>
    </p:spTree>
    <p:extLst>
      <p:ext uri="{BB962C8B-B14F-4D97-AF65-F5344CB8AC3E}">
        <p14:creationId xmlns:p14="http://schemas.microsoft.com/office/powerpoint/2010/main" val="347606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9EB5DCD-69F6-654D-A8DD-CDC7B1EBC5D1}" type="slidenum">
              <a:rPr lang="en-VN" smtClean="0"/>
              <a:t>6</a:t>
            </a:fld>
            <a:endParaRPr lang="en-VN"/>
          </a:p>
        </p:txBody>
      </p:sp>
    </p:spTree>
    <p:extLst>
      <p:ext uri="{BB962C8B-B14F-4D97-AF65-F5344CB8AC3E}">
        <p14:creationId xmlns:p14="http://schemas.microsoft.com/office/powerpoint/2010/main" val="1782355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9EB5DCD-69F6-654D-A8DD-CDC7B1EBC5D1}" type="slidenum">
              <a:rPr lang="en-VN" smtClean="0"/>
              <a:t>8</a:t>
            </a:fld>
            <a:endParaRPr lang="en-VN"/>
          </a:p>
        </p:txBody>
      </p:sp>
    </p:spTree>
    <p:extLst>
      <p:ext uri="{BB962C8B-B14F-4D97-AF65-F5344CB8AC3E}">
        <p14:creationId xmlns:p14="http://schemas.microsoft.com/office/powerpoint/2010/main" val="5775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9EB5DCD-69F6-654D-A8DD-CDC7B1EBC5D1}" type="slidenum">
              <a:rPr lang="en-VN" smtClean="0"/>
              <a:t>9</a:t>
            </a:fld>
            <a:endParaRPr lang="en-VN"/>
          </a:p>
        </p:txBody>
      </p:sp>
    </p:spTree>
    <p:extLst>
      <p:ext uri="{BB962C8B-B14F-4D97-AF65-F5344CB8AC3E}">
        <p14:creationId xmlns:p14="http://schemas.microsoft.com/office/powerpoint/2010/main" val="277632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29EB5DCD-69F6-654D-A8DD-CDC7B1EBC5D1}" type="slidenum">
              <a:rPr lang="en-VN" smtClean="0"/>
              <a:t>10</a:t>
            </a:fld>
            <a:endParaRPr lang="en-VN"/>
          </a:p>
        </p:txBody>
      </p:sp>
    </p:spTree>
    <p:extLst>
      <p:ext uri="{BB962C8B-B14F-4D97-AF65-F5344CB8AC3E}">
        <p14:creationId xmlns:p14="http://schemas.microsoft.com/office/powerpoint/2010/main" val="294092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117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C2950AB6-B07C-3943-8BC3-F50F7A923AB6}"/>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43A0CB88-FC49-CF4E-A3F5-A1465D57138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BEEED968-E7E7-6E43-BD07-1F5CC6385230}"/>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163C79C0-B705-2545-89C7-ED46676A427C}"/>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988651E7-5EF9-4545-B73A-C9E7BFE40653}"/>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jpeg"/><Relationship Id="rId5"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emf"/><Relationship Id="rId5" Type="http://schemas.microsoft.com/office/2007/relationships/hdphoto" Target="../media/hdphoto2.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2.emf"/><Relationship Id="rId5" Type="http://schemas.microsoft.com/office/2007/relationships/hdphoto" Target="../media/hdphoto3.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84F40"/>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E0CD39C8-7A25-7D4F-9DCB-DC12CB964674}"/>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sp>
        <p:nvSpPr>
          <p:cNvPr id="17" name="Freeform 3">
            <a:extLst>
              <a:ext uri="{FF2B5EF4-FFF2-40B4-BE49-F238E27FC236}">
                <a16:creationId xmlns:a16="http://schemas.microsoft.com/office/drawing/2014/main" id="{D1EE2AD4-BAA5-9447-82BD-31DC613BDD13}"/>
              </a:ext>
            </a:extLst>
          </p:cNvPr>
          <p:cNvSpPr/>
          <p:nvPr/>
        </p:nvSpPr>
        <p:spPr>
          <a:xfrm>
            <a:off x="-54881" y="-181939"/>
            <a:ext cx="18612974" cy="4153991"/>
          </a:xfrm>
          <a:prstGeom prst="rect">
            <a:avLst/>
          </a:prstGeom>
          <a:blipFill>
            <a:blip r:embed="rId3"/>
            <a:stretch>
              <a:fillRect t="-139239" b="1"/>
            </a:stretch>
          </a:blipFill>
        </p:spPr>
      </p:sp>
      <p:sp>
        <p:nvSpPr>
          <p:cNvPr id="21" name="Rectangle 20">
            <a:extLst>
              <a:ext uri="{FF2B5EF4-FFF2-40B4-BE49-F238E27FC236}">
                <a16:creationId xmlns:a16="http://schemas.microsoft.com/office/drawing/2014/main" id="{9387318E-B36F-3746-969A-28FEC46CD02D}"/>
              </a:ext>
            </a:extLst>
          </p:cNvPr>
          <p:cNvSpPr/>
          <p:nvPr/>
        </p:nvSpPr>
        <p:spPr>
          <a:xfrm>
            <a:off x="-71628" y="4174763"/>
            <a:ext cx="18823930" cy="5354859"/>
          </a:xfrm>
          <a:prstGeom prst="rect">
            <a:avLst/>
          </a:prstGeom>
          <a:solidFill>
            <a:srgbClr val="EBC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Freeform 3">
            <a:extLst>
              <a:ext uri="{FF2B5EF4-FFF2-40B4-BE49-F238E27FC236}">
                <a16:creationId xmlns:a16="http://schemas.microsoft.com/office/drawing/2014/main" id="{CC89A05F-7682-5146-83BF-38077B330424}"/>
              </a:ext>
            </a:extLst>
          </p:cNvPr>
          <p:cNvSpPr/>
          <p:nvPr/>
        </p:nvSpPr>
        <p:spPr>
          <a:xfrm>
            <a:off x="11049001" y="2247900"/>
            <a:ext cx="7467600" cy="8302437"/>
          </a:xfrm>
          <a:custGeom>
            <a:avLst/>
            <a:gdLst/>
            <a:ahLst/>
            <a:cxnLst/>
            <a:rect l="l" t="t" r="r" b="b"/>
            <a:pathLst>
              <a:path w="6605119" h="7083237">
                <a:moveTo>
                  <a:pt x="0" y="0"/>
                </a:moveTo>
                <a:lnTo>
                  <a:pt x="6605119" y="0"/>
                </a:lnTo>
                <a:lnTo>
                  <a:pt x="6605119" y="7083238"/>
                </a:lnTo>
                <a:lnTo>
                  <a:pt x="0" y="7083238"/>
                </a:lnTo>
                <a:lnTo>
                  <a:pt x="0" y="0"/>
                </a:lnTo>
                <a:close/>
              </a:path>
            </a:pathLst>
          </a:custGeom>
          <a:blipFill>
            <a:blip r:embed="rId4"/>
            <a:stretch>
              <a:fillRect/>
            </a:stretch>
          </a:blipFill>
        </p:spPr>
      </p:sp>
      <p:pic>
        <p:nvPicPr>
          <p:cNvPr id="7" name="Picture 6">
            <a:extLst>
              <a:ext uri="{FF2B5EF4-FFF2-40B4-BE49-F238E27FC236}">
                <a16:creationId xmlns:a16="http://schemas.microsoft.com/office/drawing/2014/main" id="{28667097-D097-424E-987F-7CEC71383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741876"/>
            <a:ext cx="2226575" cy="2226575"/>
          </a:xfrm>
          <a:prstGeom prst="rect">
            <a:avLst/>
          </a:prstGeom>
        </p:spPr>
      </p:pic>
      <p:pic>
        <p:nvPicPr>
          <p:cNvPr id="25" name="Picture 24">
            <a:extLst>
              <a:ext uri="{FF2B5EF4-FFF2-40B4-BE49-F238E27FC236}">
                <a16:creationId xmlns:a16="http://schemas.microsoft.com/office/drawing/2014/main" id="{0A639FFE-05B8-DA49-8D16-018A6F3D0E32}"/>
              </a:ext>
            </a:extLst>
          </p:cNvPr>
          <p:cNvPicPr>
            <a:picLocks noChangeAspect="1"/>
          </p:cNvPicPr>
          <p:nvPr/>
        </p:nvPicPr>
        <p:blipFill>
          <a:blip r:embed="rId6"/>
          <a:stretch>
            <a:fillRect/>
          </a:stretch>
        </p:blipFill>
        <p:spPr>
          <a:xfrm>
            <a:off x="1295400" y="4153991"/>
            <a:ext cx="10947400" cy="596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7A2DC359-FF9B-8742-ACC3-663B8781D9C2}"/>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stretch>
              <a:fillRect l="-21459" t="-26198" r="-15978" b="-14904"/>
            </a:stretch>
          </a:blipFill>
        </p:spPr>
      </p:sp>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grpSp>
        <p:nvGrpSpPr>
          <p:cNvPr id="7" name="Group 6">
            <a:extLst>
              <a:ext uri="{FF2B5EF4-FFF2-40B4-BE49-F238E27FC236}">
                <a16:creationId xmlns:a16="http://schemas.microsoft.com/office/drawing/2014/main" id="{70495F36-4C1B-A34D-8F7D-9C1B8AB558B7}"/>
              </a:ext>
            </a:extLst>
          </p:cNvPr>
          <p:cNvGrpSpPr/>
          <p:nvPr/>
        </p:nvGrpSpPr>
        <p:grpSpPr>
          <a:xfrm>
            <a:off x="322730" y="1085343"/>
            <a:ext cx="17368595" cy="8116314"/>
            <a:chOff x="-4382475" y="508941"/>
            <a:chExt cx="16351219" cy="5410876"/>
          </a:xfrm>
        </p:grpSpPr>
        <p:sp>
          <p:nvSpPr>
            <p:cNvPr id="9" name="矩形: 圆角 2">
              <a:extLst>
                <a:ext uri="{FF2B5EF4-FFF2-40B4-BE49-F238E27FC236}">
                  <a16:creationId xmlns:a16="http://schemas.microsoft.com/office/drawing/2014/main" id="{C8AF18CC-5FA7-A148-BDED-02F48BCE3787}"/>
                </a:ext>
              </a:extLst>
            </p:cNvPr>
            <p:cNvSpPr/>
            <p:nvPr/>
          </p:nvSpPr>
          <p:spPr>
            <a:xfrm>
              <a:off x="-4382475" y="508941"/>
              <a:ext cx="16351219"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3652246" y="1229536"/>
              <a:ext cx="9182277" cy="964367"/>
            </a:xfrm>
            <a:prstGeom prst="rect">
              <a:avLst/>
            </a:prstGeom>
            <a:noFill/>
          </p:spPr>
          <p:txBody>
            <a:bodyPr wrap="square" rtlCol="0">
              <a:spAutoFit/>
            </a:bodyPr>
            <a:lstStyle/>
            <a:p>
              <a:pPr algn="ctr"/>
              <a:r>
                <a:rPr lang="vi-VN" sz="4400" dirty="0">
                  <a:latin typeface="Cambria" panose="02040503050406030204" pitchFamily="18" charset="0"/>
                </a:rPr>
                <a:t>2. Theo em, cần làm gì để góp phần bảo tồn và phát huy giá trị phố cổ Hội An</a:t>
              </a:r>
              <a:endParaRPr lang="en-VN" sz="9600" dirty="0">
                <a:latin typeface="Cambria" panose="02040503050406030204" pitchFamily="18" charset="0"/>
              </a:endParaRPr>
            </a:p>
          </p:txBody>
        </p:sp>
      </p:grpSp>
      <p:pic>
        <p:nvPicPr>
          <p:cNvPr id="15" name="Picture 4" descr="Thảo luận nhóm">
            <a:extLst>
              <a:ext uri="{FF2B5EF4-FFF2-40B4-BE49-F238E27FC236}">
                <a16:creationId xmlns:a16="http://schemas.microsoft.com/office/drawing/2014/main" id="{49AE1281-75A4-3F44-AB07-98ACCEE12F1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37" b="99728" l="7429" r="93571">
                        <a14:foregroundMark x1="7571" y1="68665" x2="13286" y2="73842"/>
                        <a14:foregroundMark x1="3286" y1="75204" x2="5714" y2="84741"/>
                        <a14:foregroundMark x1="5714" y1="84741" x2="10714" y2="88556"/>
                        <a14:foregroundMark x1="10714" y1="88556" x2="14857" y2="95368"/>
                        <a14:foregroundMark x1="14857" y1="95368" x2="14857" y2="95368"/>
                        <a14:foregroundMark x1="84286" y1="62398" x2="86857" y2="97820"/>
                        <a14:foregroundMark x1="34429" y1="46049" x2="39286" y2="40054"/>
                        <a14:foregroundMark x1="39286" y1="40054" x2="41143" y2="61035"/>
                        <a14:foregroundMark x1="57571" y1="81199" x2="63143" y2="78747"/>
                        <a14:foregroundMark x1="63143" y1="78747" x2="64286" y2="79292"/>
                        <a14:foregroundMark x1="25429" y1="94005" x2="30143" y2="99183"/>
                        <a14:foregroundMark x1="30143" y1="99183" x2="30143" y2="99183"/>
                        <a14:foregroundMark x1="58000" y1="78747" x2="53000" y2="82561"/>
                        <a14:foregroundMark x1="53000" y1="82561" x2="53000" y2="82561"/>
                        <a14:foregroundMark x1="38143" y1="94550" x2="56714" y2="90191"/>
                        <a14:foregroundMark x1="56714" y1="90191" x2="57000" y2="90191"/>
                        <a14:foregroundMark x1="91143" y1="89646" x2="93571" y2="99455"/>
                        <a14:foregroundMark x1="93571" y1="99455" x2="93571" y2="99728"/>
                      </a14:backgroundRemoval>
                    </a14:imgEffect>
                  </a14:imgLayer>
                </a14:imgProps>
              </a:ext>
              <a:ext uri="{28A0092B-C50C-407E-A947-70E740481C1C}">
                <a14:useLocalDpi xmlns:a14="http://schemas.microsoft.com/office/drawing/2010/main" val="0"/>
              </a:ext>
            </a:extLst>
          </a:blip>
          <a:srcRect/>
          <a:stretch>
            <a:fillRect/>
          </a:stretch>
        </p:blipFill>
        <p:spPr bwMode="auto">
          <a:xfrm>
            <a:off x="1225334" y="6140229"/>
            <a:ext cx="7909373" cy="4146771"/>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Phố cổ Hội An 1">
            <a:extLst>
              <a:ext uri="{FF2B5EF4-FFF2-40B4-BE49-F238E27FC236}">
                <a16:creationId xmlns:a16="http://schemas.microsoft.com/office/drawing/2014/main" id="{C81054FE-9C94-614C-8255-70E8D4E870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59279" y="1669379"/>
            <a:ext cx="48006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Phố cổ Hội An 2">
            <a:extLst>
              <a:ext uri="{FF2B5EF4-FFF2-40B4-BE49-F238E27FC236}">
                <a16:creationId xmlns:a16="http://schemas.microsoft.com/office/drawing/2014/main" id="{CA315A17-58DC-8C41-B7D5-CF9BA3E138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893906"/>
            <a:ext cx="4574405" cy="304960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Phố cổ Hội An 3">
            <a:extLst>
              <a:ext uri="{FF2B5EF4-FFF2-40B4-BE49-F238E27FC236}">
                <a16:creationId xmlns:a16="http://schemas.microsoft.com/office/drawing/2014/main" id="{04ADDEDA-FEC1-8E45-8A9F-BD9374F0F7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8686" y="3893906"/>
            <a:ext cx="4574405" cy="3049603"/>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Phố cổ Hội An 5">
            <a:extLst>
              <a:ext uri="{FF2B5EF4-FFF2-40B4-BE49-F238E27FC236}">
                <a16:creationId xmlns:a16="http://schemas.microsoft.com/office/drawing/2014/main" id="{C86C640A-714C-D747-9B51-FE2ADADED9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53231" y="5143499"/>
            <a:ext cx="4800599" cy="32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87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BBAB08A2-482E-3A4C-B6F1-F23A7510573B}"/>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sp>
        <p:nvSpPr>
          <p:cNvPr id="11" name="Rectangle 10">
            <a:extLst>
              <a:ext uri="{FF2B5EF4-FFF2-40B4-BE49-F238E27FC236}">
                <a16:creationId xmlns:a16="http://schemas.microsoft.com/office/drawing/2014/main" id="{AF559F76-CD06-4E41-B9CD-1E35C24FB875}"/>
              </a:ext>
            </a:extLst>
          </p:cNvPr>
          <p:cNvSpPr/>
          <p:nvPr/>
        </p:nvSpPr>
        <p:spPr>
          <a:xfrm>
            <a:off x="-184036" y="2144292"/>
            <a:ext cx="18823930" cy="4533403"/>
          </a:xfrm>
          <a:prstGeom prst="rect">
            <a:avLst/>
          </a:prstGeom>
          <a:solidFill>
            <a:srgbClr val="EBC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Freeform 2">
            <a:extLst>
              <a:ext uri="{FF2B5EF4-FFF2-40B4-BE49-F238E27FC236}">
                <a16:creationId xmlns:a16="http://schemas.microsoft.com/office/drawing/2014/main" id="{6227FC8D-D86D-C44A-A9D0-977E7EF1710F}"/>
              </a:ext>
            </a:extLst>
          </p:cNvPr>
          <p:cNvSpPr/>
          <p:nvPr/>
        </p:nvSpPr>
        <p:spPr>
          <a:xfrm>
            <a:off x="8977810" y="4983302"/>
            <a:ext cx="6818025" cy="4566061"/>
          </a:xfrm>
          <a:custGeom>
            <a:avLst/>
            <a:gdLst/>
            <a:ahLst/>
            <a:cxnLst/>
            <a:rect l="l" t="t" r="r" b="b"/>
            <a:pathLst>
              <a:path w="4114800" h="2402014">
                <a:moveTo>
                  <a:pt x="0" y="0"/>
                </a:moveTo>
                <a:lnTo>
                  <a:pt x="4114800" y="0"/>
                </a:lnTo>
                <a:lnTo>
                  <a:pt x="4114800" y="2402014"/>
                </a:lnTo>
                <a:lnTo>
                  <a:pt x="0" y="24020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a:extLst>
              <a:ext uri="{FF2B5EF4-FFF2-40B4-BE49-F238E27FC236}">
                <a16:creationId xmlns:a16="http://schemas.microsoft.com/office/drawing/2014/main" id="{815F9A15-E738-274A-9295-7BC99AEF41DC}"/>
              </a:ext>
            </a:extLst>
          </p:cNvPr>
          <p:cNvSpPr/>
          <p:nvPr/>
        </p:nvSpPr>
        <p:spPr>
          <a:xfrm>
            <a:off x="308551" y="3052591"/>
            <a:ext cx="8378250" cy="7250208"/>
          </a:xfrm>
          <a:custGeom>
            <a:avLst/>
            <a:gdLst/>
            <a:ahLst/>
            <a:cxnLst/>
            <a:rect l="l" t="t" r="r" b="b"/>
            <a:pathLst>
              <a:path w="4884036" h="4114800">
                <a:moveTo>
                  <a:pt x="0" y="0"/>
                </a:moveTo>
                <a:lnTo>
                  <a:pt x="4884036" y="0"/>
                </a:lnTo>
                <a:lnTo>
                  <a:pt x="488403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9">
            <a:extLst>
              <a:ext uri="{FF2B5EF4-FFF2-40B4-BE49-F238E27FC236}">
                <a16:creationId xmlns:a16="http://schemas.microsoft.com/office/drawing/2014/main" id="{28173F51-331C-834E-92E3-EB8DC9E41012}"/>
              </a:ext>
            </a:extLst>
          </p:cNvPr>
          <p:cNvSpPr/>
          <p:nvPr/>
        </p:nvSpPr>
        <p:spPr>
          <a:xfrm>
            <a:off x="15362288" y="6618941"/>
            <a:ext cx="3351376" cy="3477659"/>
          </a:xfrm>
          <a:custGeom>
            <a:avLst/>
            <a:gdLst/>
            <a:ahLst/>
            <a:cxnLst/>
            <a:rect l="l" t="t" r="r" b="b"/>
            <a:pathLst>
              <a:path w="6048000" h="6374704">
                <a:moveTo>
                  <a:pt x="0" y="0"/>
                </a:moveTo>
                <a:lnTo>
                  <a:pt x="6048000" y="0"/>
                </a:lnTo>
                <a:lnTo>
                  <a:pt x="6048000" y="6374704"/>
                </a:lnTo>
                <a:lnTo>
                  <a:pt x="0" y="63747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2" name="Picture 1">
            <a:extLst>
              <a:ext uri="{FF2B5EF4-FFF2-40B4-BE49-F238E27FC236}">
                <a16:creationId xmlns:a16="http://schemas.microsoft.com/office/drawing/2014/main" id="{07B08D57-7EB8-AC4E-A380-E867D826AB15}"/>
              </a:ext>
            </a:extLst>
          </p:cNvPr>
          <p:cNvPicPr>
            <a:picLocks noChangeAspect="1"/>
          </p:cNvPicPr>
          <p:nvPr/>
        </p:nvPicPr>
        <p:blipFill>
          <a:blip r:embed="rId9"/>
          <a:stretch>
            <a:fillRect/>
          </a:stretch>
        </p:blipFill>
        <p:spPr>
          <a:xfrm>
            <a:off x="6684522" y="2094110"/>
            <a:ext cx="11404600" cy="3683000"/>
          </a:xfrm>
          <a:prstGeom prst="rect">
            <a:avLst/>
          </a:prstGeom>
        </p:spPr>
      </p:pic>
    </p:spTree>
    <p:extLst>
      <p:ext uri="{BB962C8B-B14F-4D97-AF65-F5344CB8AC3E}">
        <p14:creationId xmlns:p14="http://schemas.microsoft.com/office/powerpoint/2010/main" val="1315368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66E11FB9-A59E-2E4C-A639-8D389C8C4DE2}"/>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22" name="矩形: 圆角 2">
            <a:extLst>
              <a:ext uri="{FF2B5EF4-FFF2-40B4-BE49-F238E27FC236}">
                <a16:creationId xmlns:a16="http://schemas.microsoft.com/office/drawing/2014/main" id="{3096F6E3-7569-544B-81B6-88AE49017749}"/>
              </a:ext>
            </a:extLst>
          </p:cNvPr>
          <p:cNvSpPr/>
          <p:nvPr/>
        </p:nvSpPr>
        <p:spPr>
          <a:xfrm>
            <a:off x="2438401" y="886307"/>
            <a:ext cx="15505624" cy="8687920"/>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3651999" y="2547766"/>
            <a:ext cx="12647378" cy="1642566"/>
          </a:xfrm>
          <a:prstGeom prst="rect">
            <a:avLst/>
          </a:prstGeom>
          <a:noFill/>
        </p:spPr>
        <p:txBody>
          <a:bodyPr wrap="square" rtlCol="0">
            <a:spAutoFit/>
          </a:bodyPr>
          <a:lstStyle/>
          <a:p>
            <a:pPr algn="ctr">
              <a:lnSpc>
                <a:spcPct val="120000"/>
              </a:lnSpc>
            </a:pPr>
            <a:r>
              <a:rPr lang="pt-BR" sz="4400" dirty="0" err="1">
                <a:effectLst/>
                <a:latin typeface="Cambria" panose="02040503050406030204" pitchFamily="18" charset="0"/>
                <a:ea typeface="Times New Roman" panose="02020603050405020304" pitchFamily="18" charset="0"/>
              </a:rPr>
              <a:t>Đóng</a:t>
            </a:r>
            <a:r>
              <a:rPr lang="pt-BR" sz="4400" dirty="0">
                <a:effectLst/>
                <a:latin typeface="Cambria" panose="02040503050406030204" pitchFamily="18" charset="0"/>
                <a:ea typeface="Times New Roman" panose="02020603050405020304" pitchFamily="18" charset="0"/>
              </a:rPr>
              <a:t> vai </a:t>
            </a:r>
            <a:r>
              <a:rPr lang="pt-BR" sz="4400" dirty="0" err="1">
                <a:effectLst/>
                <a:latin typeface="Cambria" panose="02040503050406030204" pitchFamily="18" charset="0"/>
                <a:ea typeface="Times New Roman" panose="02020603050405020304" pitchFamily="18" charset="0"/>
              </a:rPr>
              <a:t>hướng</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dẫn</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viên</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du</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lịch</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để</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giới</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thiệu</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về</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phố</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cổ</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Hội</a:t>
            </a:r>
            <a:r>
              <a:rPr lang="pt-BR" sz="4400" dirty="0">
                <a:effectLst/>
                <a:latin typeface="Cambria" panose="02040503050406030204" pitchFamily="18" charset="0"/>
                <a:ea typeface="Times New Roman" panose="02020603050405020304" pitchFamily="18" charset="0"/>
              </a:rPr>
              <a:t> </a:t>
            </a:r>
            <a:r>
              <a:rPr lang="pt-BR" sz="4400" dirty="0" err="1">
                <a:effectLst/>
                <a:latin typeface="Cambria" panose="02040503050406030204" pitchFamily="18" charset="0"/>
                <a:ea typeface="Times New Roman" panose="02020603050405020304" pitchFamily="18" charset="0"/>
              </a:rPr>
              <a:t>An</a:t>
            </a:r>
            <a:r>
              <a:rPr lang="en-VN" sz="4400" dirty="0">
                <a:effectLst/>
                <a:latin typeface="Cambria" panose="02040503050406030204" pitchFamily="18" charset="0"/>
              </a:rPr>
              <a:t> </a:t>
            </a:r>
            <a:endParaRPr lang="en-VN" sz="4400" dirty="0">
              <a:effectLst/>
              <a:latin typeface="Cambria" panose="020405030504060302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99A08333-3B51-A64D-B602-71D94E154778}"/>
              </a:ext>
            </a:extLst>
          </p:cNvPr>
          <p:cNvSpPr txBox="1"/>
          <p:nvPr/>
        </p:nvSpPr>
        <p:spPr>
          <a:xfrm>
            <a:off x="5052856" y="1497950"/>
            <a:ext cx="10253419" cy="1015663"/>
          </a:xfrm>
          <a:prstGeom prst="rect">
            <a:avLst/>
          </a:prstGeom>
          <a:noFill/>
        </p:spPr>
        <p:txBody>
          <a:bodyPr wrap="square" rtlCol="0">
            <a:spAutoFit/>
          </a:bodyPr>
          <a:lstStyle/>
          <a:p>
            <a:pPr algn="ctr"/>
            <a:r>
              <a:rPr lang="en-VN" sz="6000" b="1" dirty="0">
                <a:solidFill>
                  <a:srgbClr val="C00000"/>
                </a:solidFill>
                <a:latin typeface="Cambria" panose="02040503050406030204" pitchFamily="18" charset="0"/>
              </a:rPr>
              <a:t>HƯỚNG DẪN VIÊN TÀI BA</a:t>
            </a:r>
          </a:p>
        </p:txBody>
      </p:sp>
      <p:pic>
        <p:nvPicPr>
          <p:cNvPr id="13" name="Picture 12">
            <a:extLst>
              <a:ext uri="{FF2B5EF4-FFF2-40B4-BE49-F238E27FC236}">
                <a16:creationId xmlns:a16="http://schemas.microsoft.com/office/drawing/2014/main" id="{0F35C61C-8DA1-6440-ABD6-B8EAE728B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3859" y="5051434"/>
            <a:ext cx="3724344" cy="5264090"/>
          </a:xfrm>
          <a:prstGeom prst="rect">
            <a:avLst/>
          </a:prstGeom>
        </p:spPr>
      </p:pic>
      <p:pic>
        <p:nvPicPr>
          <p:cNvPr id="15" name="Picture 14">
            <a:extLst>
              <a:ext uri="{FF2B5EF4-FFF2-40B4-BE49-F238E27FC236}">
                <a16:creationId xmlns:a16="http://schemas.microsoft.com/office/drawing/2014/main" id="{9F7E9BBF-34F0-3A49-B2D0-22422F74E7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37" y="3314700"/>
            <a:ext cx="6947210" cy="6947210"/>
          </a:xfrm>
          <a:prstGeom prst="rect">
            <a:avLst/>
          </a:prstGeom>
        </p:spPr>
      </p:pic>
      <p:pic>
        <p:nvPicPr>
          <p:cNvPr id="15362" name="Picture 2" descr="Đôi nét giới thiệu về Phố Cổ Hội An - Vẻ đẹp thời gian ngưng động - Da Nang  Tourism">
            <a:extLst>
              <a:ext uri="{FF2B5EF4-FFF2-40B4-BE49-F238E27FC236}">
                <a16:creationId xmlns:a16="http://schemas.microsoft.com/office/drawing/2014/main" id="{EAA60164-D6A6-D64C-9E6C-81CF26F58C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520" y="4507344"/>
            <a:ext cx="78232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921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7A2DC359-FF9B-8742-ACC3-663B8781D9C2}"/>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stretch>
              <a:fillRect l="-21459" t="-26198" r="-15978" b="-14904"/>
            </a:stretch>
          </a:blipFill>
        </p:spPr>
      </p:sp>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grpSp>
        <p:nvGrpSpPr>
          <p:cNvPr id="7" name="Group 6">
            <a:extLst>
              <a:ext uri="{FF2B5EF4-FFF2-40B4-BE49-F238E27FC236}">
                <a16:creationId xmlns:a16="http://schemas.microsoft.com/office/drawing/2014/main" id="{70495F36-4C1B-A34D-8F7D-9C1B8AB558B7}"/>
              </a:ext>
            </a:extLst>
          </p:cNvPr>
          <p:cNvGrpSpPr/>
          <p:nvPr/>
        </p:nvGrpSpPr>
        <p:grpSpPr>
          <a:xfrm>
            <a:off x="322730" y="1085343"/>
            <a:ext cx="17368595" cy="8116315"/>
            <a:chOff x="-4382475" y="508941"/>
            <a:chExt cx="16351219" cy="5410876"/>
          </a:xfrm>
        </p:grpSpPr>
        <p:sp>
          <p:nvSpPr>
            <p:cNvPr id="9" name="矩形: 圆角 2">
              <a:extLst>
                <a:ext uri="{FF2B5EF4-FFF2-40B4-BE49-F238E27FC236}">
                  <a16:creationId xmlns:a16="http://schemas.microsoft.com/office/drawing/2014/main" id="{C8AF18CC-5FA7-A148-BDED-02F48BCE3787}"/>
                </a:ext>
              </a:extLst>
            </p:cNvPr>
            <p:cNvSpPr/>
            <p:nvPr/>
          </p:nvSpPr>
          <p:spPr>
            <a:xfrm>
              <a:off x="-4382475" y="508941"/>
              <a:ext cx="16351219"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007125" y="1479269"/>
              <a:ext cx="10322567" cy="2687915"/>
            </a:xfrm>
            <a:prstGeom prst="rect">
              <a:avLst/>
            </a:prstGeom>
            <a:noFill/>
          </p:spPr>
          <p:txBody>
            <a:bodyPr wrap="square" rtlCol="0">
              <a:spAutoFit/>
            </a:bodyPr>
            <a:lstStyle/>
            <a:p>
              <a:pPr algn="just"/>
              <a:r>
                <a:rPr lang="vi-VN" sz="3200" dirty="0">
                  <a:latin typeface="Cambria" panose="02040503050406030204" pitchFamily="18" charset="0"/>
                </a:rPr>
                <a:t>Hội An với nhiều sản phẩm du lịch độc đáo như “Đêm phố cổ”, “Lễ hội đèn lồng”,… kết hợp các hoạt động văn hóa truyền thống khác nên đã thu hút đông đảo lượng du khách trong nước và quốc tế đến tham quan.</a:t>
              </a:r>
            </a:p>
            <a:p>
              <a:pPr algn="just"/>
              <a:r>
                <a:rPr lang="vi-VN" sz="3200" dirty="0">
                  <a:latin typeface="Cambria" panose="02040503050406030204" pitchFamily="18" charset="0"/>
                </a:rPr>
                <a:t>Để bảo tồn và phát huy giá trị của phố cổ Hội An, nhiều hoạt động được tiến hành thường xuyên như: tổ chức các lễ hội văn hóa mang đậm nét đặc sắc của địa phương; du lịch kết hợp bảo vệ môi trường; bảo tồn, tu bổ, phục dựng các di tích</a:t>
              </a:r>
              <a:r>
                <a:rPr lang="en-US" sz="3200" dirty="0">
                  <a:latin typeface="Cambria" panose="02040503050406030204" pitchFamily="18" charset="0"/>
                </a:rPr>
                <a:t>.</a:t>
              </a:r>
              <a:endParaRPr lang="en-VN" sz="3200" dirty="0">
                <a:latin typeface="Cambria" panose="02040503050406030204" pitchFamily="18" charset="0"/>
              </a:endParaRPr>
            </a:p>
          </p:txBody>
        </p:sp>
      </p:grpSp>
      <p:sp>
        <p:nvSpPr>
          <p:cNvPr id="12" name="TextBox 11">
            <a:extLst>
              <a:ext uri="{FF2B5EF4-FFF2-40B4-BE49-F238E27FC236}">
                <a16:creationId xmlns:a16="http://schemas.microsoft.com/office/drawing/2014/main" id="{4675B20B-FD63-1A48-92F5-C6C1597B855B}"/>
              </a:ext>
            </a:extLst>
          </p:cNvPr>
          <p:cNvSpPr txBox="1"/>
          <p:nvPr/>
        </p:nvSpPr>
        <p:spPr>
          <a:xfrm>
            <a:off x="6047672" y="1621533"/>
            <a:ext cx="11235473" cy="769441"/>
          </a:xfrm>
          <a:prstGeom prst="rect">
            <a:avLst/>
          </a:prstGeom>
          <a:noFill/>
        </p:spPr>
        <p:txBody>
          <a:bodyPr wrap="square" rtlCol="0">
            <a:spAutoFit/>
          </a:bodyPr>
          <a:lstStyle/>
          <a:p>
            <a:pPr algn="ctr"/>
            <a:r>
              <a:rPr lang="en-US" sz="4400" b="1" dirty="0">
                <a:solidFill>
                  <a:srgbClr val="C00000"/>
                </a:solidFill>
                <a:latin typeface="Cambria" panose="02040503050406030204" pitchFamily="18" charset="0"/>
              </a:rPr>
              <a:t>3. </a:t>
            </a:r>
            <a:r>
              <a:rPr lang="en-US" sz="4400" b="1" dirty="0" err="1">
                <a:solidFill>
                  <a:srgbClr val="C00000"/>
                </a:solidFill>
                <a:latin typeface="Cambria" panose="02040503050406030204" pitchFamily="18" charset="0"/>
              </a:rPr>
              <a:t>Bảo</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tồn</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và</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phát</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huy</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giá</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trị</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phố</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cổ</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Hội</a:t>
            </a:r>
            <a:r>
              <a:rPr lang="en-US" sz="4400" b="1" dirty="0">
                <a:solidFill>
                  <a:srgbClr val="C00000"/>
                </a:solidFill>
                <a:latin typeface="Cambria" panose="02040503050406030204" pitchFamily="18" charset="0"/>
              </a:rPr>
              <a:t> An</a:t>
            </a:r>
            <a:endParaRPr lang="en-VN" sz="4400" b="1" dirty="0">
              <a:solidFill>
                <a:srgbClr val="C00000"/>
              </a:solidFill>
              <a:latin typeface="Cambria" panose="02040503050406030204" pitchFamily="18" charset="0"/>
            </a:endParaRPr>
          </a:p>
        </p:txBody>
      </p:sp>
      <p:pic>
        <p:nvPicPr>
          <p:cNvPr id="4" name="Picture 3">
            <a:extLst>
              <a:ext uri="{FF2B5EF4-FFF2-40B4-BE49-F238E27FC236}">
                <a16:creationId xmlns:a16="http://schemas.microsoft.com/office/drawing/2014/main" id="{A0D4A1C6-EE8E-2F4B-B24A-0527A4D79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864372"/>
            <a:ext cx="4267892" cy="5353805"/>
          </a:xfrm>
          <a:prstGeom prst="rect">
            <a:avLst/>
          </a:prstGeom>
        </p:spPr>
      </p:pic>
      <p:sp>
        <p:nvSpPr>
          <p:cNvPr id="5" name="TextBox 4">
            <a:extLst>
              <a:ext uri="{FF2B5EF4-FFF2-40B4-BE49-F238E27FC236}">
                <a16:creationId xmlns:a16="http://schemas.microsoft.com/office/drawing/2014/main" id="{E3CD5CA3-6077-C946-A981-7A3901A304C9}"/>
              </a:ext>
            </a:extLst>
          </p:cNvPr>
          <p:cNvSpPr txBox="1"/>
          <p:nvPr/>
        </p:nvSpPr>
        <p:spPr>
          <a:xfrm>
            <a:off x="2345376" y="7609753"/>
            <a:ext cx="10964839" cy="1200329"/>
          </a:xfrm>
          <a:prstGeom prst="rect">
            <a:avLst/>
          </a:prstGeom>
          <a:solidFill>
            <a:schemeClr val="accent2"/>
          </a:solidFill>
          <a:ln>
            <a:solidFill>
              <a:schemeClr val="tx1"/>
            </a:solidFill>
          </a:ln>
        </p:spPr>
        <p:txBody>
          <a:bodyPr wrap="square" rtlCol="0">
            <a:spAutoFit/>
          </a:bodyPr>
          <a:lstStyle/>
          <a:p>
            <a:pPr algn="ctr"/>
            <a:r>
              <a:rPr lang="en-US" sz="3600" dirty="0" err="1">
                <a:solidFill>
                  <a:schemeClr val="bg1"/>
                </a:solidFill>
                <a:effectLst/>
                <a:latin typeface="Cambria" panose="02040503050406030204" pitchFamily="18" charset="0"/>
                <a:ea typeface="Times New Roman" panose="02020603050405020304" pitchFamily="18" charset="0"/>
              </a:rPr>
              <a:t>Vì</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sao</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phố</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cổ</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Hội</a:t>
            </a:r>
            <a:r>
              <a:rPr lang="en-US" sz="3600" dirty="0">
                <a:solidFill>
                  <a:schemeClr val="bg1"/>
                </a:solidFill>
                <a:effectLst/>
                <a:latin typeface="Cambria" panose="02040503050406030204" pitchFamily="18" charset="0"/>
                <a:ea typeface="Times New Roman" panose="02020603050405020304" pitchFamily="18" charset="0"/>
              </a:rPr>
              <a:t> An </a:t>
            </a:r>
            <a:r>
              <a:rPr lang="en-US" sz="3600" dirty="0" err="1">
                <a:solidFill>
                  <a:schemeClr val="bg1"/>
                </a:solidFill>
                <a:effectLst/>
                <a:latin typeface="Cambria" panose="02040503050406030204" pitchFamily="18" charset="0"/>
                <a:ea typeface="Times New Roman" panose="02020603050405020304" pitchFamily="18" charset="0"/>
              </a:rPr>
              <a:t>là</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điểm</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thu</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hút</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nhiều</a:t>
            </a:r>
            <a:r>
              <a:rPr lang="en-US" sz="3600" dirty="0">
                <a:solidFill>
                  <a:schemeClr val="bg1"/>
                </a:solidFill>
                <a:effectLst/>
                <a:latin typeface="Cambria" panose="02040503050406030204" pitchFamily="18" charset="0"/>
                <a:ea typeface="Times New Roman" panose="02020603050405020304" pitchFamily="18" charset="0"/>
              </a:rPr>
              <a:t> du </a:t>
            </a:r>
            <a:r>
              <a:rPr lang="en-US" sz="3600" dirty="0" err="1">
                <a:solidFill>
                  <a:schemeClr val="bg1"/>
                </a:solidFill>
                <a:effectLst/>
                <a:latin typeface="Cambria" panose="02040503050406030204" pitchFamily="18" charset="0"/>
                <a:ea typeface="Times New Roman" panose="02020603050405020304" pitchFamily="18" charset="0"/>
              </a:rPr>
              <a:t>khách</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trong</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nước</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và</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quốc</a:t>
            </a:r>
            <a:r>
              <a:rPr lang="en-US" sz="3600" dirty="0">
                <a:solidFill>
                  <a:schemeClr val="bg1"/>
                </a:solidFill>
                <a:effectLst/>
                <a:latin typeface="Cambria" panose="02040503050406030204" pitchFamily="18" charset="0"/>
                <a:ea typeface="Times New Roman" panose="02020603050405020304" pitchFamily="18" charset="0"/>
              </a:rPr>
              <a:t> </a:t>
            </a:r>
            <a:r>
              <a:rPr lang="en-US" sz="3600" dirty="0" err="1">
                <a:solidFill>
                  <a:schemeClr val="bg1"/>
                </a:solidFill>
                <a:effectLst/>
                <a:latin typeface="Cambria" panose="02040503050406030204" pitchFamily="18" charset="0"/>
                <a:ea typeface="Times New Roman" panose="02020603050405020304" pitchFamily="18" charset="0"/>
              </a:rPr>
              <a:t>tế</a:t>
            </a:r>
            <a:r>
              <a:rPr lang="en-US" sz="3600" dirty="0">
                <a:solidFill>
                  <a:schemeClr val="bg1"/>
                </a:solidFill>
                <a:effectLst/>
                <a:latin typeface="Cambria" panose="02040503050406030204" pitchFamily="18" charset="0"/>
                <a:ea typeface="Times New Roman" panose="02020603050405020304" pitchFamily="18" charset="0"/>
              </a:rPr>
              <a:t>?</a:t>
            </a:r>
            <a:endParaRPr lang="en-VN" sz="3600" dirty="0">
              <a:solidFill>
                <a:schemeClr val="bg1"/>
              </a:solidFill>
              <a:effectLst/>
              <a:latin typeface="Cambria" panose="02040503050406030204" pitchFamily="18" charset="0"/>
              <a:ea typeface="Calibri" panose="020F0502020204030204" pitchFamily="34" charset="0"/>
            </a:endParaRPr>
          </a:p>
        </p:txBody>
      </p:sp>
      <p:sp>
        <p:nvSpPr>
          <p:cNvPr id="15" name="Freeform 2">
            <a:extLst>
              <a:ext uri="{FF2B5EF4-FFF2-40B4-BE49-F238E27FC236}">
                <a16:creationId xmlns:a16="http://schemas.microsoft.com/office/drawing/2014/main" id="{E6EE877D-5FEF-D046-B839-5B5B8979B572}"/>
              </a:ext>
            </a:extLst>
          </p:cNvPr>
          <p:cNvSpPr/>
          <p:nvPr/>
        </p:nvSpPr>
        <p:spPr>
          <a:xfrm>
            <a:off x="14278356" y="7917572"/>
            <a:ext cx="3976190" cy="2331186"/>
          </a:xfrm>
          <a:custGeom>
            <a:avLst/>
            <a:gdLst/>
            <a:ahLst/>
            <a:cxnLst/>
            <a:rect l="l" t="t" r="r" b="b"/>
            <a:pathLst>
              <a:path w="4114800" h="2402014">
                <a:moveTo>
                  <a:pt x="0" y="0"/>
                </a:moveTo>
                <a:lnTo>
                  <a:pt x="4114800" y="0"/>
                </a:lnTo>
                <a:lnTo>
                  <a:pt x="4114800" y="2402014"/>
                </a:lnTo>
                <a:lnTo>
                  <a:pt x="0" y="24020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4145802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897605B6-16A2-914D-A388-AFB968A5C858}"/>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grpSp>
        <p:nvGrpSpPr>
          <p:cNvPr id="4" name="Group 3">
            <a:extLst>
              <a:ext uri="{FF2B5EF4-FFF2-40B4-BE49-F238E27FC236}">
                <a16:creationId xmlns:a16="http://schemas.microsoft.com/office/drawing/2014/main" id="{CEE43B54-BF9F-9E4B-85DB-487CA1BBA858}"/>
              </a:ext>
            </a:extLst>
          </p:cNvPr>
          <p:cNvGrpSpPr/>
          <p:nvPr/>
        </p:nvGrpSpPr>
        <p:grpSpPr>
          <a:xfrm>
            <a:off x="362626" y="1333500"/>
            <a:ext cx="9829800" cy="6362700"/>
            <a:chOff x="457200" y="876300"/>
            <a:chExt cx="9829800" cy="6362700"/>
          </a:xfrm>
        </p:grpSpPr>
        <p:sp>
          <p:nvSpPr>
            <p:cNvPr id="3" name="Rounded Rectangular Callout 2">
              <a:extLst>
                <a:ext uri="{FF2B5EF4-FFF2-40B4-BE49-F238E27FC236}">
                  <a16:creationId xmlns:a16="http://schemas.microsoft.com/office/drawing/2014/main" id="{6D3A9D3F-847A-144C-9CA5-E0EC3FC9C81B}"/>
                </a:ext>
              </a:extLst>
            </p:cNvPr>
            <p:cNvSpPr/>
            <p:nvPr/>
          </p:nvSpPr>
          <p:spPr>
            <a:xfrm>
              <a:off x="457200" y="876300"/>
              <a:ext cx="9829800" cy="6362700"/>
            </a:xfrm>
            <a:prstGeom prst="wedgeRoundRectCallout">
              <a:avLst>
                <a:gd name="adj1" fmla="val 30670"/>
                <a:gd name="adj2" fmla="val 49787"/>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TextBox 12"/>
            <p:cNvSpPr txBox="1"/>
            <p:nvPr/>
          </p:nvSpPr>
          <p:spPr>
            <a:xfrm>
              <a:off x="1060347" y="1358228"/>
              <a:ext cx="8623506" cy="5257145"/>
            </a:xfrm>
            <a:prstGeom prst="rect">
              <a:avLst/>
            </a:prstGeom>
          </p:spPr>
          <p:txBody>
            <a:bodyPr wrap="square" lIns="0" tIns="0" rIns="0" bIns="0" rtlCol="0" anchor="t">
              <a:spAutoFit/>
            </a:bodyPr>
            <a:lstStyle/>
            <a:p>
              <a:pPr algn="just">
                <a:lnSpc>
                  <a:spcPct val="120000"/>
                </a:lnSpc>
              </a:pPr>
              <a:r>
                <a:rPr lang="en-US" sz="3600" dirty="0" err="1">
                  <a:solidFill>
                    <a:srgbClr val="000000"/>
                  </a:solidFill>
                  <a:effectLst/>
                  <a:latin typeface="Cambria" panose="02040503050406030204" pitchFamily="18" charset="0"/>
                  <a:ea typeface="Times New Roman" panose="02020603050405020304" pitchFamily="18" charset="0"/>
                </a:rPr>
                <a:t>Hiện</a:t>
              </a:r>
              <a:r>
                <a:rPr lang="en-US" sz="3600" dirty="0">
                  <a:solidFill>
                    <a:srgbClr val="000000"/>
                  </a:solidFill>
                  <a:effectLst/>
                  <a:latin typeface="Cambria" panose="02040503050406030204" pitchFamily="18" charset="0"/>
                  <a:ea typeface="Times New Roman" panose="02020603050405020304" pitchFamily="18" charset="0"/>
                </a:rPr>
                <a:t> nay, </a:t>
              </a:r>
              <a:r>
                <a:rPr lang="en-US" sz="3600" dirty="0" err="1">
                  <a:solidFill>
                    <a:srgbClr val="000000"/>
                  </a:solidFill>
                  <a:effectLst/>
                  <a:latin typeface="Cambria" panose="02040503050406030204" pitchFamily="18" charset="0"/>
                  <a:ea typeface="Times New Roman" panose="02020603050405020304" pitchFamily="18" charset="0"/>
                </a:rPr>
                <a:t>phố</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cổ</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Hội</a:t>
              </a:r>
              <a:r>
                <a:rPr lang="en-US" sz="3600" dirty="0">
                  <a:solidFill>
                    <a:srgbClr val="000000"/>
                  </a:solidFill>
                  <a:effectLst/>
                  <a:latin typeface="Cambria" panose="02040503050406030204" pitchFamily="18" charset="0"/>
                  <a:ea typeface="Times New Roman" panose="02020603050405020304" pitchFamily="18" charset="0"/>
                </a:rPr>
                <a:t> An </a:t>
              </a:r>
              <a:r>
                <a:rPr lang="en-US" sz="3600" dirty="0" err="1">
                  <a:solidFill>
                    <a:srgbClr val="000000"/>
                  </a:solidFill>
                  <a:effectLst/>
                  <a:latin typeface="Cambria" panose="02040503050406030204" pitchFamily="18" charset="0"/>
                  <a:ea typeface="Times New Roman" panose="02020603050405020304" pitchFamily="18" charset="0"/>
                </a:rPr>
                <a:t>bảo</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tồn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được</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nhiều</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giá</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trị</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văn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hoá</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đặc</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sắc</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nhiều</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công</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trình</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kiến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trúc</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tiêu</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biểu</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mặt</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khác</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chính</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quyền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địa</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phương</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và</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người</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dân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Hội</a:t>
              </a:r>
              <a:r>
                <a:rPr lang="en-US" sz="3600" dirty="0">
                  <a:solidFill>
                    <a:srgbClr val="000000"/>
                  </a:solidFill>
                  <a:effectLst/>
                  <a:latin typeface="Cambria" panose="02040503050406030204" pitchFamily="18" charset="0"/>
                  <a:ea typeface="Times New Roman" panose="02020603050405020304" pitchFamily="18" charset="0"/>
                </a:rPr>
                <a:t> An </a:t>
              </a:r>
              <a:r>
                <a:rPr lang="en-US" sz="3600" dirty="0" err="1">
                  <a:solidFill>
                    <a:srgbClr val="000000"/>
                  </a:solidFill>
                  <a:effectLst/>
                  <a:latin typeface="Cambria" panose="02040503050406030204" pitchFamily="18" charset="0"/>
                  <a:ea typeface="Times New Roman" panose="02020603050405020304" pitchFamily="18" charset="0"/>
                </a:rPr>
                <a:t>còn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tạo</a:t>
              </a:r>
              <a:r>
                <a:rPr lang="en-US" sz="3600" dirty="0">
                  <a:solidFill>
                    <a:srgbClr val="000000"/>
                  </a:solidFill>
                  <a:effectLst/>
                  <a:latin typeface="Cambria" panose="02040503050406030204" pitchFamily="18" charset="0"/>
                  <a:ea typeface="Times New Roman" panose="02020603050405020304" pitchFamily="18" charset="0"/>
                </a:rPr>
                <a:t> ra </a:t>
              </a:r>
              <a:r>
                <a:rPr lang="en-US" sz="3600" dirty="0" err="1">
                  <a:solidFill>
                    <a:srgbClr val="000000"/>
                  </a:solidFill>
                  <a:effectLst/>
                  <a:latin typeface="Cambria" panose="02040503050406030204" pitchFamily="18" charset="0"/>
                  <a:ea typeface="Times New Roman" panose="02020603050405020304" pitchFamily="18" charset="0"/>
                </a:rPr>
                <a:t>nhiều</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sản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phẩm</a:t>
              </a:r>
              <a:r>
                <a:rPr lang="en-US" sz="3600" dirty="0">
                  <a:solidFill>
                    <a:srgbClr val="000000"/>
                  </a:solidFill>
                  <a:effectLst/>
                  <a:latin typeface="Cambria" panose="02040503050406030204" pitchFamily="18" charset="0"/>
                  <a:ea typeface="Times New Roman" panose="02020603050405020304" pitchFamily="18" charset="0"/>
                </a:rPr>
                <a:t> du </a:t>
              </a:r>
              <a:r>
                <a:rPr lang="en-US" sz="3600" dirty="0" err="1">
                  <a:solidFill>
                    <a:srgbClr val="000000"/>
                  </a:solidFill>
                  <a:effectLst/>
                  <a:latin typeface="Cambria" panose="02040503050406030204" pitchFamily="18" charset="0"/>
                  <a:ea typeface="Times New Roman" panose="02020603050405020304" pitchFamily="18" charset="0"/>
                </a:rPr>
                <a:t>lịch</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độc</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đáo</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như</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Đêm</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phố</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cổ</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Lễ</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hội</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đèn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lồng</a:t>
              </a:r>
              <a:r>
                <a:rPr lang="en-US" sz="3600" dirty="0">
                  <a:solidFill>
                    <a:srgbClr val="000000"/>
                  </a:solidFill>
                  <a:effectLst/>
                  <a:latin typeface="Cambria" panose="02040503050406030204" pitchFamily="18" charset="0"/>
                  <a:ea typeface="Times New Roman" panose="02020603050405020304" pitchFamily="18" charset="0"/>
                </a:rPr>
                <a:t>”, “Du </a:t>
              </a:r>
              <a:r>
                <a:rPr lang="en-US" sz="3600" dirty="0" err="1">
                  <a:solidFill>
                    <a:srgbClr val="000000"/>
                  </a:solidFill>
                  <a:effectLst/>
                  <a:latin typeface="Cambria" panose="02040503050406030204" pitchFamily="18" charset="0"/>
                  <a:ea typeface="Times New Roman" panose="02020603050405020304" pitchFamily="18" charset="0"/>
                </a:rPr>
                <a:t>thuyền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trên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sông</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Hoài</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nên</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đã</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thu</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hút</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được</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đông</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đảo</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khách</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trong</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nước</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và</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quốc</a:t>
              </a:r>
              <a:r>
                <a:rPr lang="en-US" sz="3600" dirty="0">
                  <a:solidFill>
                    <a:srgbClr val="000000"/>
                  </a:solidFill>
                  <a:effectLst/>
                  <a:latin typeface="Cambria" panose="02040503050406030204" pitchFamily="18" charset="0"/>
                  <a:ea typeface="Times New Roman" panose="02020603050405020304" pitchFamily="18" charset="0"/>
                </a:rPr>
                <a:t> </a:t>
              </a:r>
              <a:r>
                <a:rPr lang="en-US" sz="3600" dirty="0" err="1">
                  <a:solidFill>
                    <a:srgbClr val="000000"/>
                  </a:solidFill>
                  <a:effectLst/>
                  <a:latin typeface="Cambria" panose="02040503050406030204" pitchFamily="18" charset="0"/>
                  <a:ea typeface="Times New Roman" panose="02020603050405020304" pitchFamily="18" charset="0"/>
                </a:rPr>
                <a:t>tế</a:t>
              </a:r>
              <a:r>
                <a:rPr lang="en-US" sz="3600" dirty="0">
                  <a:solidFill>
                    <a:srgbClr val="000000"/>
                  </a:solidFill>
                  <a:effectLst/>
                  <a:latin typeface="Cambria" panose="02040503050406030204" pitchFamily="18" charset="0"/>
                  <a:ea typeface="Times New Roman" panose="02020603050405020304" pitchFamily="18" charset="0"/>
                </a:rPr>
                <a:t>.</a:t>
              </a:r>
              <a:r>
                <a:rPr lang="en-VN" sz="3600" dirty="0">
                  <a:effectLst/>
                  <a:latin typeface="Cambria" panose="02040503050406030204" pitchFamily="18" charset="0"/>
                </a:rPr>
                <a:t> </a:t>
              </a:r>
              <a:endParaRPr lang="en-VN" sz="3600" dirty="0">
                <a:effectLst/>
                <a:latin typeface="Cambria" panose="02040503050406030204" pitchFamily="18" charset="0"/>
                <a:ea typeface="Times New Roman" panose="02020603050405020304" pitchFamily="18" charset="0"/>
              </a:endParaRPr>
            </a:p>
          </p:txBody>
        </p:sp>
      </p:grpSp>
      <p:sp>
        <p:nvSpPr>
          <p:cNvPr id="8" name="Freeform 3">
            <a:extLst>
              <a:ext uri="{FF2B5EF4-FFF2-40B4-BE49-F238E27FC236}">
                <a16:creationId xmlns:a16="http://schemas.microsoft.com/office/drawing/2014/main" id="{1927458B-923E-1346-A04D-6D26ACC7B2B6}"/>
              </a:ext>
            </a:extLst>
          </p:cNvPr>
          <p:cNvSpPr/>
          <p:nvPr/>
        </p:nvSpPr>
        <p:spPr>
          <a:xfrm>
            <a:off x="10615793" y="1028700"/>
            <a:ext cx="7511865" cy="6362700"/>
          </a:xfrm>
          <a:custGeom>
            <a:avLst/>
            <a:gdLst/>
            <a:ahLst/>
            <a:cxnLst/>
            <a:rect l="l" t="t" r="r" b="b"/>
            <a:pathLst>
              <a:path w="8229600" h="4937760">
                <a:moveTo>
                  <a:pt x="0" y="0"/>
                </a:moveTo>
                <a:lnTo>
                  <a:pt x="8229600" y="0"/>
                </a:lnTo>
                <a:lnTo>
                  <a:pt x="8229600" y="4937760"/>
                </a:lnTo>
                <a:lnTo>
                  <a:pt x="0" y="4937760"/>
                </a:lnTo>
                <a:lnTo>
                  <a:pt x="0" y="0"/>
                </a:lnTo>
                <a:close/>
              </a:path>
            </a:pathLst>
          </a:custGeom>
          <a:blipFill>
            <a:blip r:embed="rId3"/>
            <a:stretch>
              <a:fillRect/>
            </a:stretch>
          </a:blipFill>
        </p:spPr>
      </p:sp>
      <p:pic>
        <p:nvPicPr>
          <p:cNvPr id="13" name="Picture 4" descr="Thảo luận nhóm">
            <a:extLst>
              <a:ext uri="{FF2B5EF4-FFF2-40B4-BE49-F238E27FC236}">
                <a16:creationId xmlns:a16="http://schemas.microsoft.com/office/drawing/2014/main" id="{35CA45DE-B064-CC42-A160-FCF0D24E2CB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37" b="99728" l="7429" r="93571">
                        <a14:foregroundMark x1="7571" y1="68665" x2="13286" y2="73842"/>
                        <a14:foregroundMark x1="3286" y1="75204" x2="5714" y2="84741"/>
                        <a14:foregroundMark x1="5714" y1="84741" x2="10714" y2="88556"/>
                        <a14:foregroundMark x1="10714" y1="88556" x2="14857" y2="95368"/>
                        <a14:foregroundMark x1="14857" y1="95368" x2="14857" y2="95368"/>
                        <a14:foregroundMark x1="84286" y1="62398" x2="86857" y2="97820"/>
                        <a14:foregroundMark x1="34429" y1="46049" x2="39286" y2="40054"/>
                        <a14:foregroundMark x1="39286" y1="40054" x2="41143" y2="61035"/>
                        <a14:foregroundMark x1="57571" y1="81199" x2="63143" y2="78747"/>
                        <a14:foregroundMark x1="63143" y1="78747" x2="64286" y2="79292"/>
                        <a14:foregroundMark x1="25429" y1="94005" x2="30143" y2="99183"/>
                        <a14:foregroundMark x1="30143" y1="99183" x2="30143" y2="99183"/>
                        <a14:foregroundMark x1="58000" y1="78747" x2="53000" y2="82561"/>
                        <a14:foregroundMark x1="53000" y1="82561" x2="53000" y2="82561"/>
                        <a14:foregroundMark x1="38143" y1="94550" x2="56714" y2="90191"/>
                        <a14:foregroundMark x1="56714" y1="90191" x2="57000" y2="90191"/>
                        <a14:foregroundMark x1="91143" y1="89646" x2="93571" y2="99455"/>
                        <a14:foregroundMark x1="93571" y1="99455" x2="93571" y2="99728"/>
                      </a14:backgroundRemoval>
                    </a14:imgEffect>
                  </a14:imgLayer>
                </a14:imgProps>
              </a:ext>
              <a:ext uri="{28A0092B-C50C-407E-A947-70E740481C1C}">
                <a14:useLocalDpi xmlns:a14="http://schemas.microsoft.com/office/drawing/2010/main" val="0"/>
              </a:ext>
            </a:extLst>
          </a:blip>
          <a:srcRect/>
          <a:stretch>
            <a:fillRect/>
          </a:stretch>
        </p:blipFill>
        <p:spPr bwMode="auto">
          <a:xfrm>
            <a:off x="1225334" y="6140229"/>
            <a:ext cx="7909373" cy="414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888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897605B6-16A2-914D-A388-AFB968A5C858}"/>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grpSp>
        <p:nvGrpSpPr>
          <p:cNvPr id="4" name="Group 3">
            <a:extLst>
              <a:ext uri="{FF2B5EF4-FFF2-40B4-BE49-F238E27FC236}">
                <a16:creationId xmlns:a16="http://schemas.microsoft.com/office/drawing/2014/main" id="{CEE43B54-BF9F-9E4B-85DB-487CA1BBA858}"/>
              </a:ext>
            </a:extLst>
          </p:cNvPr>
          <p:cNvGrpSpPr/>
          <p:nvPr/>
        </p:nvGrpSpPr>
        <p:grpSpPr>
          <a:xfrm>
            <a:off x="3772726" y="1447800"/>
            <a:ext cx="9829800" cy="7391400"/>
            <a:chOff x="457200" y="876300"/>
            <a:chExt cx="9829800" cy="7391400"/>
          </a:xfrm>
        </p:grpSpPr>
        <p:sp>
          <p:nvSpPr>
            <p:cNvPr id="3" name="Rounded Rectangular Callout 2">
              <a:extLst>
                <a:ext uri="{FF2B5EF4-FFF2-40B4-BE49-F238E27FC236}">
                  <a16:creationId xmlns:a16="http://schemas.microsoft.com/office/drawing/2014/main" id="{6D3A9D3F-847A-144C-9CA5-E0EC3FC9C81B}"/>
                </a:ext>
              </a:extLst>
            </p:cNvPr>
            <p:cNvSpPr/>
            <p:nvPr/>
          </p:nvSpPr>
          <p:spPr>
            <a:xfrm>
              <a:off x="457200" y="876300"/>
              <a:ext cx="9829800" cy="7391400"/>
            </a:xfrm>
            <a:prstGeom prst="wedgeRoundRectCallout">
              <a:avLst>
                <a:gd name="adj1" fmla="val 30670"/>
                <a:gd name="adj2" fmla="val 49787"/>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2" name="TextBox 12"/>
            <p:cNvSpPr txBox="1"/>
            <p:nvPr/>
          </p:nvSpPr>
          <p:spPr>
            <a:xfrm>
              <a:off x="1060347" y="1358228"/>
              <a:ext cx="8623506" cy="6445804"/>
            </a:xfrm>
            <a:prstGeom prst="rect">
              <a:avLst/>
            </a:prstGeom>
          </p:spPr>
          <p:txBody>
            <a:bodyPr wrap="square" lIns="0" tIns="0" rIns="0" bIns="0" rtlCol="0" anchor="t">
              <a:spAutoFit/>
            </a:bodyPr>
            <a:lstStyle/>
            <a:p>
              <a:pPr algn="just">
                <a:lnSpc>
                  <a:spcPct val="120000"/>
                </a:lnSpc>
              </a:pPr>
              <a:r>
                <a:rPr lang="en-US" sz="3200" dirty="0" err="1">
                  <a:solidFill>
                    <a:srgbClr val="000000"/>
                  </a:solidFill>
                  <a:effectLst/>
                  <a:latin typeface="Cambria" panose="02040503050406030204" pitchFamily="18" charset="0"/>
                  <a:ea typeface="Times New Roman" panose="02020603050405020304" pitchFamily="18" charset="0"/>
                </a:rPr>
                <a:t>Ngày</a:t>
              </a:r>
              <a:r>
                <a:rPr lang="en-US" sz="3200" dirty="0">
                  <a:solidFill>
                    <a:srgbClr val="000000"/>
                  </a:solidFill>
                  <a:effectLst/>
                  <a:latin typeface="Cambria" panose="02040503050406030204" pitchFamily="18" charset="0"/>
                  <a:ea typeface="Times New Roman" panose="02020603050405020304" pitchFamily="18" charset="0"/>
                </a:rPr>
                <a:t> nay, </a:t>
              </a:r>
              <a:r>
                <a:rPr lang="en-US" sz="3200" dirty="0" err="1">
                  <a:solidFill>
                    <a:srgbClr val="000000"/>
                  </a:solidFill>
                  <a:effectLst/>
                  <a:latin typeface="Cambria" panose="02040503050406030204" pitchFamily="18" charset="0"/>
                  <a:ea typeface="Times New Roman" panose="02020603050405020304" pitchFamily="18" charset="0"/>
                </a:rPr>
                <a:t>Hội</a:t>
              </a:r>
              <a:r>
                <a:rPr lang="en-US" sz="3200" dirty="0">
                  <a:solidFill>
                    <a:srgbClr val="000000"/>
                  </a:solidFill>
                  <a:effectLst/>
                  <a:latin typeface="Cambria" panose="02040503050406030204" pitchFamily="18" charset="0"/>
                  <a:ea typeface="Times New Roman" panose="02020603050405020304" pitchFamily="18" charset="0"/>
                </a:rPr>
                <a:t> An </a:t>
              </a:r>
              <a:r>
                <a:rPr lang="en-US" sz="3200" dirty="0" err="1">
                  <a:solidFill>
                    <a:srgbClr val="000000"/>
                  </a:solidFill>
                  <a:effectLst/>
                  <a:latin typeface="Cambria" panose="02040503050406030204" pitchFamily="18" charset="0"/>
                  <a:ea typeface="Times New Roman" panose="02020603050405020304" pitchFamily="18" charset="0"/>
                </a:rPr>
                <a:t>còn</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bảo</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tồn</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được</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rất</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nhiều</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nhà</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cổ</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có</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giá</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trị</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như</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Nhà</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cổ</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Phùng</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Hưng</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Đức</a:t>
              </a:r>
              <a:r>
                <a:rPr lang="en-US" sz="3200" dirty="0">
                  <a:solidFill>
                    <a:srgbClr val="000000"/>
                  </a:solidFill>
                  <a:effectLst/>
                  <a:latin typeface="Cambria" panose="02040503050406030204" pitchFamily="18" charset="0"/>
                  <a:ea typeface="Times New Roman" panose="02020603050405020304" pitchFamily="18" charset="0"/>
                </a:rPr>
                <a:t> An, </a:t>
              </a:r>
              <a:r>
                <a:rPr lang="en-US" sz="3200" dirty="0" err="1">
                  <a:solidFill>
                    <a:srgbClr val="000000"/>
                  </a:solidFill>
                  <a:effectLst/>
                  <a:latin typeface="Cambria" panose="02040503050406030204" pitchFamily="18" charset="0"/>
                  <a:ea typeface="Times New Roman" panose="02020603050405020304" pitchFamily="18" charset="0"/>
                </a:rPr>
                <a:t>Thái</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Phiên</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Trong</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đó</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nhà</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cổ</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Tấn</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Ký</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là</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đẹp</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nhất</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Được</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xây</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dựng</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từ</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thế</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kỉ</a:t>
              </a:r>
              <a:r>
                <a:rPr lang="en-US" sz="3200" dirty="0">
                  <a:solidFill>
                    <a:srgbClr val="000000"/>
                  </a:solidFill>
                  <a:effectLst/>
                  <a:latin typeface="Cambria" panose="02040503050406030204" pitchFamily="18" charset="0"/>
                  <a:ea typeface="Times New Roman" panose="02020603050405020304" pitchFamily="18" charset="0"/>
                </a:rPr>
                <a:t> XVIII, </a:t>
              </a:r>
              <a:r>
                <a:rPr lang="en-US" sz="3200" dirty="0" err="1">
                  <a:solidFill>
                    <a:srgbClr val="000000"/>
                  </a:solidFill>
                  <a:effectLst/>
                  <a:latin typeface="Cambria" panose="02040503050406030204" pitchFamily="18" charset="0"/>
                  <a:ea typeface="Times New Roman" panose="02020603050405020304" pitchFamily="18" charset="0"/>
                </a:rPr>
                <a:t>đến</a:t>
              </a:r>
              <a:r>
                <a:rPr lang="en-US" sz="3200" dirty="0">
                  <a:solidFill>
                    <a:srgbClr val="000000"/>
                  </a:solidFill>
                  <a:effectLst/>
                  <a:latin typeface="Cambria" panose="02040503050406030204" pitchFamily="18" charset="0"/>
                  <a:ea typeface="Times New Roman" panose="02020603050405020304" pitchFamily="18" charset="0"/>
                </a:rPr>
                <a:t> nay </a:t>
              </a:r>
              <a:r>
                <a:rPr lang="en-US" sz="3200" dirty="0" err="1">
                  <a:solidFill>
                    <a:srgbClr val="000000"/>
                  </a:solidFill>
                  <a:effectLst/>
                  <a:latin typeface="Cambria" panose="02040503050406030204" pitchFamily="18" charset="0"/>
                  <a:ea typeface="Times New Roman" panose="02020603050405020304" pitchFamily="18" charset="0"/>
                </a:rPr>
                <a:t>ngôi</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nhà</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trải</a:t>
              </a:r>
              <a:r>
                <a:rPr lang="en-US" sz="3200" dirty="0">
                  <a:solidFill>
                    <a:srgbClr val="000000"/>
                  </a:solidFill>
                  <a:effectLst/>
                  <a:latin typeface="Cambria" panose="02040503050406030204" pitchFamily="18" charset="0"/>
                  <a:ea typeface="Times New Roman" panose="02020603050405020304" pitchFamily="18" charset="0"/>
                </a:rPr>
                <a:t> qua </a:t>
              </a:r>
              <a:r>
                <a:rPr lang="en-US" sz="3200" dirty="0" err="1">
                  <a:solidFill>
                    <a:srgbClr val="000000"/>
                  </a:solidFill>
                  <a:effectLst/>
                  <a:latin typeface="Cambria" panose="02040503050406030204" pitchFamily="18" charset="0"/>
                  <a:ea typeface="Times New Roman" panose="02020603050405020304" pitchFamily="18" charset="0"/>
                </a:rPr>
                <a:t>bảy</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thế</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hệ</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nhưng</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vẫn</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được</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bảo</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tồn</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nguyên</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vẹn</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Ngôi</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nhà</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là</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kết</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quả</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của</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sự</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kết</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hợp</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ba</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phong</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cách</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kiến</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trúc</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Việt</a:t>
              </a:r>
              <a:r>
                <a:rPr lang="en-US" sz="3200" dirty="0">
                  <a:solidFill>
                    <a:srgbClr val="000000"/>
                  </a:solidFill>
                  <a:effectLst/>
                  <a:latin typeface="Cambria" panose="02040503050406030204" pitchFamily="18" charset="0"/>
                  <a:ea typeface="Times New Roman" panose="02020603050405020304" pitchFamily="18" charset="0"/>
                </a:rPr>
                <a:t> - </a:t>
              </a:r>
              <a:r>
                <a:rPr lang="en-US" sz="3200" dirty="0" err="1">
                  <a:solidFill>
                    <a:srgbClr val="000000"/>
                  </a:solidFill>
                  <a:effectLst/>
                  <a:latin typeface="Cambria" panose="02040503050406030204" pitchFamily="18" charset="0"/>
                  <a:ea typeface="Times New Roman" panose="02020603050405020304" pitchFamily="18" charset="0"/>
                </a:rPr>
                <a:t>Nhật</a:t>
              </a:r>
              <a:r>
                <a:rPr lang="en-US" sz="3200" dirty="0">
                  <a:solidFill>
                    <a:srgbClr val="000000"/>
                  </a:solidFill>
                  <a:effectLst/>
                  <a:latin typeface="Cambria" panose="02040503050406030204" pitchFamily="18" charset="0"/>
                  <a:ea typeface="Times New Roman" panose="02020603050405020304" pitchFamily="18" charset="0"/>
                </a:rPr>
                <a:t> – </a:t>
              </a:r>
              <a:r>
                <a:rPr lang="en-US" sz="3200" dirty="0" err="1">
                  <a:solidFill>
                    <a:srgbClr val="000000"/>
                  </a:solidFill>
                  <a:effectLst/>
                  <a:latin typeface="Cambria" panose="02040503050406030204" pitchFamily="18" charset="0"/>
                  <a:ea typeface="Times New Roman" panose="02020603050405020304" pitchFamily="18" charset="0"/>
                </a:rPr>
                <a:t>Trung</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Vật</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liệu</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trang</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trí</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trong</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nhà</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chủ</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yếu</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bằng</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gỗ</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quý</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được</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chạm</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trổ</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tinh</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xảo</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với</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các</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hình</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ảnh</a:t>
              </a:r>
              <a:r>
                <a:rPr lang="en-US" sz="3200" dirty="0">
                  <a:solidFill>
                    <a:srgbClr val="000000"/>
                  </a:solidFill>
                  <a:effectLst/>
                  <a:latin typeface="Cambria" panose="02040503050406030204" pitchFamily="18" charset="0"/>
                  <a:ea typeface="Times New Roman" panose="02020603050405020304" pitchFamily="18" charset="0"/>
                </a:rPr>
                <a:t> ý </a:t>
              </a:r>
              <a:r>
                <a:rPr lang="en-US" sz="3200" dirty="0" err="1">
                  <a:solidFill>
                    <a:srgbClr val="000000"/>
                  </a:solidFill>
                  <a:effectLst/>
                  <a:latin typeface="Cambria" panose="02040503050406030204" pitchFamily="18" charset="0"/>
                  <a:ea typeface="Times New Roman" panose="02020603050405020304" pitchFamily="18" charset="0"/>
                </a:rPr>
                <a:t>nghĩa</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như</a:t>
              </a:r>
              <a:r>
                <a:rPr lang="en-US" sz="3200" dirty="0">
                  <a:solidFill>
                    <a:srgbClr val="000000"/>
                  </a:solidFill>
                  <a:effectLst/>
                  <a:latin typeface="Cambria" panose="02040503050406030204" pitchFamily="18" charset="0"/>
                  <a:ea typeface="Times New Roman" panose="02020603050405020304" pitchFamily="18" charset="0"/>
                </a:rPr>
                <a:t>: con </a:t>
              </a:r>
              <a:r>
                <a:rPr lang="en-US" sz="3200" dirty="0" err="1">
                  <a:solidFill>
                    <a:srgbClr val="000000"/>
                  </a:solidFill>
                  <a:effectLst/>
                  <a:latin typeface="Cambria" panose="02040503050406030204" pitchFamily="18" charset="0"/>
                  <a:ea typeface="Times New Roman" panose="02020603050405020304" pitchFamily="18" charset="0"/>
                </a:rPr>
                <a:t>dơi</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là</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hạnh</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phúc</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hòm</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thư</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là</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học</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hành</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đỗ</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đạt</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quả</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lựu</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là</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có</a:t>
              </a:r>
              <a:r>
                <a:rPr lang="en-US" sz="3200" dirty="0">
                  <a:solidFill>
                    <a:srgbClr val="000000"/>
                  </a:solidFill>
                  <a:effectLst/>
                  <a:latin typeface="Cambria" panose="02040503050406030204" pitchFamily="18" charset="0"/>
                  <a:ea typeface="Times New Roman" panose="02020603050405020304" pitchFamily="18" charset="0"/>
                </a:rPr>
                <a:t> </a:t>
              </a:r>
              <a:r>
                <a:rPr lang="en-US" sz="3200" dirty="0" err="1">
                  <a:solidFill>
                    <a:srgbClr val="000000"/>
                  </a:solidFill>
                  <a:effectLst/>
                  <a:latin typeface="Cambria" panose="02040503050406030204" pitchFamily="18" charset="0"/>
                  <a:ea typeface="Times New Roman" panose="02020603050405020304" pitchFamily="18" charset="0"/>
                </a:rPr>
                <a:t>nhiều</a:t>
              </a:r>
              <a:r>
                <a:rPr lang="en-US" sz="3200" dirty="0">
                  <a:solidFill>
                    <a:srgbClr val="000000"/>
                  </a:solidFill>
                  <a:effectLst/>
                  <a:latin typeface="Cambria" panose="02040503050406030204" pitchFamily="18" charset="0"/>
                  <a:ea typeface="Times New Roman" panose="02020603050405020304" pitchFamily="18" charset="0"/>
                </a:rPr>
                <a:t> con </a:t>
              </a:r>
              <a:r>
                <a:rPr lang="en-US" sz="3200" dirty="0" err="1">
                  <a:solidFill>
                    <a:srgbClr val="000000"/>
                  </a:solidFill>
                  <a:effectLst/>
                  <a:latin typeface="Cambria" panose="02040503050406030204" pitchFamily="18" charset="0"/>
                  <a:ea typeface="Times New Roman" panose="02020603050405020304" pitchFamily="18" charset="0"/>
                </a:rPr>
                <a:t>cái</a:t>
              </a:r>
              <a:r>
                <a:rPr lang="en-US" sz="3200" dirty="0">
                  <a:solidFill>
                    <a:srgbClr val="000000"/>
                  </a:solidFill>
                  <a:effectLst/>
                  <a:latin typeface="Cambria" panose="02040503050406030204" pitchFamily="18" charset="0"/>
                  <a:ea typeface="Times New Roman" panose="02020603050405020304" pitchFamily="18" charset="0"/>
                </a:rPr>
                <a:t>,…</a:t>
              </a:r>
              <a:r>
                <a:rPr lang="en-VN" sz="3200" dirty="0">
                  <a:effectLst/>
                  <a:latin typeface="Cambria" panose="02040503050406030204" pitchFamily="18" charset="0"/>
                </a:rPr>
                <a:t> </a:t>
              </a:r>
              <a:endParaRPr lang="en-VN" sz="3200" dirty="0">
                <a:effectLst/>
                <a:latin typeface="Cambria" panose="02040503050406030204" pitchFamily="18" charset="0"/>
                <a:ea typeface="Times New Roman" panose="02020603050405020304" pitchFamily="18" charset="0"/>
              </a:endParaRPr>
            </a:p>
          </p:txBody>
        </p:sp>
      </p:grpSp>
      <p:pic>
        <p:nvPicPr>
          <p:cNvPr id="9" name="Picture 8">
            <a:extLst>
              <a:ext uri="{FF2B5EF4-FFF2-40B4-BE49-F238E27FC236}">
                <a16:creationId xmlns:a16="http://schemas.microsoft.com/office/drawing/2014/main" id="{A68B7E3A-A0EC-CF42-B90B-A6DEA02DF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736126"/>
            <a:ext cx="5342243" cy="7550874"/>
          </a:xfrm>
          <a:prstGeom prst="rect">
            <a:avLst/>
          </a:prstGeom>
        </p:spPr>
      </p:pic>
      <p:sp>
        <p:nvSpPr>
          <p:cNvPr id="10" name="Freeform 4">
            <a:extLst>
              <a:ext uri="{FF2B5EF4-FFF2-40B4-BE49-F238E27FC236}">
                <a16:creationId xmlns:a16="http://schemas.microsoft.com/office/drawing/2014/main" id="{6CD55CDD-B51F-EB45-A3F2-1B96A0158B22}"/>
              </a:ext>
            </a:extLst>
          </p:cNvPr>
          <p:cNvSpPr/>
          <p:nvPr/>
        </p:nvSpPr>
        <p:spPr>
          <a:xfrm>
            <a:off x="14013779" y="1929728"/>
            <a:ext cx="4076700" cy="3376320"/>
          </a:xfrm>
          <a:custGeom>
            <a:avLst/>
            <a:gdLst/>
            <a:ahLst/>
            <a:cxnLst/>
            <a:rect l="l" t="t" r="r" b="b"/>
            <a:pathLst>
              <a:path w="8229600" h="5482971">
                <a:moveTo>
                  <a:pt x="0" y="0"/>
                </a:moveTo>
                <a:lnTo>
                  <a:pt x="8229600" y="0"/>
                </a:lnTo>
                <a:lnTo>
                  <a:pt x="8229600" y="5482972"/>
                </a:lnTo>
                <a:lnTo>
                  <a:pt x="0" y="5482972"/>
                </a:lnTo>
                <a:lnTo>
                  <a:pt x="0" y="0"/>
                </a:lnTo>
                <a:close/>
              </a:path>
            </a:pathLst>
          </a:custGeom>
          <a:blipFill>
            <a:blip r:embed="rId4"/>
            <a:stretch>
              <a:fillRect/>
            </a:stretch>
          </a:blipFill>
        </p:spPr>
      </p:sp>
      <p:sp>
        <p:nvSpPr>
          <p:cNvPr id="13" name="Freeform 6">
            <a:extLst>
              <a:ext uri="{FF2B5EF4-FFF2-40B4-BE49-F238E27FC236}">
                <a16:creationId xmlns:a16="http://schemas.microsoft.com/office/drawing/2014/main" id="{851338F7-DD56-5B4F-B5CB-5518CD0EBAD4}"/>
              </a:ext>
            </a:extLst>
          </p:cNvPr>
          <p:cNvSpPr/>
          <p:nvPr/>
        </p:nvSpPr>
        <p:spPr>
          <a:xfrm>
            <a:off x="14013779" y="5462880"/>
            <a:ext cx="4076700" cy="3376320"/>
          </a:xfrm>
          <a:custGeom>
            <a:avLst/>
            <a:gdLst/>
            <a:ahLst/>
            <a:cxnLst/>
            <a:rect l="l" t="t" r="r" b="b"/>
            <a:pathLst>
              <a:path w="8229600" h="5482971">
                <a:moveTo>
                  <a:pt x="0" y="0"/>
                </a:moveTo>
                <a:lnTo>
                  <a:pt x="8229600" y="0"/>
                </a:lnTo>
                <a:lnTo>
                  <a:pt x="8229600" y="5482971"/>
                </a:lnTo>
                <a:lnTo>
                  <a:pt x="0" y="5482971"/>
                </a:lnTo>
                <a:lnTo>
                  <a:pt x="0" y="0"/>
                </a:lnTo>
                <a:close/>
              </a:path>
            </a:pathLst>
          </a:custGeom>
          <a:blipFill>
            <a:blip r:embed="rId5"/>
            <a:stretch>
              <a:fillRect/>
            </a:stretch>
          </a:blipFill>
        </p:spPr>
      </p:sp>
      <p:pic>
        <p:nvPicPr>
          <p:cNvPr id="6" name="Picture 5">
            <a:extLst>
              <a:ext uri="{FF2B5EF4-FFF2-40B4-BE49-F238E27FC236}">
                <a16:creationId xmlns:a16="http://schemas.microsoft.com/office/drawing/2014/main" id="{C401F3A5-88CB-F541-BCF4-18918A3C974C}"/>
              </a:ext>
            </a:extLst>
          </p:cNvPr>
          <p:cNvPicPr>
            <a:picLocks noChangeAspect="1"/>
          </p:cNvPicPr>
          <p:nvPr/>
        </p:nvPicPr>
        <p:blipFill>
          <a:blip r:embed="rId6"/>
          <a:stretch>
            <a:fillRect/>
          </a:stretch>
        </p:blipFill>
        <p:spPr>
          <a:xfrm>
            <a:off x="127000" y="1778000"/>
            <a:ext cx="6273800" cy="1460500"/>
          </a:xfrm>
          <a:prstGeom prst="rect">
            <a:avLst/>
          </a:prstGeom>
        </p:spPr>
      </p:pic>
    </p:spTree>
    <p:extLst>
      <p:ext uri="{BB962C8B-B14F-4D97-AF65-F5344CB8AC3E}">
        <p14:creationId xmlns:p14="http://schemas.microsoft.com/office/powerpoint/2010/main" val="3257205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7A2DC359-FF9B-8742-ACC3-663B8781D9C2}"/>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stretch>
              <a:fillRect l="-21459" t="-26198" r="-15978" b="-14904"/>
            </a:stretch>
          </a:blipFill>
        </p:spPr>
      </p:sp>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grpSp>
        <p:nvGrpSpPr>
          <p:cNvPr id="7" name="Group 6">
            <a:extLst>
              <a:ext uri="{FF2B5EF4-FFF2-40B4-BE49-F238E27FC236}">
                <a16:creationId xmlns:a16="http://schemas.microsoft.com/office/drawing/2014/main" id="{70495F36-4C1B-A34D-8F7D-9C1B8AB558B7}"/>
              </a:ext>
            </a:extLst>
          </p:cNvPr>
          <p:cNvGrpSpPr/>
          <p:nvPr/>
        </p:nvGrpSpPr>
        <p:grpSpPr>
          <a:xfrm>
            <a:off x="322730" y="1085343"/>
            <a:ext cx="17368595" cy="8116315"/>
            <a:chOff x="-4382475" y="508941"/>
            <a:chExt cx="16351219" cy="5410876"/>
          </a:xfrm>
        </p:grpSpPr>
        <p:sp>
          <p:nvSpPr>
            <p:cNvPr id="9" name="矩形: 圆角 2">
              <a:extLst>
                <a:ext uri="{FF2B5EF4-FFF2-40B4-BE49-F238E27FC236}">
                  <a16:creationId xmlns:a16="http://schemas.microsoft.com/office/drawing/2014/main" id="{C8AF18CC-5FA7-A148-BDED-02F48BCE3787}"/>
                </a:ext>
              </a:extLst>
            </p:cNvPr>
            <p:cNvSpPr/>
            <p:nvPr/>
          </p:nvSpPr>
          <p:spPr>
            <a:xfrm>
              <a:off x="-4382475" y="508941"/>
              <a:ext cx="16351219"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1007125" y="1479269"/>
              <a:ext cx="10322567" cy="2687915"/>
            </a:xfrm>
            <a:prstGeom prst="rect">
              <a:avLst/>
            </a:prstGeom>
            <a:noFill/>
          </p:spPr>
          <p:txBody>
            <a:bodyPr wrap="square" rtlCol="0">
              <a:spAutoFit/>
            </a:bodyPr>
            <a:lstStyle/>
            <a:p>
              <a:pPr algn="just"/>
              <a:r>
                <a:rPr lang="vi-VN" sz="3200" dirty="0">
                  <a:latin typeface="Cambria" panose="02040503050406030204" pitchFamily="18" charset="0"/>
                </a:rPr>
                <a:t>Hội An với nhiều sản phẩm du lịch độc đáo như “Đêm phố cổ”, “Lễ hội đèn lồng”,… kết hợp các hoạt động văn hóa truyền thống khác nên đã thu hút đông đảo lượng du khách trong nước và quốc tế đến tham quan.</a:t>
              </a:r>
            </a:p>
            <a:p>
              <a:pPr algn="just"/>
              <a:r>
                <a:rPr lang="vi-VN" sz="3200" dirty="0">
                  <a:latin typeface="Cambria" panose="02040503050406030204" pitchFamily="18" charset="0"/>
                </a:rPr>
                <a:t>Để bảo tồn và phát huy giá trị của phố cổ Hội An, nhiều hoạt động được tiến hành thường xuyên như: tổ chức các lễ hội văn hóa mang đậm nét đặc sắc của địa phương; du lịch kết hợp bảo vệ môi trường; bảo tồn, tu bổ, phục dựng các di tích</a:t>
              </a:r>
              <a:endParaRPr lang="en-VN" sz="3200" dirty="0">
                <a:latin typeface="Cambria" panose="02040503050406030204" pitchFamily="18" charset="0"/>
              </a:endParaRPr>
            </a:p>
          </p:txBody>
        </p:sp>
      </p:grpSp>
      <p:sp>
        <p:nvSpPr>
          <p:cNvPr id="12" name="TextBox 11">
            <a:extLst>
              <a:ext uri="{FF2B5EF4-FFF2-40B4-BE49-F238E27FC236}">
                <a16:creationId xmlns:a16="http://schemas.microsoft.com/office/drawing/2014/main" id="{4675B20B-FD63-1A48-92F5-C6C1597B855B}"/>
              </a:ext>
            </a:extLst>
          </p:cNvPr>
          <p:cNvSpPr txBox="1"/>
          <p:nvPr/>
        </p:nvSpPr>
        <p:spPr>
          <a:xfrm>
            <a:off x="6047672" y="1621533"/>
            <a:ext cx="11235473" cy="769441"/>
          </a:xfrm>
          <a:prstGeom prst="rect">
            <a:avLst/>
          </a:prstGeom>
          <a:noFill/>
        </p:spPr>
        <p:txBody>
          <a:bodyPr wrap="square" rtlCol="0">
            <a:spAutoFit/>
          </a:bodyPr>
          <a:lstStyle/>
          <a:p>
            <a:pPr algn="ctr"/>
            <a:r>
              <a:rPr lang="en-US" sz="4400" b="1" dirty="0">
                <a:solidFill>
                  <a:srgbClr val="C00000"/>
                </a:solidFill>
                <a:latin typeface="Cambria" panose="02040503050406030204" pitchFamily="18" charset="0"/>
              </a:rPr>
              <a:t>3. </a:t>
            </a:r>
            <a:r>
              <a:rPr lang="en-US" sz="4400" b="1" dirty="0" err="1">
                <a:solidFill>
                  <a:srgbClr val="C00000"/>
                </a:solidFill>
                <a:latin typeface="Cambria" panose="02040503050406030204" pitchFamily="18" charset="0"/>
              </a:rPr>
              <a:t>Bảo</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tồn</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và</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phát</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huy</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giá</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trị</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phố</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cổ</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Hội</a:t>
            </a:r>
            <a:r>
              <a:rPr lang="en-US" sz="4400" b="1" dirty="0">
                <a:solidFill>
                  <a:srgbClr val="C00000"/>
                </a:solidFill>
                <a:latin typeface="Cambria" panose="02040503050406030204" pitchFamily="18" charset="0"/>
              </a:rPr>
              <a:t> An</a:t>
            </a:r>
            <a:endParaRPr lang="en-VN" sz="4400" b="1" dirty="0">
              <a:solidFill>
                <a:srgbClr val="C00000"/>
              </a:solidFill>
              <a:latin typeface="Cambria" panose="02040503050406030204" pitchFamily="18" charset="0"/>
            </a:endParaRPr>
          </a:p>
        </p:txBody>
      </p:sp>
      <p:pic>
        <p:nvPicPr>
          <p:cNvPr id="4" name="Picture 3">
            <a:extLst>
              <a:ext uri="{FF2B5EF4-FFF2-40B4-BE49-F238E27FC236}">
                <a16:creationId xmlns:a16="http://schemas.microsoft.com/office/drawing/2014/main" id="{A0D4A1C6-EE8E-2F4B-B24A-0527A4D79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864372"/>
            <a:ext cx="4267892" cy="5353805"/>
          </a:xfrm>
          <a:prstGeom prst="rect">
            <a:avLst/>
          </a:prstGeom>
        </p:spPr>
      </p:pic>
      <p:sp>
        <p:nvSpPr>
          <p:cNvPr id="5" name="TextBox 4">
            <a:extLst>
              <a:ext uri="{FF2B5EF4-FFF2-40B4-BE49-F238E27FC236}">
                <a16:creationId xmlns:a16="http://schemas.microsoft.com/office/drawing/2014/main" id="{E3CD5CA3-6077-C946-A981-7A3901A304C9}"/>
              </a:ext>
            </a:extLst>
          </p:cNvPr>
          <p:cNvSpPr txBox="1"/>
          <p:nvPr/>
        </p:nvSpPr>
        <p:spPr>
          <a:xfrm>
            <a:off x="2350952" y="7486033"/>
            <a:ext cx="10964839" cy="1447769"/>
          </a:xfrm>
          <a:prstGeom prst="rect">
            <a:avLst/>
          </a:prstGeom>
          <a:solidFill>
            <a:schemeClr val="accent2"/>
          </a:solidFill>
          <a:ln>
            <a:solidFill>
              <a:schemeClr val="tx1"/>
            </a:solidFill>
          </a:ln>
        </p:spPr>
        <p:txBody>
          <a:bodyPr wrap="square" rtlCol="0">
            <a:spAutoFit/>
          </a:bodyPr>
          <a:lstStyle/>
          <a:p>
            <a:pPr algn="ctr">
              <a:lnSpc>
                <a:spcPct val="115000"/>
              </a:lnSpc>
              <a:spcAft>
                <a:spcPts val="800"/>
              </a:spcAft>
              <a:tabLst>
                <a:tab pos="255270" algn="l"/>
              </a:tabLst>
            </a:pPr>
            <a:r>
              <a:rPr lang="pt-BR" sz="4000" i="1" dirty="0" err="1">
                <a:solidFill>
                  <a:schemeClr val="bg1"/>
                </a:solidFill>
                <a:effectLst/>
                <a:latin typeface="Cambria" panose="02040503050406030204" pitchFamily="18" charset="0"/>
              </a:rPr>
              <a:t>Nêu</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một</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số</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biện</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pháp</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góp</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phần</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bảo</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tồn</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và</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phát</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huy</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giá</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trị</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phố</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cổ</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Hội</a:t>
            </a:r>
            <a:r>
              <a:rPr lang="pt-BR" sz="4000" i="1" dirty="0">
                <a:solidFill>
                  <a:schemeClr val="bg1"/>
                </a:solidFill>
                <a:effectLst/>
                <a:latin typeface="Cambria" panose="02040503050406030204" pitchFamily="18" charset="0"/>
              </a:rPr>
              <a:t> </a:t>
            </a:r>
            <a:r>
              <a:rPr lang="pt-BR" sz="4000" i="1" dirty="0" err="1">
                <a:solidFill>
                  <a:schemeClr val="bg1"/>
                </a:solidFill>
                <a:effectLst/>
                <a:latin typeface="Cambria" panose="02040503050406030204" pitchFamily="18" charset="0"/>
              </a:rPr>
              <a:t>An</a:t>
            </a:r>
            <a:r>
              <a:rPr lang="pt-BR" sz="4000" i="1" dirty="0">
                <a:solidFill>
                  <a:schemeClr val="bg1"/>
                </a:solidFill>
                <a:effectLst/>
                <a:latin typeface="Cambria" panose="02040503050406030204" pitchFamily="18" charset="0"/>
              </a:rPr>
              <a:t>?</a:t>
            </a:r>
            <a:endParaRPr lang="en-VN" sz="4000" i="1" dirty="0">
              <a:solidFill>
                <a:schemeClr val="bg1"/>
              </a:solidFill>
              <a:effectLst/>
              <a:latin typeface="Cambria" panose="02040503050406030204" pitchFamily="18" charset="0"/>
            </a:endParaRPr>
          </a:p>
        </p:txBody>
      </p:sp>
      <p:sp>
        <p:nvSpPr>
          <p:cNvPr id="15" name="Freeform 2">
            <a:extLst>
              <a:ext uri="{FF2B5EF4-FFF2-40B4-BE49-F238E27FC236}">
                <a16:creationId xmlns:a16="http://schemas.microsoft.com/office/drawing/2014/main" id="{E6EE877D-5FEF-D046-B839-5B5B8979B572}"/>
              </a:ext>
            </a:extLst>
          </p:cNvPr>
          <p:cNvSpPr/>
          <p:nvPr/>
        </p:nvSpPr>
        <p:spPr>
          <a:xfrm>
            <a:off x="14278356" y="7917572"/>
            <a:ext cx="3976190" cy="2331186"/>
          </a:xfrm>
          <a:custGeom>
            <a:avLst/>
            <a:gdLst/>
            <a:ahLst/>
            <a:cxnLst/>
            <a:rect l="l" t="t" r="r" b="b"/>
            <a:pathLst>
              <a:path w="4114800" h="2402014">
                <a:moveTo>
                  <a:pt x="0" y="0"/>
                </a:moveTo>
                <a:lnTo>
                  <a:pt x="4114800" y="0"/>
                </a:lnTo>
                <a:lnTo>
                  <a:pt x="4114800" y="2402014"/>
                </a:lnTo>
                <a:lnTo>
                  <a:pt x="0" y="24020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998611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7A2DC359-FF9B-8742-ACC3-663B8781D9C2}"/>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stretch>
              <a:fillRect l="-21459" t="-26198" r="-15978" b="-14904"/>
            </a:stretch>
          </a:blipFill>
        </p:spPr>
      </p:sp>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322730" y="1085343"/>
            <a:ext cx="17368595" cy="8116315"/>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3389290" y="1705332"/>
            <a:ext cx="11235473" cy="769441"/>
          </a:xfrm>
          <a:prstGeom prst="rect">
            <a:avLst/>
          </a:prstGeom>
          <a:noFill/>
        </p:spPr>
        <p:txBody>
          <a:bodyPr wrap="square" rtlCol="0">
            <a:spAutoFit/>
          </a:bodyPr>
          <a:lstStyle/>
          <a:p>
            <a:pPr algn="ctr"/>
            <a:r>
              <a:rPr lang="en-US" sz="4400" b="1" dirty="0">
                <a:solidFill>
                  <a:srgbClr val="C00000"/>
                </a:solidFill>
                <a:latin typeface="Cambria" panose="02040503050406030204" pitchFamily="18" charset="0"/>
              </a:rPr>
              <a:t>3. </a:t>
            </a:r>
            <a:r>
              <a:rPr lang="en-US" sz="4400" b="1" dirty="0" err="1">
                <a:solidFill>
                  <a:srgbClr val="C00000"/>
                </a:solidFill>
                <a:latin typeface="Cambria" panose="02040503050406030204" pitchFamily="18" charset="0"/>
              </a:rPr>
              <a:t>Bảo</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tồn</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và</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phát</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huy</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giá</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trị</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phố</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cổ</a:t>
            </a:r>
            <a:r>
              <a:rPr lang="en-US" sz="4400" b="1" dirty="0">
                <a:solidFill>
                  <a:srgbClr val="C00000"/>
                </a:solidFill>
                <a:latin typeface="Cambria" panose="02040503050406030204" pitchFamily="18" charset="0"/>
              </a:rPr>
              <a:t> </a:t>
            </a:r>
            <a:r>
              <a:rPr lang="en-US" sz="4400" b="1" dirty="0" err="1">
                <a:solidFill>
                  <a:srgbClr val="C00000"/>
                </a:solidFill>
                <a:latin typeface="Cambria" panose="02040503050406030204" pitchFamily="18" charset="0"/>
              </a:rPr>
              <a:t>Hội</a:t>
            </a:r>
            <a:r>
              <a:rPr lang="en-US" sz="4400" b="1" dirty="0">
                <a:solidFill>
                  <a:srgbClr val="C00000"/>
                </a:solidFill>
                <a:latin typeface="Cambria" panose="02040503050406030204" pitchFamily="18" charset="0"/>
              </a:rPr>
              <a:t> An</a:t>
            </a:r>
            <a:endParaRPr lang="en-VN" sz="4400" b="1" dirty="0">
              <a:solidFill>
                <a:srgbClr val="C00000"/>
              </a:solidFill>
              <a:latin typeface="Cambria" panose="02040503050406030204" pitchFamily="18" charset="0"/>
            </a:endParaRPr>
          </a:p>
        </p:txBody>
      </p:sp>
      <p:sp>
        <p:nvSpPr>
          <p:cNvPr id="5" name="TextBox 4">
            <a:extLst>
              <a:ext uri="{FF2B5EF4-FFF2-40B4-BE49-F238E27FC236}">
                <a16:creationId xmlns:a16="http://schemas.microsoft.com/office/drawing/2014/main" id="{E3CD5CA3-6077-C946-A981-7A3901A304C9}"/>
              </a:ext>
            </a:extLst>
          </p:cNvPr>
          <p:cNvSpPr txBox="1"/>
          <p:nvPr/>
        </p:nvSpPr>
        <p:spPr>
          <a:xfrm>
            <a:off x="1453534" y="2984321"/>
            <a:ext cx="7010400" cy="739883"/>
          </a:xfrm>
          <a:prstGeom prst="rect">
            <a:avLst/>
          </a:prstGeom>
          <a:solidFill>
            <a:schemeClr val="accent2"/>
          </a:solidFill>
          <a:ln>
            <a:solidFill>
              <a:schemeClr val="tx1"/>
            </a:solidFill>
          </a:ln>
        </p:spPr>
        <p:txBody>
          <a:bodyPr wrap="square" rtlCol="0">
            <a:spAutoFit/>
          </a:bodyPr>
          <a:lstStyle/>
          <a:p>
            <a:pPr algn="ctr">
              <a:lnSpc>
                <a:spcPct val="115000"/>
              </a:lnSpc>
              <a:spcAft>
                <a:spcPts val="800"/>
              </a:spcAft>
              <a:tabLst>
                <a:tab pos="255270" algn="l"/>
              </a:tabLst>
            </a:pPr>
            <a:r>
              <a:rPr lang="pt-BR" sz="4000" dirty="0" err="1">
                <a:solidFill>
                  <a:schemeClr val="bg1"/>
                </a:solidFill>
                <a:effectLst/>
                <a:latin typeface="Cambria" panose="02040503050406030204" pitchFamily="18" charset="0"/>
              </a:rPr>
              <a:t>Nên</a:t>
            </a:r>
            <a:r>
              <a:rPr lang="pt-BR" sz="4000" dirty="0">
                <a:solidFill>
                  <a:schemeClr val="bg1"/>
                </a:solidFill>
                <a:effectLst/>
                <a:latin typeface="Cambria" panose="02040503050406030204" pitchFamily="18" charset="0"/>
              </a:rPr>
              <a:t> </a:t>
            </a:r>
            <a:r>
              <a:rPr lang="pt-BR" sz="4000" dirty="0" err="1">
                <a:solidFill>
                  <a:schemeClr val="bg1"/>
                </a:solidFill>
                <a:effectLst/>
                <a:latin typeface="Cambria" panose="02040503050406030204" pitchFamily="18" charset="0"/>
              </a:rPr>
              <a:t>làm</a:t>
            </a:r>
            <a:endParaRPr lang="en-VN" sz="4000" dirty="0">
              <a:solidFill>
                <a:schemeClr val="bg1"/>
              </a:solidFill>
              <a:effectLst/>
              <a:latin typeface="Cambria" panose="02040503050406030204" pitchFamily="18" charset="0"/>
            </a:endParaRPr>
          </a:p>
        </p:txBody>
      </p:sp>
      <p:sp>
        <p:nvSpPr>
          <p:cNvPr id="15" name="Freeform 2">
            <a:extLst>
              <a:ext uri="{FF2B5EF4-FFF2-40B4-BE49-F238E27FC236}">
                <a16:creationId xmlns:a16="http://schemas.microsoft.com/office/drawing/2014/main" id="{E6EE877D-5FEF-D046-B839-5B5B8979B572}"/>
              </a:ext>
            </a:extLst>
          </p:cNvPr>
          <p:cNvSpPr/>
          <p:nvPr/>
        </p:nvSpPr>
        <p:spPr>
          <a:xfrm>
            <a:off x="14278356" y="7917572"/>
            <a:ext cx="3976190" cy="2331186"/>
          </a:xfrm>
          <a:custGeom>
            <a:avLst/>
            <a:gdLst/>
            <a:ahLst/>
            <a:cxnLst/>
            <a:rect l="l" t="t" r="r" b="b"/>
            <a:pathLst>
              <a:path w="4114800" h="2402014">
                <a:moveTo>
                  <a:pt x="0" y="0"/>
                </a:moveTo>
                <a:lnTo>
                  <a:pt x="4114800" y="0"/>
                </a:lnTo>
                <a:lnTo>
                  <a:pt x="4114800" y="2402014"/>
                </a:lnTo>
                <a:lnTo>
                  <a:pt x="0" y="2402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0">
            <a:extLst>
              <a:ext uri="{FF2B5EF4-FFF2-40B4-BE49-F238E27FC236}">
                <a16:creationId xmlns:a16="http://schemas.microsoft.com/office/drawing/2014/main" id="{763307D2-7902-D949-9757-3E8D2F113166}"/>
              </a:ext>
            </a:extLst>
          </p:cNvPr>
          <p:cNvSpPr txBox="1"/>
          <p:nvPr/>
        </p:nvSpPr>
        <p:spPr>
          <a:xfrm>
            <a:off x="9525000" y="2984321"/>
            <a:ext cx="7010400" cy="739883"/>
          </a:xfrm>
          <a:prstGeom prst="rect">
            <a:avLst/>
          </a:prstGeom>
          <a:solidFill>
            <a:schemeClr val="accent2"/>
          </a:solidFill>
          <a:ln>
            <a:solidFill>
              <a:schemeClr val="tx1"/>
            </a:solidFill>
          </a:ln>
        </p:spPr>
        <p:txBody>
          <a:bodyPr wrap="square" rtlCol="0">
            <a:spAutoFit/>
          </a:bodyPr>
          <a:lstStyle/>
          <a:p>
            <a:pPr algn="ctr">
              <a:lnSpc>
                <a:spcPct val="115000"/>
              </a:lnSpc>
              <a:spcAft>
                <a:spcPts val="800"/>
              </a:spcAft>
              <a:tabLst>
                <a:tab pos="255270" algn="l"/>
              </a:tabLst>
            </a:pPr>
            <a:r>
              <a:rPr lang="pt-BR" sz="4000" dirty="0" err="1">
                <a:solidFill>
                  <a:schemeClr val="bg1"/>
                </a:solidFill>
                <a:latin typeface="Cambria" panose="02040503050406030204" pitchFamily="18" charset="0"/>
              </a:rPr>
              <a:t>Không</a:t>
            </a:r>
            <a:r>
              <a:rPr lang="pt-BR" sz="4000" dirty="0">
                <a:solidFill>
                  <a:schemeClr val="bg1"/>
                </a:solidFill>
                <a:latin typeface="Cambria" panose="02040503050406030204" pitchFamily="18" charset="0"/>
              </a:rPr>
              <a:t> </a:t>
            </a:r>
            <a:r>
              <a:rPr lang="pt-BR" sz="4000" dirty="0" err="1">
                <a:solidFill>
                  <a:schemeClr val="bg1"/>
                </a:solidFill>
                <a:latin typeface="Cambria" panose="02040503050406030204" pitchFamily="18" charset="0"/>
              </a:rPr>
              <a:t>n</a:t>
            </a:r>
            <a:r>
              <a:rPr lang="pt-BR" sz="4000" dirty="0" err="1">
                <a:solidFill>
                  <a:schemeClr val="bg1"/>
                </a:solidFill>
                <a:effectLst/>
                <a:latin typeface="Cambria" panose="02040503050406030204" pitchFamily="18" charset="0"/>
              </a:rPr>
              <a:t>ên</a:t>
            </a:r>
            <a:r>
              <a:rPr lang="pt-BR" sz="4000" dirty="0">
                <a:solidFill>
                  <a:schemeClr val="bg1"/>
                </a:solidFill>
                <a:effectLst/>
                <a:latin typeface="Cambria" panose="02040503050406030204" pitchFamily="18" charset="0"/>
              </a:rPr>
              <a:t> </a:t>
            </a:r>
            <a:r>
              <a:rPr lang="pt-BR" sz="4000" dirty="0" err="1">
                <a:solidFill>
                  <a:schemeClr val="bg1"/>
                </a:solidFill>
                <a:effectLst/>
                <a:latin typeface="Cambria" panose="02040503050406030204" pitchFamily="18" charset="0"/>
              </a:rPr>
              <a:t>làm</a:t>
            </a:r>
            <a:endParaRPr lang="en-VN" sz="4000" dirty="0">
              <a:solidFill>
                <a:schemeClr val="bg1"/>
              </a:solidFill>
              <a:effectLst/>
              <a:latin typeface="Cambria" panose="02040503050406030204" pitchFamily="18" charset="0"/>
            </a:endParaRPr>
          </a:p>
        </p:txBody>
      </p:sp>
      <p:cxnSp>
        <p:nvCxnSpPr>
          <p:cNvPr id="3" name="Straight Connector 2">
            <a:extLst>
              <a:ext uri="{FF2B5EF4-FFF2-40B4-BE49-F238E27FC236}">
                <a16:creationId xmlns:a16="http://schemas.microsoft.com/office/drawing/2014/main" id="{2A5045D7-F069-FB44-A38E-4CA3CBCD6D9D}"/>
              </a:ext>
            </a:extLst>
          </p:cNvPr>
          <p:cNvCxnSpPr/>
          <p:nvPr/>
        </p:nvCxnSpPr>
        <p:spPr>
          <a:xfrm>
            <a:off x="8991600" y="3238500"/>
            <a:ext cx="0" cy="5172938"/>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682D41C-5BA6-9647-95D8-67D3A77DA3C4}"/>
              </a:ext>
            </a:extLst>
          </p:cNvPr>
          <p:cNvSpPr txBox="1"/>
          <p:nvPr/>
        </p:nvSpPr>
        <p:spPr>
          <a:xfrm>
            <a:off x="920135" y="4174759"/>
            <a:ext cx="7538066" cy="4031873"/>
          </a:xfrm>
          <a:prstGeom prst="rect">
            <a:avLst/>
          </a:prstGeom>
          <a:noFill/>
        </p:spPr>
        <p:txBody>
          <a:bodyPr wrap="square" rtlCol="0">
            <a:spAutoFit/>
          </a:bodyPr>
          <a:lstStyle/>
          <a:p>
            <a:pPr marL="571500" indent="-571500" algn="just">
              <a:spcAft>
                <a:spcPts val="0"/>
              </a:spcAft>
              <a:buFont typeface="Arial" panose="020B0604020202020204" pitchFamily="34" charset="0"/>
              <a:buChar char="•"/>
            </a:pPr>
            <a:r>
              <a:rPr lang="vi-VN" sz="3200" b="0" i="0" dirty="0">
                <a:effectLst/>
                <a:latin typeface="Cambria" panose="02040503050406030204" pitchFamily="18" charset="0"/>
              </a:rPr>
              <a:t>Tổ chức các lễ hội văn hoá mang đậm nét đặc sắc của địa phương</a:t>
            </a:r>
          </a:p>
          <a:p>
            <a:pPr marL="571500" indent="-571500" algn="just">
              <a:spcAft>
                <a:spcPts val="0"/>
              </a:spcAft>
              <a:buFont typeface="Arial" panose="020B0604020202020204" pitchFamily="34" charset="0"/>
              <a:buChar char="•"/>
            </a:pPr>
            <a:r>
              <a:rPr lang="vi-VN" sz="3200" b="0" i="0" dirty="0">
                <a:effectLst/>
                <a:latin typeface="Cambria" panose="02040503050406030204" pitchFamily="18" charset="0"/>
              </a:rPr>
              <a:t>Bảo tồn, tu bổ, phục dựng các di tích</a:t>
            </a:r>
          </a:p>
          <a:p>
            <a:pPr marL="571500" indent="-571500" algn="just">
              <a:spcAft>
                <a:spcPts val="0"/>
              </a:spcAft>
              <a:buFont typeface="Arial" panose="020B0604020202020204" pitchFamily="34" charset="0"/>
              <a:buChar char="•"/>
            </a:pPr>
            <a:r>
              <a:rPr lang="vi-VN" sz="3200" b="0" i="0" dirty="0">
                <a:effectLst/>
                <a:latin typeface="Cambria" panose="02040503050406030204" pitchFamily="18" charset="0"/>
              </a:rPr>
              <a:t>Tuyên truyền, giáo dục nâng cao ý thức trách nhiệm của người dân.</a:t>
            </a:r>
            <a:endParaRPr lang="en-VN" sz="3200" b="0" i="0" dirty="0">
              <a:effectLst/>
              <a:latin typeface="Cambria" panose="02040503050406030204" pitchFamily="18" charset="0"/>
            </a:endParaRPr>
          </a:p>
          <a:p>
            <a:pPr marL="571500" indent="-571500" algn="just">
              <a:spcAft>
                <a:spcPts val="0"/>
              </a:spcAft>
              <a:buFont typeface="Arial" panose="020B0604020202020204" pitchFamily="34" charset="0"/>
              <a:buChar char="•"/>
            </a:pPr>
            <a:r>
              <a:rPr lang="en-US" sz="3200" b="0" i="0" dirty="0" err="1">
                <a:effectLst/>
                <a:latin typeface="Cambria" panose="02040503050406030204" pitchFamily="18" charset="0"/>
              </a:rPr>
              <a:t>Tích</a:t>
            </a:r>
            <a:r>
              <a:rPr lang="en-US" sz="3200" b="0" i="0" dirty="0">
                <a:effectLst/>
                <a:latin typeface="Cambria" panose="02040503050406030204" pitchFamily="18" charset="0"/>
              </a:rPr>
              <a:t> </a:t>
            </a:r>
            <a:r>
              <a:rPr lang="en-US" sz="3200" b="0" i="0" dirty="0" err="1">
                <a:effectLst/>
                <a:latin typeface="Cambria" panose="02040503050406030204" pitchFamily="18" charset="0"/>
              </a:rPr>
              <a:t>cực</a:t>
            </a:r>
            <a:r>
              <a:rPr lang="en-US" sz="3200" b="0" i="0" dirty="0">
                <a:effectLst/>
                <a:latin typeface="Cambria" panose="02040503050406030204" pitchFamily="18" charset="0"/>
              </a:rPr>
              <a:t> </a:t>
            </a:r>
            <a:r>
              <a:rPr lang="en-US" sz="3200" b="0" i="0" dirty="0" err="1">
                <a:effectLst/>
                <a:latin typeface="Cambria" panose="02040503050406030204" pitchFamily="18" charset="0"/>
              </a:rPr>
              <a:t>tuyên</a:t>
            </a:r>
            <a:r>
              <a:rPr lang="en-US" sz="3200" b="0" i="0" dirty="0">
                <a:effectLst/>
                <a:latin typeface="Cambria" panose="02040503050406030204" pitchFamily="18" charset="0"/>
              </a:rPr>
              <a:t> </a:t>
            </a:r>
            <a:r>
              <a:rPr lang="en-US" sz="3200" b="0" i="0" dirty="0" err="1">
                <a:effectLst/>
                <a:latin typeface="Cambria" panose="02040503050406030204" pitchFamily="18" charset="0"/>
              </a:rPr>
              <a:t>truyền</a:t>
            </a:r>
            <a:r>
              <a:rPr lang="en-US" sz="3200" b="0" i="0" dirty="0">
                <a:effectLst/>
                <a:latin typeface="Cambria" panose="02040503050406030204" pitchFamily="18" charset="0"/>
              </a:rPr>
              <a:t>, </a:t>
            </a:r>
            <a:r>
              <a:rPr lang="en-US" sz="3200" b="0" i="0" dirty="0" err="1">
                <a:effectLst/>
                <a:latin typeface="Cambria" panose="02040503050406030204" pitchFamily="18" charset="0"/>
              </a:rPr>
              <a:t>quảng</a:t>
            </a:r>
            <a:r>
              <a:rPr lang="en-US" sz="3200" b="0" i="0" dirty="0">
                <a:effectLst/>
                <a:latin typeface="Cambria" panose="02040503050406030204" pitchFamily="18" charset="0"/>
              </a:rPr>
              <a:t> </a:t>
            </a:r>
            <a:r>
              <a:rPr lang="en-US" sz="3200" b="0" i="0" dirty="0" err="1">
                <a:effectLst/>
                <a:latin typeface="Cambria" panose="02040503050406030204" pitchFamily="18" charset="0"/>
              </a:rPr>
              <a:t>báo</a:t>
            </a:r>
            <a:r>
              <a:rPr lang="en-US" sz="3200" b="0" i="0" dirty="0">
                <a:effectLst/>
                <a:latin typeface="Cambria" panose="02040503050406030204" pitchFamily="18" charset="0"/>
              </a:rPr>
              <a:t> </a:t>
            </a:r>
            <a:r>
              <a:rPr lang="en-US" sz="3200" b="0" i="0" dirty="0" err="1">
                <a:effectLst/>
                <a:latin typeface="Cambria" panose="02040503050406030204" pitchFamily="18" charset="0"/>
              </a:rPr>
              <a:t>vẻ</a:t>
            </a:r>
            <a:r>
              <a:rPr lang="en-US" sz="3200" b="0" i="0" dirty="0">
                <a:effectLst/>
                <a:latin typeface="Cambria" panose="02040503050406030204" pitchFamily="18" charset="0"/>
              </a:rPr>
              <a:t> </a:t>
            </a:r>
            <a:r>
              <a:rPr lang="en-US" sz="3200" b="0" i="0" dirty="0" err="1">
                <a:effectLst/>
                <a:latin typeface="Cambria" panose="02040503050406030204" pitchFamily="18" charset="0"/>
              </a:rPr>
              <a:t>đẹp</a:t>
            </a:r>
            <a:r>
              <a:rPr lang="en-US" sz="3200" b="0" i="0" dirty="0">
                <a:effectLst/>
                <a:latin typeface="Cambria" panose="02040503050406030204" pitchFamily="18" charset="0"/>
              </a:rPr>
              <a:t> </a:t>
            </a:r>
            <a:r>
              <a:rPr lang="en-US" sz="3200" b="0" i="0" dirty="0" err="1">
                <a:effectLst/>
                <a:latin typeface="Cambria" panose="02040503050406030204" pitchFamily="18" charset="0"/>
              </a:rPr>
              <a:t>của</a:t>
            </a:r>
            <a:r>
              <a:rPr lang="en-US" sz="3200" b="0" i="0" dirty="0">
                <a:effectLst/>
                <a:latin typeface="Cambria" panose="02040503050406030204" pitchFamily="18" charset="0"/>
              </a:rPr>
              <a:t> </a:t>
            </a:r>
            <a:r>
              <a:rPr lang="en-US" sz="3200" b="0" i="0" dirty="0" err="1">
                <a:effectLst/>
                <a:latin typeface="Cambria" panose="02040503050406030204" pitchFamily="18" charset="0"/>
              </a:rPr>
              <a:t>phố</a:t>
            </a:r>
            <a:r>
              <a:rPr lang="en-US" sz="3200" b="0" i="0" dirty="0">
                <a:effectLst/>
                <a:latin typeface="Cambria" panose="02040503050406030204" pitchFamily="18" charset="0"/>
              </a:rPr>
              <a:t> </a:t>
            </a:r>
            <a:r>
              <a:rPr lang="en-US" sz="3200" b="0" i="0" dirty="0" err="1">
                <a:effectLst/>
                <a:latin typeface="Cambria" panose="02040503050406030204" pitchFamily="18" charset="0"/>
              </a:rPr>
              <a:t>cổ</a:t>
            </a:r>
            <a:r>
              <a:rPr lang="en-US" sz="3200" b="0" i="0" dirty="0">
                <a:effectLst/>
                <a:latin typeface="Cambria" panose="02040503050406030204" pitchFamily="18" charset="0"/>
              </a:rPr>
              <a:t> </a:t>
            </a:r>
            <a:r>
              <a:rPr lang="en-US" sz="3200" b="0" i="0" dirty="0" err="1">
                <a:effectLst/>
                <a:latin typeface="Cambria" panose="02040503050406030204" pitchFamily="18" charset="0"/>
              </a:rPr>
              <a:t>Hội</a:t>
            </a:r>
            <a:r>
              <a:rPr lang="en-US" sz="3200" b="0" i="0" dirty="0">
                <a:effectLst/>
                <a:latin typeface="Cambria" panose="02040503050406030204" pitchFamily="18" charset="0"/>
              </a:rPr>
              <a:t> An.</a:t>
            </a:r>
          </a:p>
          <a:p>
            <a:pPr marL="571500" indent="-571500" algn="just">
              <a:spcAft>
                <a:spcPts val="0"/>
              </a:spcAft>
              <a:buFont typeface="Arial" panose="020B0604020202020204" pitchFamily="34" charset="0"/>
              <a:buChar char="•"/>
            </a:pPr>
            <a:r>
              <a:rPr lang="en-US" sz="3200" dirty="0">
                <a:latin typeface="Cambria" panose="02040503050406030204" pitchFamily="18" charset="0"/>
              </a:rPr>
              <a:t>….</a:t>
            </a:r>
            <a:endParaRPr lang="vi-VN" sz="3200" b="0" i="0" dirty="0">
              <a:effectLst/>
              <a:latin typeface="Cambria" panose="02040503050406030204" pitchFamily="18" charset="0"/>
            </a:endParaRPr>
          </a:p>
        </p:txBody>
      </p:sp>
      <p:sp>
        <p:nvSpPr>
          <p:cNvPr id="16" name="TextBox 15">
            <a:extLst>
              <a:ext uri="{FF2B5EF4-FFF2-40B4-BE49-F238E27FC236}">
                <a16:creationId xmlns:a16="http://schemas.microsoft.com/office/drawing/2014/main" id="{3DE05843-0071-E646-A974-893D241168BE}"/>
              </a:ext>
            </a:extLst>
          </p:cNvPr>
          <p:cNvSpPr txBox="1"/>
          <p:nvPr/>
        </p:nvSpPr>
        <p:spPr>
          <a:xfrm>
            <a:off x="9375073" y="4237725"/>
            <a:ext cx="7538066" cy="3046988"/>
          </a:xfrm>
          <a:prstGeom prst="rect">
            <a:avLst/>
          </a:prstGeom>
          <a:noFill/>
        </p:spPr>
        <p:txBody>
          <a:bodyPr wrap="square" rtlCol="0">
            <a:spAutoFit/>
          </a:bodyPr>
          <a:lstStyle/>
          <a:p>
            <a:pPr marL="571500" indent="-571500" algn="just">
              <a:spcAft>
                <a:spcPts val="0"/>
              </a:spcAft>
              <a:buFont typeface="Arial" panose="020B0604020202020204" pitchFamily="34" charset="0"/>
              <a:buChar char="•"/>
            </a:pPr>
            <a:r>
              <a:rPr lang="en-US" sz="3200" b="0" i="0" dirty="0" err="1">
                <a:effectLst/>
                <a:latin typeface="Cambria" panose="02040503050406030204" pitchFamily="18" charset="0"/>
              </a:rPr>
              <a:t>Xả</a:t>
            </a:r>
            <a:r>
              <a:rPr lang="en-US" sz="3200" b="0" i="0" dirty="0">
                <a:effectLst/>
                <a:latin typeface="Cambria" panose="02040503050406030204" pitchFamily="18" charset="0"/>
              </a:rPr>
              <a:t> </a:t>
            </a:r>
            <a:r>
              <a:rPr lang="en-US" sz="3200" b="0" i="0" dirty="0" err="1">
                <a:effectLst/>
                <a:latin typeface="Cambria" panose="02040503050406030204" pitchFamily="18" charset="0"/>
              </a:rPr>
              <a:t>rác</a:t>
            </a:r>
            <a:r>
              <a:rPr lang="en-US" sz="3200" b="0" i="0" dirty="0">
                <a:effectLst/>
                <a:latin typeface="Cambria" panose="02040503050406030204" pitchFamily="18" charset="0"/>
              </a:rPr>
              <a:t>, </a:t>
            </a:r>
            <a:r>
              <a:rPr lang="en-US" sz="3200" b="0" i="0" dirty="0" err="1">
                <a:effectLst/>
                <a:latin typeface="Cambria" panose="02040503050406030204" pitchFamily="18" charset="0"/>
              </a:rPr>
              <a:t>vẽ</a:t>
            </a:r>
            <a:r>
              <a:rPr lang="en-US" sz="3200" b="0" i="0" dirty="0">
                <a:effectLst/>
                <a:latin typeface="Cambria" panose="02040503050406030204" pitchFamily="18" charset="0"/>
              </a:rPr>
              <a:t> </a:t>
            </a:r>
            <a:r>
              <a:rPr lang="en-US" sz="3200" b="0" i="0" dirty="0" err="1">
                <a:effectLst/>
                <a:latin typeface="Cambria" panose="02040503050406030204" pitchFamily="18" charset="0"/>
              </a:rPr>
              <a:t>bậy</a:t>
            </a:r>
            <a:r>
              <a:rPr lang="en-US" sz="3200" b="0" i="0" dirty="0">
                <a:effectLst/>
                <a:latin typeface="Cambria" panose="02040503050406030204" pitchFamily="18" charset="0"/>
              </a:rPr>
              <a:t>, </a:t>
            </a:r>
            <a:r>
              <a:rPr lang="en-US" sz="3200" b="0" i="0" dirty="0" err="1">
                <a:effectLst/>
                <a:latin typeface="Cambria" panose="02040503050406030204" pitchFamily="18" charset="0"/>
              </a:rPr>
              <a:t>có</a:t>
            </a:r>
            <a:r>
              <a:rPr lang="en-US" sz="3200" b="0" i="0" dirty="0">
                <a:effectLst/>
                <a:latin typeface="Cambria" panose="02040503050406030204" pitchFamily="18" charset="0"/>
              </a:rPr>
              <a:t> </a:t>
            </a:r>
            <a:r>
              <a:rPr lang="en-US" sz="3200" b="0" i="0" dirty="0" err="1">
                <a:effectLst/>
                <a:latin typeface="Cambria" panose="02040503050406030204" pitchFamily="18" charset="0"/>
              </a:rPr>
              <a:t>những</a:t>
            </a:r>
            <a:r>
              <a:rPr lang="en-US" sz="3200" b="0" i="0" dirty="0">
                <a:effectLst/>
                <a:latin typeface="Cambria" panose="02040503050406030204" pitchFamily="18" charset="0"/>
              </a:rPr>
              <a:t> </a:t>
            </a:r>
            <a:r>
              <a:rPr lang="en-US" sz="3200" b="0" i="0" dirty="0" err="1">
                <a:effectLst/>
                <a:latin typeface="Cambria" panose="02040503050406030204" pitchFamily="18" charset="0"/>
              </a:rPr>
              <a:t>hành</a:t>
            </a:r>
            <a:r>
              <a:rPr lang="en-US" sz="3200" b="0" i="0" dirty="0">
                <a:effectLst/>
                <a:latin typeface="Cambria" panose="02040503050406030204" pitchFamily="18" charset="0"/>
              </a:rPr>
              <a:t> vi </a:t>
            </a:r>
            <a:r>
              <a:rPr lang="en-US" sz="3200" b="0" i="0" dirty="0" err="1">
                <a:effectLst/>
                <a:latin typeface="Cambria" panose="02040503050406030204" pitchFamily="18" charset="0"/>
              </a:rPr>
              <a:t>gây</a:t>
            </a:r>
            <a:r>
              <a:rPr lang="en-US" sz="3200" b="0" i="0" dirty="0">
                <a:effectLst/>
                <a:latin typeface="Cambria" panose="02040503050406030204" pitchFamily="18" charset="0"/>
              </a:rPr>
              <a:t> </a:t>
            </a:r>
            <a:r>
              <a:rPr lang="en-US" sz="3200" b="0" i="0" dirty="0" err="1">
                <a:effectLst/>
                <a:latin typeface="Cambria" panose="02040503050406030204" pitchFamily="18" charset="0"/>
              </a:rPr>
              <a:t>mất</a:t>
            </a:r>
            <a:r>
              <a:rPr lang="en-US" sz="3200" b="0" i="0" dirty="0">
                <a:effectLst/>
                <a:latin typeface="Cambria" panose="02040503050406030204" pitchFamily="18" charset="0"/>
              </a:rPr>
              <a:t> </a:t>
            </a:r>
            <a:r>
              <a:rPr lang="en-US" sz="3200" b="0" i="0" dirty="0" err="1">
                <a:effectLst/>
                <a:latin typeface="Cambria" panose="02040503050406030204" pitchFamily="18" charset="0"/>
              </a:rPr>
              <a:t>mỹ</a:t>
            </a:r>
            <a:r>
              <a:rPr lang="en-US" sz="3200" b="0" i="0" dirty="0">
                <a:effectLst/>
                <a:latin typeface="Cambria" panose="02040503050406030204" pitchFamily="18" charset="0"/>
              </a:rPr>
              <a:t> </a:t>
            </a:r>
            <a:r>
              <a:rPr lang="en-US" sz="3200" b="0" i="0" dirty="0" err="1">
                <a:effectLst/>
                <a:latin typeface="Cambria" panose="02040503050406030204" pitchFamily="18" charset="0"/>
              </a:rPr>
              <a:t>quan</a:t>
            </a:r>
            <a:r>
              <a:rPr lang="en-US" sz="3200" b="0" i="0" dirty="0">
                <a:effectLst/>
                <a:latin typeface="Cambria" panose="02040503050406030204" pitchFamily="18" charset="0"/>
              </a:rPr>
              <a:t> </a:t>
            </a:r>
            <a:r>
              <a:rPr lang="en-US" sz="3200" b="0" i="0" dirty="0" err="1">
                <a:effectLst/>
                <a:latin typeface="Cambria" panose="02040503050406030204" pitchFamily="18" charset="0"/>
              </a:rPr>
              <a:t>chung</a:t>
            </a:r>
            <a:r>
              <a:rPr lang="en-US" sz="3200" b="0" i="0" dirty="0">
                <a:effectLst/>
                <a:latin typeface="Cambria" panose="02040503050406030204" pitchFamily="18" charset="0"/>
              </a:rPr>
              <a:t> </a:t>
            </a:r>
          </a:p>
          <a:p>
            <a:pPr marL="571500" indent="-571500" algn="just">
              <a:spcAft>
                <a:spcPts val="0"/>
              </a:spcAft>
              <a:buFont typeface="Arial" panose="020B0604020202020204" pitchFamily="34" charset="0"/>
              <a:buChar char="•"/>
            </a:pPr>
            <a:r>
              <a:rPr lang="en-US" sz="3200" dirty="0" err="1">
                <a:latin typeface="Cambria" panose="02040503050406030204" pitchFamily="18" charset="0"/>
              </a:rPr>
              <a:t>Tuyên</a:t>
            </a:r>
            <a:r>
              <a:rPr lang="en-US" sz="3200" dirty="0">
                <a:latin typeface="Cambria" panose="02040503050406030204" pitchFamily="18" charset="0"/>
              </a:rPr>
              <a:t> </a:t>
            </a:r>
            <a:r>
              <a:rPr lang="en-US" sz="3200" dirty="0" err="1">
                <a:latin typeface="Cambria" panose="02040503050406030204" pitchFamily="18" charset="0"/>
              </a:rPr>
              <a:t>truyền</a:t>
            </a:r>
            <a:r>
              <a:rPr lang="en-US" sz="3200" dirty="0">
                <a:latin typeface="Cambria" panose="02040503050406030204" pitchFamily="18" charset="0"/>
              </a:rPr>
              <a:t> </a:t>
            </a:r>
            <a:r>
              <a:rPr lang="en-US" sz="3200" dirty="0" err="1">
                <a:latin typeface="Cambria" panose="02040503050406030204" pitchFamily="18" charset="0"/>
              </a:rPr>
              <a:t>thông</a:t>
            </a:r>
            <a:r>
              <a:rPr lang="en-US" sz="3200" dirty="0">
                <a:latin typeface="Cambria" panose="02040503050406030204" pitchFamily="18" charset="0"/>
              </a:rPr>
              <a:t> tin </a:t>
            </a:r>
            <a:r>
              <a:rPr lang="en-US" sz="3200" dirty="0" err="1">
                <a:latin typeface="Cambria" panose="02040503050406030204" pitchFamily="18" charset="0"/>
              </a:rPr>
              <a:t>sai</a:t>
            </a:r>
            <a:r>
              <a:rPr lang="en-US" sz="3200" dirty="0">
                <a:latin typeface="Cambria" panose="02040503050406030204" pitchFamily="18" charset="0"/>
              </a:rPr>
              <a:t> </a:t>
            </a:r>
            <a:r>
              <a:rPr lang="en-US" sz="3200" dirty="0" err="1">
                <a:latin typeface="Cambria" panose="02040503050406030204" pitchFamily="18" charset="0"/>
              </a:rPr>
              <a:t>lệch</a:t>
            </a:r>
            <a:r>
              <a:rPr lang="en-US" sz="3200" dirty="0">
                <a:latin typeface="Cambria" panose="02040503050406030204" pitchFamily="18" charset="0"/>
              </a:rPr>
              <a:t>, </a:t>
            </a:r>
            <a:r>
              <a:rPr lang="en-US" sz="3200" dirty="0" err="1">
                <a:latin typeface="Cambria" panose="02040503050406030204" pitchFamily="18" charset="0"/>
              </a:rPr>
              <a:t>bêu</a:t>
            </a:r>
            <a:r>
              <a:rPr lang="en-US" sz="3200" dirty="0">
                <a:latin typeface="Cambria" panose="02040503050406030204" pitchFamily="18" charset="0"/>
              </a:rPr>
              <a:t> </a:t>
            </a:r>
            <a:r>
              <a:rPr lang="en-US" sz="3200" dirty="0" err="1">
                <a:latin typeface="Cambria" panose="02040503050406030204" pitchFamily="18" charset="0"/>
              </a:rPr>
              <a:t>xấu</a:t>
            </a:r>
            <a:r>
              <a:rPr lang="en-US" sz="3200" dirty="0">
                <a:latin typeface="Cambria" panose="02040503050406030204" pitchFamily="18" charset="0"/>
              </a:rPr>
              <a:t> </a:t>
            </a:r>
            <a:r>
              <a:rPr lang="en-US" sz="3200" dirty="0" err="1">
                <a:latin typeface="Cambria" panose="02040503050406030204" pitchFamily="18" charset="0"/>
              </a:rPr>
              <a:t>hình</a:t>
            </a:r>
            <a:r>
              <a:rPr lang="en-US" sz="3200" dirty="0">
                <a:latin typeface="Cambria" panose="02040503050406030204" pitchFamily="18" charset="0"/>
              </a:rPr>
              <a:t> </a:t>
            </a:r>
            <a:r>
              <a:rPr lang="en-US" sz="3200" dirty="0" err="1">
                <a:latin typeface="Cambria" panose="02040503050406030204" pitchFamily="18" charset="0"/>
              </a:rPr>
              <a:t>ảnh</a:t>
            </a:r>
            <a:r>
              <a:rPr lang="en-US" sz="3200" dirty="0">
                <a:latin typeface="Cambria" panose="02040503050406030204" pitchFamily="18" charset="0"/>
              </a:rPr>
              <a:t> </a:t>
            </a:r>
          </a:p>
          <a:p>
            <a:pPr marL="571500" indent="-571500" algn="just">
              <a:spcAft>
                <a:spcPts val="0"/>
              </a:spcAft>
              <a:buFont typeface="Arial" panose="020B0604020202020204" pitchFamily="34" charset="0"/>
              <a:buChar char="•"/>
            </a:pPr>
            <a:r>
              <a:rPr lang="en-US" sz="3200" b="0" i="0" dirty="0">
                <a:effectLst/>
                <a:latin typeface="Cambria" panose="02040503050406030204" pitchFamily="18" charset="0"/>
              </a:rPr>
              <a:t>….</a:t>
            </a:r>
          </a:p>
          <a:p>
            <a:pPr marL="571500" indent="-571500" algn="just">
              <a:spcAft>
                <a:spcPts val="0"/>
              </a:spcAft>
              <a:buFont typeface="Arial" panose="020B0604020202020204" pitchFamily="34" charset="0"/>
              <a:buChar char="•"/>
            </a:pPr>
            <a:endParaRPr lang="vi-VN" sz="3200" b="0" i="0" dirty="0">
              <a:effectLst/>
              <a:latin typeface="Cambria" panose="02040503050406030204" pitchFamily="18" charset="0"/>
            </a:endParaRPr>
          </a:p>
        </p:txBody>
      </p:sp>
    </p:spTree>
    <p:extLst>
      <p:ext uri="{BB962C8B-B14F-4D97-AF65-F5344CB8AC3E}">
        <p14:creationId xmlns:p14="http://schemas.microsoft.com/office/powerpoint/2010/main" val="662671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BBAB08A2-482E-3A4C-B6F1-F23A7510573B}"/>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21459" t="-26198" r="-15978" b="-14904"/>
            </a:stretch>
          </a:blipFill>
        </p:spPr>
      </p:sp>
      <p:sp>
        <p:nvSpPr>
          <p:cNvPr id="11" name="Rectangle 10">
            <a:extLst>
              <a:ext uri="{FF2B5EF4-FFF2-40B4-BE49-F238E27FC236}">
                <a16:creationId xmlns:a16="http://schemas.microsoft.com/office/drawing/2014/main" id="{AF559F76-CD06-4E41-B9CD-1E35C24FB875}"/>
              </a:ext>
            </a:extLst>
          </p:cNvPr>
          <p:cNvSpPr/>
          <p:nvPr/>
        </p:nvSpPr>
        <p:spPr>
          <a:xfrm>
            <a:off x="-184036" y="2144292"/>
            <a:ext cx="18823930" cy="4533403"/>
          </a:xfrm>
          <a:prstGeom prst="rect">
            <a:avLst/>
          </a:prstGeom>
          <a:solidFill>
            <a:srgbClr val="EBC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Freeform 2">
            <a:extLst>
              <a:ext uri="{FF2B5EF4-FFF2-40B4-BE49-F238E27FC236}">
                <a16:creationId xmlns:a16="http://schemas.microsoft.com/office/drawing/2014/main" id="{6227FC8D-D86D-C44A-A9D0-977E7EF1710F}"/>
              </a:ext>
            </a:extLst>
          </p:cNvPr>
          <p:cNvSpPr/>
          <p:nvPr/>
        </p:nvSpPr>
        <p:spPr>
          <a:xfrm>
            <a:off x="8977810" y="4983302"/>
            <a:ext cx="6818025" cy="4566061"/>
          </a:xfrm>
          <a:custGeom>
            <a:avLst/>
            <a:gdLst/>
            <a:ahLst/>
            <a:cxnLst/>
            <a:rect l="l" t="t" r="r" b="b"/>
            <a:pathLst>
              <a:path w="4114800" h="2402014">
                <a:moveTo>
                  <a:pt x="0" y="0"/>
                </a:moveTo>
                <a:lnTo>
                  <a:pt x="4114800" y="0"/>
                </a:lnTo>
                <a:lnTo>
                  <a:pt x="4114800" y="2402014"/>
                </a:lnTo>
                <a:lnTo>
                  <a:pt x="0" y="24020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a:extLst>
              <a:ext uri="{FF2B5EF4-FFF2-40B4-BE49-F238E27FC236}">
                <a16:creationId xmlns:a16="http://schemas.microsoft.com/office/drawing/2014/main" id="{815F9A15-E738-274A-9295-7BC99AEF41DC}"/>
              </a:ext>
            </a:extLst>
          </p:cNvPr>
          <p:cNvSpPr/>
          <p:nvPr/>
        </p:nvSpPr>
        <p:spPr>
          <a:xfrm>
            <a:off x="308551" y="3052591"/>
            <a:ext cx="8378250" cy="7250208"/>
          </a:xfrm>
          <a:custGeom>
            <a:avLst/>
            <a:gdLst/>
            <a:ahLst/>
            <a:cxnLst/>
            <a:rect l="l" t="t" r="r" b="b"/>
            <a:pathLst>
              <a:path w="4884036" h="4114800">
                <a:moveTo>
                  <a:pt x="0" y="0"/>
                </a:moveTo>
                <a:lnTo>
                  <a:pt x="4884036" y="0"/>
                </a:lnTo>
                <a:lnTo>
                  <a:pt x="488403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9">
            <a:extLst>
              <a:ext uri="{FF2B5EF4-FFF2-40B4-BE49-F238E27FC236}">
                <a16:creationId xmlns:a16="http://schemas.microsoft.com/office/drawing/2014/main" id="{28173F51-331C-834E-92E3-EB8DC9E41012}"/>
              </a:ext>
            </a:extLst>
          </p:cNvPr>
          <p:cNvSpPr/>
          <p:nvPr/>
        </p:nvSpPr>
        <p:spPr>
          <a:xfrm>
            <a:off x="15362288" y="6618941"/>
            <a:ext cx="3351376" cy="3477659"/>
          </a:xfrm>
          <a:custGeom>
            <a:avLst/>
            <a:gdLst/>
            <a:ahLst/>
            <a:cxnLst/>
            <a:rect l="l" t="t" r="r" b="b"/>
            <a:pathLst>
              <a:path w="6048000" h="6374704">
                <a:moveTo>
                  <a:pt x="0" y="0"/>
                </a:moveTo>
                <a:lnTo>
                  <a:pt x="6048000" y="0"/>
                </a:lnTo>
                <a:lnTo>
                  <a:pt x="6048000" y="6374704"/>
                </a:lnTo>
                <a:lnTo>
                  <a:pt x="0" y="63747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2" name="Picture 1">
            <a:extLst>
              <a:ext uri="{FF2B5EF4-FFF2-40B4-BE49-F238E27FC236}">
                <a16:creationId xmlns:a16="http://schemas.microsoft.com/office/drawing/2014/main" id="{830BA32B-89FB-F944-A507-4C62C3FCFA63}"/>
              </a:ext>
            </a:extLst>
          </p:cNvPr>
          <p:cNvPicPr>
            <a:picLocks noChangeAspect="1"/>
          </p:cNvPicPr>
          <p:nvPr/>
        </p:nvPicPr>
        <p:blipFill>
          <a:blip r:embed="rId9"/>
          <a:stretch>
            <a:fillRect/>
          </a:stretch>
        </p:blipFill>
        <p:spPr>
          <a:xfrm>
            <a:off x="6684522" y="2118122"/>
            <a:ext cx="11404600" cy="3683000"/>
          </a:xfrm>
          <a:prstGeom prst="rect">
            <a:avLst/>
          </a:prstGeom>
        </p:spPr>
      </p:pic>
    </p:spTree>
    <p:extLst>
      <p:ext uri="{BB962C8B-B14F-4D97-AF65-F5344CB8AC3E}">
        <p14:creationId xmlns:p14="http://schemas.microsoft.com/office/powerpoint/2010/main" val="56289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7A2DC359-FF9B-8742-ACC3-663B8781D9C2}"/>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stretch>
              <a:fillRect l="-21459" t="-26198" r="-15978" b="-14904"/>
            </a:stretch>
          </a:blipFill>
        </p:spPr>
      </p:sp>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grpSp>
        <p:nvGrpSpPr>
          <p:cNvPr id="7" name="Group 6">
            <a:extLst>
              <a:ext uri="{FF2B5EF4-FFF2-40B4-BE49-F238E27FC236}">
                <a16:creationId xmlns:a16="http://schemas.microsoft.com/office/drawing/2014/main" id="{70495F36-4C1B-A34D-8F7D-9C1B8AB558B7}"/>
              </a:ext>
            </a:extLst>
          </p:cNvPr>
          <p:cNvGrpSpPr/>
          <p:nvPr/>
        </p:nvGrpSpPr>
        <p:grpSpPr>
          <a:xfrm>
            <a:off x="322730" y="1085343"/>
            <a:ext cx="17368595" cy="8116314"/>
            <a:chOff x="-4382475" y="508941"/>
            <a:chExt cx="16351219" cy="5410876"/>
          </a:xfrm>
        </p:grpSpPr>
        <p:sp>
          <p:nvSpPr>
            <p:cNvPr id="9" name="矩形: 圆角 2">
              <a:extLst>
                <a:ext uri="{FF2B5EF4-FFF2-40B4-BE49-F238E27FC236}">
                  <a16:creationId xmlns:a16="http://schemas.microsoft.com/office/drawing/2014/main" id="{C8AF18CC-5FA7-A148-BDED-02F48BCE3787}"/>
                </a:ext>
              </a:extLst>
            </p:cNvPr>
            <p:cNvSpPr/>
            <p:nvPr/>
          </p:nvSpPr>
          <p:spPr>
            <a:xfrm>
              <a:off x="-4382475" y="508941"/>
              <a:ext cx="16351219"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3143280" y="1153915"/>
              <a:ext cx="13872826" cy="882293"/>
            </a:xfrm>
            <a:prstGeom prst="rect">
              <a:avLst/>
            </a:prstGeom>
            <a:noFill/>
          </p:spPr>
          <p:txBody>
            <a:bodyPr wrap="square" rtlCol="0">
              <a:spAutoFit/>
            </a:bodyPr>
            <a:lstStyle/>
            <a:p>
              <a:pPr algn="just"/>
              <a:r>
                <a:rPr lang="vi-VN" sz="4000" dirty="0">
                  <a:latin typeface="Cambria" panose="02040503050406030204" pitchFamily="18" charset="0"/>
                </a:rPr>
                <a:t>1. Lập và hoàn thành bảng mô tả về một số công trình kiến trúc tiêu biểu ở phố cổ Hội An (theo gợi ý dưới đây)</a:t>
              </a:r>
              <a:endParaRPr lang="en-VN" sz="8800" dirty="0">
                <a:latin typeface="Cambria" panose="02040503050406030204" pitchFamily="18" charset="0"/>
              </a:endParaRPr>
            </a:p>
          </p:txBody>
        </p:sp>
      </p:grpSp>
      <p:graphicFrame>
        <p:nvGraphicFramePr>
          <p:cNvPr id="4" name="Table 4">
            <a:extLst>
              <a:ext uri="{FF2B5EF4-FFF2-40B4-BE49-F238E27FC236}">
                <a16:creationId xmlns:a16="http://schemas.microsoft.com/office/drawing/2014/main" id="{6C753488-5BEF-F54B-B749-3989E12E9C28}"/>
              </a:ext>
            </a:extLst>
          </p:cNvPr>
          <p:cNvGraphicFramePr>
            <a:graphicFrameLocks noGrp="1"/>
          </p:cNvGraphicFramePr>
          <p:nvPr>
            <p:extLst>
              <p:ext uri="{D42A27DB-BD31-4B8C-83A1-F6EECF244321}">
                <p14:modId xmlns:p14="http://schemas.microsoft.com/office/powerpoint/2010/main" val="1223306737"/>
              </p:ext>
            </p:extLst>
          </p:nvPr>
        </p:nvGraphicFramePr>
        <p:xfrm>
          <a:off x="1639028" y="3799867"/>
          <a:ext cx="14735996" cy="3237681"/>
        </p:xfrm>
        <a:graphic>
          <a:graphicData uri="http://schemas.openxmlformats.org/drawingml/2006/table">
            <a:tbl>
              <a:tblPr firstRow="1" bandRow="1">
                <a:tableStyleId>{5C22544A-7EE6-4342-B048-85BDC9FD1C3A}</a:tableStyleId>
              </a:tblPr>
              <a:tblGrid>
                <a:gridCol w="7367998">
                  <a:extLst>
                    <a:ext uri="{9D8B030D-6E8A-4147-A177-3AD203B41FA5}">
                      <a16:colId xmlns:a16="http://schemas.microsoft.com/office/drawing/2014/main" val="3201785066"/>
                    </a:ext>
                  </a:extLst>
                </a:gridCol>
                <a:gridCol w="7367998">
                  <a:extLst>
                    <a:ext uri="{9D8B030D-6E8A-4147-A177-3AD203B41FA5}">
                      <a16:colId xmlns:a16="http://schemas.microsoft.com/office/drawing/2014/main" val="2194011129"/>
                    </a:ext>
                  </a:extLst>
                </a:gridCol>
              </a:tblGrid>
              <a:tr h="1079227">
                <a:tc>
                  <a:txBody>
                    <a:bodyPr/>
                    <a:lstStyle/>
                    <a:p>
                      <a:pPr algn="ctr"/>
                      <a:r>
                        <a:rPr lang="en-VN" sz="4000" dirty="0">
                          <a:solidFill>
                            <a:schemeClr val="tx1"/>
                          </a:solidFill>
                          <a:latin typeface="Cambria" panose="02040503050406030204" pitchFamily="18" charset="0"/>
                        </a:rPr>
                        <a:t>Tên công trình kiến trúc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VN" sz="4000" dirty="0">
                          <a:solidFill>
                            <a:schemeClr val="tx1"/>
                          </a:solidFill>
                          <a:latin typeface="Cambria" panose="02040503050406030204" pitchFamily="18" charset="0"/>
                        </a:rPr>
                        <a:t>Mô tả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98726723"/>
                  </a:ext>
                </a:extLst>
              </a:tr>
              <a:tr h="1079227">
                <a:tc>
                  <a:txBody>
                    <a:bodyPr/>
                    <a:lstStyle/>
                    <a:p>
                      <a:pPr algn="l"/>
                      <a:r>
                        <a:rPr lang="en-VN" sz="4000" dirty="0">
                          <a:latin typeface="Cambria" panose="02040503050406030204" pitchFamily="18" charset="0"/>
                        </a:rPr>
                        <a:t>- Nhà cổ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4000" dirty="0">
                          <a:latin typeface="Cambria" panose="02040503050406030204" pitchFamily="18" charset="0"/>
                        </a:rPr>
                        <a:t>- Không gian chia làm ba phần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2291022"/>
                  </a:ext>
                </a:extLst>
              </a:tr>
              <a:tr h="1079227">
                <a:tc>
                  <a:txBody>
                    <a:bodyPr/>
                    <a:lstStyle/>
                    <a:p>
                      <a:pPr algn="ctr"/>
                      <a:r>
                        <a:rPr lang="en-VN" sz="40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40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2382131"/>
                  </a:ext>
                </a:extLst>
              </a:tr>
            </a:tbl>
          </a:graphicData>
        </a:graphic>
      </p:graphicFrame>
      <p:pic>
        <p:nvPicPr>
          <p:cNvPr id="15" name="Picture 4" descr="Thảo luận nhóm">
            <a:extLst>
              <a:ext uri="{FF2B5EF4-FFF2-40B4-BE49-F238E27FC236}">
                <a16:creationId xmlns:a16="http://schemas.microsoft.com/office/drawing/2014/main" id="{49AE1281-75A4-3F44-AB07-98ACCEE12F1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37" b="99728" l="7429" r="93571">
                        <a14:foregroundMark x1="7571" y1="68665" x2="13286" y2="73842"/>
                        <a14:foregroundMark x1="3286" y1="75204" x2="5714" y2="84741"/>
                        <a14:foregroundMark x1="5714" y1="84741" x2="10714" y2="88556"/>
                        <a14:foregroundMark x1="10714" y1="88556" x2="14857" y2="95368"/>
                        <a14:foregroundMark x1="14857" y1="95368" x2="14857" y2="95368"/>
                        <a14:foregroundMark x1="84286" y1="62398" x2="86857" y2="97820"/>
                        <a14:foregroundMark x1="34429" y1="46049" x2="39286" y2="40054"/>
                        <a14:foregroundMark x1="39286" y1="40054" x2="41143" y2="61035"/>
                        <a14:foregroundMark x1="57571" y1="81199" x2="63143" y2="78747"/>
                        <a14:foregroundMark x1="63143" y1="78747" x2="64286" y2="79292"/>
                        <a14:foregroundMark x1="25429" y1="94005" x2="30143" y2="99183"/>
                        <a14:foregroundMark x1="30143" y1="99183" x2="30143" y2="99183"/>
                        <a14:foregroundMark x1="58000" y1="78747" x2="53000" y2="82561"/>
                        <a14:foregroundMark x1="53000" y1="82561" x2="53000" y2="82561"/>
                        <a14:foregroundMark x1="38143" y1="94550" x2="56714" y2="90191"/>
                        <a14:foregroundMark x1="56714" y1="90191" x2="57000" y2="90191"/>
                        <a14:foregroundMark x1="91143" y1="89646" x2="93571" y2="99455"/>
                        <a14:foregroundMark x1="93571" y1="99455" x2="93571" y2="99728"/>
                      </a14:backgroundRemoval>
                    </a14:imgEffect>
                  </a14:imgLayer>
                </a14:imgProps>
              </a:ext>
              <a:ext uri="{28A0092B-C50C-407E-A947-70E740481C1C}">
                <a14:useLocalDpi xmlns:a14="http://schemas.microsoft.com/office/drawing/2010/main" val="0"/>
              </a:ext>
            </a:extLst>
          </a:blip>
          <a:srcRect/>
          <a:stretch>
            <a:fillRect/>
          </a:stretch>
        </p:blipFill>
        <p:spPr bwMode="auto">
          <a:xfrm>
            <a:off x="1225334" y="6140229"/>
            <a:ext cx="7909373" cy="41467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A6DB93A-22BB-9247-9964-5AC5441554DD}"/>
              </a:ext>
            </a:extLst>
          </p:cNvPr>
          <p:cNvPicPr>
            <a:picLocks noChangeAspect="1"/>
          </p:cNvPicPr>
          <p:nvPr/>
        </p:nvPicPr>
        <p:blipFill>
          <a:blip r:embed="rId6"/>
          <a:stretch>
            <a:fillRect/>
          </a:stretch>
        </p:blipFill>
        <p:spPr>
          <a:xfrm>
            <a:off x="9144000" y="7745025"/>
            <a:ext cx="6832600" cy="1066800"/>
          </a:xfrm>
          <a:prstGeom prst="rect">
            <a:avLst/>
          </a:prstGeom>
        </p:spPr>
      </p:pic>
    </p:spTree>
    <p:extLst>
      <p:ext uri="{BB962C8B-B14F-4D97-AF65-F5344CB8AC3E}">
        <p14:creationId xmlns:p14="http://schemas.microsoft.com/office/powerpoint/2010/main" val="801449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7A2DC359-FF9B-8742-ACC3-663B8781D9C2}"/>
              </a:ext>
            </a:extLst>
          </p:cNvPr>
          <p:cNvSpPr/>
          <p:nvPr/>
        </p:nvSpPr>
        <p:spPr>
          <a:xfrm>
            <a:off x="-60742" y="0"/>
            <a:ext cx="18577342"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stretch>
              <a:fillRect l="-21459" t="-26198" r="-15978" b="-14904"/>
            </a:stretch>
          </a:blipFill>
        </p:spPr>
      </p:sp>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grpSp>
        <p:nvGrpSpPr>
          <p:cNvPr id="7" name="Group 6">
            <a:extLst>
              <a:ext uri="{FF2B5EF4-FFF2-40B4-BE49-F238E27FC236}">
                <a16:creationId xmlns:a16="http://schemas.microsoft.com/office/drawing/2014/main" id="{70495F36-4C1B-A34D-8F7D-9C1B8AB558B7}"/>
              </a:ext>
            </a:extLst>
          </p:cNvPr>
          <p:cNvGrpSpPr/>
          <p:nvPr/>
        </p:nvGrpSpPr>
        <p:grpSpPr>
          <a:xfrm>
            <a:off x="322730" y="1085343"/>
            <a:ext cx="17368595" cy="8116314"/>
            <a:chOff x="-4382475" y="508941"/>
            <a:chExt cx="16351219" cy="5410876"/>
          </a:xfrm>
        </p:grpSpPr>
        <p:sp>
          <p:nvSpPr>
            <p:cNvPr id="9" name="矩形: 圆角 2">
              <a:extLst>
                <a:ext uri="{FF2B5EF4-FFF2-40B4-BE49-F238E27FC236}">
                  <a16:creationId xmlns:a16="http://schemas.microsoft.com/office/drawing/2014/main" id="{C8AF18CC-5FA7-A148-BDED-02F48BCE3787}"/>
                </a:ext>
              </a:extLst>
            </p:cNvPr>
            <p:cNvSpPr/>
            <p:nvPr/>
          </p:nvSpPr>
          <p:spPr>
            <a:xfrm>
              <a:off x="-4382475" y="508941"/>
              <a:ext cx="16351219"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3143280" y="1153915"/>
              <a:ext cx="13872826" cy="882293"/>
            </a:xfrm>
            <a:prstGeom prst="rect">
              <a:avLst/>
            </a:prstGeom>
            <a:noFill/>
          </p:spPr>
          <p:txBody>
            <a:bodyPr wrap="square" rtlCol="0">
              <a:spAutoFit/>
            </a:bodyPr>
            <a:lstStyle/>
            <a:p>
              <a:pPr algn="just"/>
              <a:r>
                <a:rPr lang="vi-VN" sz="4000" dirty="0">
                  <a:latin typeface="Cambria" panose="02040503050406030204" pitchFamily="18" charset="0"/>
                </a:rPr>
                <a:t>1. Lập và hoàn thành bảng mô tả về một số công trình kiến trúc tiêu biểu ở phố cổ Hội An (theo gợi ý dưới đây)</a:t>
              </a:r>
              <a:endParaRPr lang="en-VN" sz="8800" dirty="0">
                <a:latin typeface="Cambria" panose="02040503050406030204" pitchFamily="18" charset="0"/>
              </a:endParaRPr>
            </a:p>
          </p:txBody>
        </p:sp>
      </p:grpSp>
      <p:graphicFrame>
        <p:nvGraphicFramePr>
          <p:cNvPr id="4" name="Table 4">
            <a:extLst>
              <a:ext uri="{FF2B5EF4-FFF2-40B4-BE49-F238E27FC236}">
                <a16:creationId xmlns:a16="http://schemas.microsoft.com/office/drawing/2014/main" id="{6C753488-5BEF-F54B-B749-3989E12E9C28}"/>
              </a:ext>
            </a:extLst>
          </p:cNvPr>
          <p:cNvGraphicFramePr>
            <a:graphicFrameLocks noGrp="1"/>
          </p:cNvGraphicFramePr>
          <p:nvPr/>
        </p:nvGraphicFramePr>
        <p:xfrm>
          <a:off x="1639028" y="3799867"/>
          <a:ext cx="14735996" cy="3237681"/>
        </p:xfrm>
        <a:graphic>
          <a:graphicData uri="http://schemas.openxmlformats.org/drawingml/2006/table">
            <a:tbl>
              <a:tblPr firstRow="1" bandRow="1">
                <a:tableStyleId>{5C22544A-7EE6-4342-B048-85BDC9FD1C3A}</a:tableStyleId>
              </a:tblPr>
              <a:tblGrid>
                <a:gridCol w="7367998">
                  <a:extLst>
                    <a:ext uri="{9D8B030D-6E8A-4147-A177-3AD203B41FA5}">
                      <a16:colId xmlns:a16="http://schemas.microsoft.com/office/drawing/2014/main" val="3201785066"/>
                    </a:ext>
                  </a:extLst>
                </a:gridCol>
                <a:gridCol w="7367998">
                  <a:extLst>
                    <a:ext uri="{9D8B030D-6E8A-4147-A177-3AD203B41FA5}">
                      <a16:colId xmlns:a16="http://schemas.microsoft.com/office/drawing/2014/main" val="2194011129"/>
                    </a:ext>
                  </a:extLst>
                </a:gridCol>
              </a:tblGrid>
              <a:tr h="1079227">
                <a:tc>
                  <a:txBody>
                    <a:bodyPr/>
                    <a:lstStyle/>
                    <a:p>
                      <a:pPr algn="ctr"/>
                      <a:r>
                        <a:rPr lang="en-VN" sz="4000" dirty="0">
                          <a:solidFill>
                            <a:schemeClr val="tx1"/>
                          </a:solidFill>
                          <a:latin typeface="Cambria" panose="02040503050406030204" pitchFamily="18" charset="0"/>
                        </a:rPr>
                        <a:t>Tên công trình kiến trúc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VN" sz="4000" dirty="0">
                          <a:solidFill>
                            <a:schemeClr val="tx1"/>
                          </a:solidFill>
                          <a:latin typeface="Cambria" panose="02040503050406030204" pitchFamily="18" charset="0"/>
                        </a:rPr>
                        <a:t>Mô tả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98726723"/>
                  </a:ext>
                </a:extLst>
              </a:tr>
              <a:tr h="1079227">
                <a:tc>
                  <a:txBody>
                    <a:bodyPr/>
                    <a:lstStyle/>
                    <a:p>
                      <a:pPr algn="l"/>
                      <a:r>
                        <a:rPr lang="en-VN" sz="4000" dirty="0">
                          <a:latin typeface="Cambria" panose="02040503050406030204" pitchFamily="18" charset="0"/>
                        </a:rPr>
                        <a:t>- Nhà cổ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4000" dirty="0">
                          <a:latin typeface="Cambria" panose="02040503050406030204" pitchFamily="18" charset="0"/>
                        </a:rPr>
                        <a:t>- Không gian chia làm ba phần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2291022"/>
                  </a:ext>
                </a:extLst>
              </a:tr>
              <a:tr h="1079227">
                <a:tc>
                  <a:txBody>
                    <a:bodyPr/>
                    <a:lstStyle/>
                    <a:p>
                      <a:pPr algn="ctr"/>
                      <a:r>
                        <a:rPr lang="en-VN" sz="40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40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2382131"/>
                  </a:ext>
                </a:extLst>
              </a:tr>
            </a:tbl>
          </a:graphicData>
        </a:graphic>
      </p:graphicFrame>
      <p:pic>
        <p:nvPicPr>
          <p:cNvPr id="15" name="Picture 4" descr="Thảo luận nhóm">
            <a:extLst>
              <a:ext uri="{FF2B5EF4-FFF2-40B4-BE49-F238E27FC236}">
                <a16:creationId xmlns:a16="http://schemas.microsoft.com/office/drawing/2014/main" id="{49AE1281-75A4-3F44-AB07-98ACCEE12F1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37" b="99728" l="7429" r="93571">
                        <a14:foregroundMark x1="7571" y1="68665" x2="13286" y2="73842"/>
                        <a14:foregroundMark x1="3286" y1="75204" x2="5714" y2="84741"/>
                        <a14:foregroundMark x1="5714" y1="84741" x2="10714" y2="88556"/>
                        <a14:foregroundMark x1="10714" y1="88556" x2="14857" y2="95368"/>
                        <a14:foregroundMark x1="14857" y1="95368" x2="14857" y2="95368"/>
                        <a14:foregroundMark x1="84286" y1="62398" x2="86857" y2="97820"/>
                        <a14:foregroundMark x1="34429" y1="46049" x2="39286" y2="40054"/>
                        <a14:foregroundMark x1="39286" y1="40054" x2="41143" y2="61035"/>
                        <a14:foregroundMark x1="57571" y1="81199" x2="63143" y2="78747"/>
                        <a14:foregroundMark x1="63143" y1="78747" x2="64286" y2="79292"/>
                        <a14:foregroundMark x1="25429" y1="94005" x2="30143" y2="99183"/>
                        <a14:foregroundMark x1="30143" y1="99183" x2="30143" y2="99183"/>
                        <a14:foregroundMark x1="58000" y1="78747" x2="53000" y2="82561"/>
                        <a14:foregroundMark x1="53000" y1="82561" x2="53000" y2="82561"/>
                        <a14:foregroundMark x1="38143" y1="94550" x2="56714" y2="90191"/>
                        <a14:foregroundMark x1="56714" y1="90191" x2="57000" y2="90191"/>
                        <a14:foregroundMark x1="91143" y1="89646" x2="93571" y2="99455"/>
                        <a14:foregroundMark x1="93571" y1="99455" x2="93571" y2="99728"/>
                      </a14:backgroundRemoval>
                    </a14:imgEffect>
                  </a14:imgLayer>
                </a14:imgProps>
              </a:ext>
              <a:ext uri="{28A0092B-C50C-407E-A947-70E740481C1C}">
                <a14:useLocalDpi xmlns:a14="http://schemas.microsoft.com/office/drawing/2010/main" val="0"/>
              </a:ext>
            </a:extLst>
          </a:blip>
          <a:srcRect/>
          <a:stretch>
            <a:fillRect/>
          </a:stretch>
        </p:blipFill>
        <p:spPr bwMode="auto">
          <a:xfrm>
            <a:off x="1225334" y="6140229"/>
            <a:ext cx="7909373" cy="41467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E47D591-D7E2-674F-8DBB-2B22C08E4C6B}"/>
              </a:ext>
            </a:extLst>
          </p:cNvPr>
          <p:cNvPicPr>
            <a:picLocks noChangeAspect="1"/>
          </p:cNvPicPr>
          <p:nvPr/>
        </p:nvPicPr>
        <p:blipFill>
          <a:blip r:embed="rId6"/>
          <a:stretch>
            <a:fillRect/>
          </a:stretch>
        </p:blipFill>
        <p:spPr>
          <a:xfrm>
            <a:off x="9007026" y="7649293"/>
            <a:ext cx="6832600" cy="1066800"/>
          </a:xfrm>
          <a:prstGeom prst="rect">
            <a:avLst/>
          </a:prstGeom>
        </p:spPr>
      </p:pic>
    </p:spTree>
    <p:extLst>
      <p:ext uri="{BB962C8B-B14F-4D97-AF65-F5344CB8AC3E}">
        <p14:creationId xmlns:p14="http://schemas.microsoft.com/office/powerpoint/2010/main" val="2914454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754</Words>
  <Application>Microsoft Office PowerPoint</Application>
  <PresentationFormat>Custom</PresentationFormat>
  <Paragraphs>51</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SVN-Newton</vt:lpstr>
      <vt:lpstr>#9Slide03 Bebas Neue Bold</vt:lpstr>
      <vt:lpstr>#9Slide07 HoneyCream</vt:lpstr>
      <vt:lpstr>Times New Roman</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hà lan</dc:title>
  <cp:lastModifiedBy>Administrator</cp:lastModifiedBy>
  <cp:revision>14</cp:revision>
  <dcterms:created xsi:type="dcterms:W3CDTF">2006-08-16T00:00:00Z</dcterms:created>
  <dcterms:modified xsi:type="dcterms:W3CDTF">2025-02-25T10:08:42Z</dcterms:modified>
  <dc:identifier>DAFtHD1lFRk</dc:identifier>
</cp:coreProperties>
</file>