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6" r:id="rId2"/>
    <p:sldId id="288" r:id="rId3"/>
    <p:sldId id="9451" r:id="rId4"/>
    <p:sldId id="9457" r:id="rId5"/>
    <p:sldId id="9456" r:id="rId6"/>
    <p:sldId id="9452" r:id="rId7"/>
    <p:sldId id="9453" r:id="rId8"/>
    <p:sldId id="9454" r:id="rId9"/>
    <p:sldId id="9455" r:id="rId10"/>
    <p:sldId id="943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D1ACD-212A-4211-9039-03E38DD6CF5E}" type="datetimeFigureOut">
              <a:rPr lang="en-US" smtClean="0"/>
              <a:t>1/21/2025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05A9B-8C15-4B9D-9AD0-B0FEAE262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7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0C961-9BFE-46A3-B93E-ACE79267EB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532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84294-51A0-4BB3-A4DB-791E998435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805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84294-51A0-4BB3-A4DB-791E998435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248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84294-51A0-4BB3-A4DB-791E998435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0704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84294-51A0-4BB3-A4DB-791E998435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188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84294-51A0-4BB3-A4DB-791E998435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1598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D84294-51A0-4BB3-A4DB-791E9984356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670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50C961-9BFE-46A3-B93E-ACE79267EB8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417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73A053-3666-4134-AE90-2D1DA5E439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70D360-36AF-4B17-81D5-4BFF1ACB6C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F8742B-14FD-47D9-9568-047171AA2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401DA9-A638-4DCD-BA78-04BEA1DDC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CD207-BA71-438F-94E5-A21628D3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16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A9B5C5-4285-4AE3-AFD8-6CB58370C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89315BE-6366-4893-ADF7-EC8F877E49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0C2CBF1-F469-4AEF-B46F-D3DF73D45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5B8168-B3F5-4521-81E2-C41D7620E9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F698AA-94D3-4568-A5B1-1E907CECC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DE1291-1E7C-4EB4-8D6C-DEEE3A699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525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A1FE23-2599-4A37-8181-3C7F1A4E4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AED116-1A34-4470-8444-14A465853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90F23F-2982-4948-8705-CCFD94A1AC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5F10E2-621D-4C4F-AC94-9DF10360B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833F026-817B-4A77-8BB9-8A0AD453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686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165C5BB-CB00-4FF1-B84C-CCD570059D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A1224C6-C6D8-42E9-AC23-5061842738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937272-358D-4580-A009-424BF738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3C9400-E68A-4E91-8FAD-00B7861AD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D43D651-C947-4FB9-B00F-0336104C1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78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6CA3853-E289-4EEE-B32D-18BBBD5F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04E15E-6D04-41DB-89B9-FEF14A8ED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66A71D4-1A07-48E1-997B-6BB2A51DBF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F6E334-86FC-452E-821C-FF9D80289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BFC55F-A7F1-4327-9D58-4B50065F9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3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19025B-D977-47F0-B78F-4AC3F83AF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76FA7E3-505D-47BA-9562-47AE19590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7070DF-7BBF-4419-82A0-40CDAFB7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E2FC45-9C15-44DD-A839-B507058DF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2AD3CD6-C11F-4D10-9064-BF6E6945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46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DC114A-A91E-4DF9-BFE9-5F6489A1D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6E28110-D2A2-413B-81F6-96F051834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2DED67-3B77-44D9-9305-CF96D750C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BD5AEB-7DF3-48F4-A3A2-1132D86F97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E43695-E6D5-46A7-BF1C-3104B386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F13623C-F357-494B-95B6-7A169F7B9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55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F02924-33AF-43B9-9A4E-4D8F4E4B2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C0DE0F1-C06C-4351-A309-D641B9A2B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ADAE7DD-346B-4FF1-9774-1ADEA17C0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27A85C1-8048-4314-B969-F8332ED0E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713060F-5CCA-4BCC-941E-C713F81A4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9F27895-A2E9-44C7-B73E-4DAB7567AD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8E1D5E7-0282-4CE4-9170-F1E008B94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2974AF-46A6-416A-88F4-4FD31FD0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722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FFFBE-B3ED-4AB1-B337-0ABB2AFD0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97455D-F1F8-47DE-BAD9-801C157403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C45EC9A-8F1C-4362-8C5E-0E9D1AD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FD1CFA2-FAA4-4382-B717-329D23B9C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60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千图网海量PPT模板www.58pic.com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8E7B6A-4861-4EE5-92C7-70658E9D6F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58" b="2084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7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6170A63-E7C7-4B53-A212-9F97EC6A10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93A1E2-1538-4285-94F6-570757C3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189CD98-4736-4B92-A87F-4633658D9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971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827EA8-AF91-4EA3-87FB-FCB566C6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A76DB50-1AA6-4D4C-BD33-8D284CF434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733692A-8D92-4539-9BE6-4AEC9B6E1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8CE732-D219-4CD0-91F1-F2C78572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8C729-B8A5-4B8D-BA6D-5AE061BB0DBD}" type="datetimeFigureOut">
              <a:rPr lang="zh-CN" altLang="en-US" smtClean="0"/>
              <a:t>2025/1/21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EFD5E56-C567-402A-98D9-BDE6E887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B76FD05-D99B-46F1-B340-5AC403E15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A40D237-2A2B-4C32-B218-72E994CEDD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77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603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3A76E4A1-3777-4EA7-A3C6-3ED800FECD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1" t="25726" r="57805" b="60260"/>
          <a:stretch/>
        </p:blipFill>
        <p:spPr>
          <a:xfrm>
            <a:off x="4447415" y="2809875"/>
            <a:ext cx="662591" cy="862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7218" y="2269201"/>
            <a:ext cx="2537563" cy="1186523"/>
          </a:xfrm>
          <a:prstGeom prst="rect">
            <a:avLst/>
          </a:prstGeom>
        </p:spPr>
      </p:pic>
      <p:grpSp>
        <p:nvGrpSpPr>
          <p:cNvPr id="14" name="Tiêu đề">
            <a:extLst>
              <a:ext uri="{FF2B5EF4-FFF2-40B4-BE49-F238E27FC236}">
                <a16:creationId xmlns:a16="http://schemas.microsoft.com/office/drawing/2014/main" id="{2FCD3D50-5FA5-4217-A7B9-638EE85D40DB}"/>
              </a:ext>
            </a:extLst>
          </p:cNvPr>
          <p:cNvGrpSpPr/>
          <p:nvPr/>
        </p:nvGrpSpPr>
        <p:grpSpPr>
          <a:xfrm>
            <a:off x="2080603" y="7248329"/>
            <a:ext cx="8758847" cy="2583103"/>
            <a:chOff x="2089406" y="2057727"/>
            <a:chExt cx="9344636" cy="1573549"/>
          </a:xfrm>
        </p:grpSpPr>
        <p:sp>
          <p:nvSpPr>
            <p:cNvPr id="18" name="文本框 23">
              <a:extLst>
                <a:ext uri="{FF2B5EF4-FFF2-40B4-BE49-F238E27FC236}">
                  <a16:creationId xmlns:a16="http://schemas.microsoft.com/office/drawing/2014/main" id="{836DB21D-C6E9-49EB-B6DF-BFE68992099F}"/>
                </a:ext>
              </a:extLst>
            </p:cNvPr>
            <p:cNvSpPr txBox="1"/>
            <p:nvPr/>
          </p:nvSpPr>
          <p:spPr>
            <a:xfrm>
              <a:off x="2144900" y="2057727"/>
              <a:ext cx="9289142" cy="155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8000" b="0" i="0" u="none" strike="noStrike" kern="1200" cap="none" spc="0" normalizeH="0" baseline="0" noProof="0">
                  <a:ln w="127000">
                    <a:solidFill>
                      <a:prstClr val="white"/>
                    </a:solidFill>
                  </a:ln>
                  <a:gradFill flip="none" rotWithShape="1">
                    <a:gsLst>
                      <a:gs pos="0">
                        <a:srgbClr val="00B050">
                          <a:shade val="30000"/>
                          <a:satMod val="115000"/>
                        </a:srgbClr>
                      </a:gs>
                      <a:gs pos="50000">
                        <a:srgbClr val="00B050">
                          <a:shade val="67500"/>
                          <a:satMod val="115000"/>
                        </a:srgbClr>
                      </a:gs>
                      <a:gs pos="100000">
                        <a:srgbClr val="00B050">
                          <a:shade val="100000"/>
                          <a:satMod val="115000"/>
                        </a:srgbClr>
                      </a:gs>
                    </a:gsLst>
                    <a:lin ang="16200000" scaled="1"/>
                    <a:tileRect/>
                  </a:gradFill>
                  <a:effectLst/>
                  <a:uLnTx/>
                  <a:uFillTx/>
                  <a:latin typeface="UVF Kewl Script" panose="02000505000000020002" pitchFamily="2" charset="0"/>
                  <a:ea typeface="字魂131号-酷乐潮玩体" panose="00000500000000000000" pitchFamily="2" charset="-122"/>
                  <a:cs typeface="+mn-cs"/>
                  <a:sym typeface="Arial" panose="020B0604020202020204" pitchFamily="34" charset="0"/>
                </a:rPr>
                <a:t>Giải bài toán bằng hai bước tính</a:t>
              </a:r>
              <a:endParaRPr kumimoji="0" lang="vi-VN" altLang="zh-CN" sz="8000" b="0" i="0" u="none" strike="noStrike" kern="1200" cap="none" spc="0" normalizeH="0" baseline="0" noProof="0" dirty="0">
                <a:ln w="127000">
                  <a:solidFill>
                    <a:prstClr val="white"/>
                  </a:solidFill>
                </a:ln>
                <a:gradFill flip="none" rotWithShape="1">
                  <a:gsLst>
                    <a:gs pos="0">
                      <a:srgbClr val="00B050">
                        <a:shade val="30000"/>
                        <a:satMod val="115000"/>
                      </a:srgbClr>
                    </a:gs>
                    <a:gs pos="50000">
                      <a:srgbClr val="00B050">
                        <a:shade val="67500"/>
                        <a:satMod val="115000"/>
                      </a:srgbClr>
                    </a:gs>
                    <a:gs pos="100000">
                      <a:srgbClr val="00B05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UVF Kewl Script" panose="02000505000000020002" pitchFamily="2" charset="0"/>
                <a:ea typeface="字魂131号-酷乐潮玩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9" name="文本框 24">
              <a:extLst>
                <a:ext uri="{FF2B5EF4-FFF2-40B4-BE49-F238E27FC236}">
                  <a16:creationId xmlns:a16="http://schemas.microsoft.com/office/drawing/2014/main" id="{4553AB58-142E-4A46-A1FD-3FEBC4788803}"/>
                </a:ext>
              </a:extLst>
            </p:cNvPr>
            <p:cNvSpPr txBox="1"/>
            <p:nvPr/>
          </p:nvSpPr>
          <p:spPr>
            <a:xfrm>
              <a:off x="2089406" y="2075124"/>
              <a:ext cx="9289142" cy="1556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0" normalizeH="0" baseline="0" noProof="0">
                  <a:ln w="38100">
                    <a:noFill/>
                  </a:ln>
                  <a:blipFill>
                    <a:blip r:embed="rId5"/>
                    <a:stretch>
                      <a:fillRect/>
                    </a:stretch>
                  </a:blipFill>
                  <a:effectLst>
                    <a:reflection blurRad="6350" stA="55000" endA="300" endPos="45500" dir="5400000" sy="-100000" algn="bl" rotWithShape="0"/>
                  </a:effectLst>
                  <a:uLnTx/>
                  <a:uFillTx/>
                  <a:latin typeface="UVF Kewl Script" panose="02000505000000020002" pitchFamily="2" charset="0"/>
                  <a:ea typeface="字魂131号-酷乐潮玩体" panose="00000500000000000000" pitchFamily="2" charset="-122"/>
                  <a:cs typeface="+mn-cs"/>
                  <a:sym typeface="Arial" panose="020B0604020202020204" pitchFamily="34" charset="0"/>
                </a:rPr>
                <a:t>Giải bài toán bằng hai bước tính</a:t>
              </a:r>
              <a:endParaRPr kumimoji="0" lang="zh-CN" altLang="en-US" sz="8000" b="0" i="0" u="none" strike="noStrike" kern="1200" cap="none" spc="0" normalizeH="0" baseline="0" noProof="0" dirty="0">
                <a:ln w="38100">
                  <a:noFill/>
                </a:ln>
                <a:blipFill>
                  <a:blip r:embed="rId5"/>
                  <a:stretch>
                    <a:fillRect/>
                  </a:stretch>
                </a:blip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UVF Kewl Script" panose="02000505000000020002" pitchFamily="2" charset="0"/>
                <a:ea typeface="字魂131号-酷乐潮玩体" panose="00000500000000000000" pitchFamily="2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6ACF6006-18A7-46AF-8422-E111459D3A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5481" y="3672254"/>
            <a:ext cx="7748688" cy="16643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A2089FE-BA96-4B8B-A7ED-86500EF7DE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6351" y="5151844"/>
            <a:ext cx="2725148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3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l="11438"/>
          <a:stretch/>
        </p:blipFill>
        <p:spPr>
          <a:xfrm>
            <a:off x="1263701" y="1629055"/>
            <a:ext cx="966459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7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15">
            <a:extLst>
              <a:ext uri="{FF2B5EF4-FFF2-40B4-BE49-F238E27FC236}">
                <a16:creationId xmlns:a16="http://schemas.microsoft.com/office/drawing/2014/main" id="{728328FC-6F8C-4057-BE52-7DBFD80B9B21}"/>
              </a:ext>
            </a:extLst>
          </p:cNvPr>
          <p:cNvGrpSpPr/>
          <p:nvPr/>
        </p:nvGrpSpPr>
        <p:grpSpPr>
          <a:xfrm>
            <a:off x="434979" y="349424"/>
            <a:ext cx="11422654" cy="6022879"/>
            <a:chOff x="2246898" y="972460"/>
            <a:chExt cx="7698203" cy="3497470"/>
          </a:xfrm>
        </p:grpSpPr>
        <p:sp>
          <p:nvSpPr>
            <p:cNvPr id="35" name="圆角矩形 13">
              <a:extLst>
                <a:ext uri="{FF2B5EF4-FFF2-40B4-BE49-F238E27FC236}">
                  <a16:creationId xmlns:a16="http://schemas.microsoft.com/office/drawing/2014/main" id="{B123BE56-B922-4452-BE12-D2E606E936FE}"/>
                </a:ext>
              </a:extLst>
            </p:cNvPr>
            <p:cNvSpPr/>
            <p:nvPr userDrawn="1"/>
          </p:nvSpPr>
          <p:spPr>
            <a:xfrm>
              <a:off x="2246898" y="972460"/>
              <a:ext cx="7698203" cy="3497470"/>
            </a:xfrm>
            <a:prstGeom prst="roundRect">
              <a:avLst/>
            </a:prstGeom>
            <a:solidFill>
              <a:schemeClr val="bg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endParaRPr>
            </a:p>
          </p:txBody>
        </p:sp>
        <p:sp>
          <p:nvSpPr>
            <p:cNvPr id="36" name="圆角矩形 14">
              <a:extLst>
                <a:ext uri="{FF2B5EF4-FFF2-40B4-BE49-F238E27FC236}">
                  <a16:creationId xmlns:a16="http://schemas.microsoft.com/office/drawing/2014/main" id="{3192C113-A068-4631-95B7-73C574C31F10}"/>
                </a:ext>
              </a:extLst>
            </p:cNvPr>
            <p:cNvSpPr/>
            <p:nvPr userDrawn="1"/>
          </p:nvSpPr>
          <p:spPr>
            <a:xfrm>
              <a:off x="2399599" y="1105418"/>
              <a:ext cx="7371740" cy="324006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6DC67A-6703-4EFF-93E1-F0E9CED2E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724" y="2981324"/>
            <a:ext cx="56292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C291AFFC-E558-4C2B-8291-0BCB225EF12F}"/>
              </a:ext>
            </a:extLst>
          </p:cNvPr>
          <p:cNvSpPr/>
          <p:nvPr/>
        </p:nvSpPr>
        <p:spPr>
          <a:xfrm>
            <a:off x="1458969" y="1666875"/>
            <a:ext cx="2821483" cy="1009650"/>
          </a:xfrm>
          <a:prstGeom prst="wedgeRoundRectCallout">
            <a:avLst>
              <a:gd name="adj1" fmla="val 22381"/>
              <a:gd name="adj2" fmla="val 6922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Quê</a:t>
            </a:r>
            <a:r>
              <a:rPr lang="en-US" sz="2400" b="1" dirty="0"/>
              <a:t> </a:t>
            </a:r>
            <a:r>
              <a:rPr lang="en-US" sz="2400" b="1" dirty="0" err="1"/>
              <a:t>tớ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đỉnh</a:t>
            </a:r>
            <a:r>
              <a:rPr lang="en-US" sz="2400" b="1" dirty="0"/>
              <a:t> Phan-xi-</a:t>
            </a:r>
            <a:r>
              <a:rPr lang="en-US" sz="2400" b="1" dirty="0" err="1"/>
              <a:t>păng</a:t>
            </a:r>
            <a:r>
              <a:rPr lang="en-US" sz="2400" b="1" dirty="0"/>
              <a:t>, </a:t>
            </a:r>
          </a:p>
          <a:p>
            <a:pPr algn="ctr"/>
            <a:r>
              <a:rPr lang="en-US" sz="2400" b="1" dirty="0" err="1"/>
              <a:t>cao</a:t>
            </a:r>
            <a:r>
              <a:rPr lang="en-US" sz="2400" b="1" dirty="0"/>
              <a:t> 3 143 m.</a:t>
            </a:r>
          </a:p>
        </p:txBody>
      </p:sp>
      <p:sp>
        <p:nvSpPr>
          <p:cNvPr id="40" name="Speech Bubble: Rectangle with Corners Rounded 39">
            <a:extLst>
              <a:ext uri="{FF2B5EF4-FFF2-40B4-BE49-F238E27FC236}">
                <a16:creationId xmlns:a16="http://schemas.microsoft.com/office/drawing/2014/main" id="{206F0D6D-9241-4910-8688-3EF1062A9D06}"/>
              </a:ext>
            </a:extLst>
          </p:cNvPr>
          <p:cNvSpPr/>
          <p:nvPr/>
        </p:nvSpPr>
        <p:spPr>
          <a:xfrm>
            <a:off x="5369413" y="1406387"/>
            <a:ext cx="2592832" cy="1009650"/>
          </a:xfrm>
          <a:prstGeom prst="wedgeRoundRectCallout">
            <a:avLst>
              <a:gd name="adj1" fmla="val -1303"/>
              <a:gd name="adj2" fmla="val 7677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Quê</a:t>
            </a:r>
            <a:r>
              <a:rPr lang="en-US" sz="2400" b="1" dirty="0"/>
              <a:t> </a:t>
            </a:r>
            <a:r>
              <a:rPr lang="en-US" sz="2400" b="1" dirty="0" err="1"/>
              <a:t>tớ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đỉnh</a:t>
            </a:r>
            <a:r>
              <a:rPr lang="en-US" sz="2400" b="1" dirty="0"/>
              <a:t> </a:t>
            </a:r>
            <a:r>
              <a:rPr lang="en-US" sz="2400" b="1" dirty="0" err="1"/>
              <a:t>Tây</a:t>
            </a:r>
            <a:r>
              <a:rPr lang="en-US" sz="2400" b="1" dirty="0"/>
              <a:t> </a:t>
            </a:r>
            <a:r>
              <a:rPr lang="en-US" sz="2400" b="1" dirty="0" err="1"/>
              <a:t>Côn</a:t>
            </a:r>
            <a:r>
              <a:rPr lang="en-US" sz="2400" b="1" dirty="0"/>
              <a:t> </a:t>
            </a:r>
            <a:r>
              <a:rPr lang="en-US" sz="2400" b="1" dirty="0" err="1"/>
              <a:t>Lĩnh</a:t>
            </a:r>
            <a:r>
              <a:rPr lang="en-US" sz="2400" b="1" dirty="0"/>
              <a:t>, </a:t>
            </a:r>
            <a:r>
              <a:rPr lang="en-US" sz="2400" b="1" dirty="0" err="1"/>
              <a:t>cao</a:t>
            </a:r>
            <a:r>
              <a:rPr lang="en-US" sz="2400" b="1" dirty="0"/>
              <a:t> 2 427 m</a:t>
            </a:r>
          </a:p>
        </p:txBody>
      </p:sp>
      <p:sp>
        <p:nvSpPr>
          <p:cNvPr id="41" name="Speech Bubble: Rectangle with Corners Rounded 40">
            <a:extLst>
              <a:ext uri="{FF2B5EF4-FFF2-40B4-BE49-F238E27FC236}">
                <a16:creationId xmlns:a16="http://schemas.microsoft.com/office/drawing/2014/main" id="{BF421D16-3071-46FC-ACC1-8852125D9FD0}"/>
              </a:ext>
            </a:extLst>
          </p:cNvPr>
          <p:cNvSpPr/>
          <p:nvPr/>
        </p:nvSpPr>
        <p:spPr>
          <a:xfrm>
            <a:off x="8429533" y="1406387"/>
            <a:ext cx="2821483" cy="1360624"/>
          </a:xfrm>
          <a:prstGeom prst="wedgeRoundRectCallout">
            <a:avLst>
              <a:gd name="adj1" fmla="val -39477"/>
              <a:gd name="adj2" fmla="val 7771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Thế</a:t>
            </a:r>
            <a:r>
              <a:rPr lang="en-US" sz="2400" b="1" dirty="0"/>
              <a:t> </a:t>
            </a:r>
            <a:r>
              <a:rPr lang="en-US" sz="2400" b="1" dirty="0" err="1"/>
              <a:t>đỉnh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Phan-xi-</a:t>
            </a:r>
            <a:r>
              <a:rPr lang="en-US" sz="2400" b="1" dirty="0" err="1"/>
              <a:t>păng</a:t>
            </a:r>
            <a:r>
              <a:rPr lang="en-US" sz="2400" b="1" dirty="0"/>
              <a:t> </a:t>
            </a:r>
            <a:r>
              <a:rPr lang="en-US" sz="2400" b="1" dirty="0" err="1"/>
              <a:t>cao</a:t>
            </a:r>
            <a:r>
              <a:rPr lang="en-US" sz="2400" b="1" dirty="0"/>
              <a:t> </a:t>
            </a:r>
            <a:r>
              <a:rPr lang="en-US" sz="2400" b="1" dirty="0" err="1"/>
              <a:t>hơn</a:t>
            </a:r>
            <a:r>
              <a:rPr lang="en-US" sz="2400" b="1" dirty="0"/>
              <a:t>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không</a:t>
            </a:r>
            <a:r>
              <a:rPr lang="en-US" sz="2400" b="1" dirty="0"/>
              <a:t> ạ?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E67657-D4C3-4309-A2D8-4737C30BC6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842962"/>
            <a:ext cx="18669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1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15">
            <a:extLst>
              <a:ext uri="{FF2B5EF4-FFF2-40B4-BE49-F238E27FC236}">
                <a16:creationId xmlns:a16="http://schemas.microsoft.com/office/drawing/2014/main" id="{728328FC-6F8C-4057-BE52-7DBFD80B9B21}"/>
              </a:ext>
            </a:extLst>
          </p:cNvPr>
          <p:cNvGrpSpPr/>
          <p:nvPr/>
        </p:nvGrpSpPr>
        <p:grpSpPr>
          <a:xfrm>
            <a:off x="434979" y="349424"/>
            <a:ext cx="11422654" cy="6022879"/>
            <a:chOff x="2246898" y="972460"/>
            <a:chExt cx="7698203" cy="3497470"/>
          </a:xfrm>
        </p:grpSpPr>
        <p:sp>
          <p:nvSpPr>
            <p:cNvPr id="35" name="圆角矩形 13">
              <a:extLst>
                <a:ext uri="{FF2B5EF4-FFF2-40B4-BE49-F238E27FC236}">
                  <a16:creationId xmlns:a16="http://schemas.microsoft.com/office/drawing/2014/main" id="{B123BE56-B922-4452-BE12-D2E606E936FE}"/>
                </a:ext>
              </a:extLst>
            </p:cNvPr>
            <p:cNvSpPr/>
            <p:nvPr userDrawn="1"/>
          </p:nvSpPr>
          <p:spPr>
            <a:xfrm>
              <a:off x="2246898" y="972460"/>
              <a:ext cx="7698203" cy="3497470"/>
            </a:xfrm>
            <a:prstGeom prst="roundRect">
              <a:avLst/>
            </a:prstGeom>
            <a:solidFill>
              <a:schemeClr val="bg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endParaRPr>
            </a:p>
          </p:txBody>
        </p:sp>
        <p:sp>
          <p:nvSpPr>
            <p:cNvPr id="36" name="圆角矩形 14">
              <a:extLst>
                <a:ext uri="{FF2B5EF4-FFF2-40B4-BE49-F238E27FC236}">
                  <a16:creationId xmlns:a16="http://schemas.microsoft.com/office/drawing/2014/main" id="{3192C113-A068-4631-95B7-73C574C31F10}"/>
                </a:ext>
              </a:extLst>
            </p:cNvPr>
            <p:cNvSpPr/>
            <p:nvPr userDrawn="1"/>
          </p:nvSpPr>
          <p:spPr>
            <a:xfrm>
              <a:off x="2399599" y="1105418"/>
              <a:ext cx="7371740" cy="324006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66CDD1C-410E-40CF-9282-5682775C71A4}"/>
              </a:ext>
            </a:extLst>
          </p:cNvPr>
          <p:cNvSpPr txBox="1"/>
          <p:nvPr/>
        </p:nvSpPr>
        <p:spPr>
          <a:xfrm>
            <a:off x="1209675" y="752475"/>
            <a:ext cx="5991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a) So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3 143 </a:t>
            </a:r>
            <a:r>
              <a:rPr lang="en-US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 2 427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B5898D7-FD91-4372-B612-C498A5901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471741"/>
              </p:ext>
            </p:extLst>
          </p:nvPr>
        </p:nvGraphicFramePr>
        <p:xfrm>
          <a:off x="828675" y="1762125"/>
          <a:ext cx="8172450" cy="24513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4490">
                  <a:extLst>
                    <a:ext uri="{9D8B030D-6E8A-4147-A177-3AD203B41FA5}">
                      <a16:colId xmlns:a16="http://schemas.microsoft.com/office/drawing/2014/main" val="1966571110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758589067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2670115575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3694492994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3433702222"/>
                    </a:ext>
                  </a:extLst>
                </a:gridCol>
              </a:tblGrid>
              <a:tr h="7909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nghìn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chục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</a:p>
                    <a:p>
                      <a:pPr algn="ctr"/>
                      <a:r>
                        <a:rPr lang="en-US" sz="2400" dirty="0" err="1"/>
                        <a:t>đơn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vị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899706"/>
                  </a:ext>
                </a:extLst>
              </a:tr>
              <a:tr h="814211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3 143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326948"/>
                  </a:ext>
                </a:extLst>
              </a:tr>
              <a:tr h="814211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2 427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29322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8BF82A91-3F20-4C4A-BB9D-F1A7F1E28CE1}"/>
              </a:ext>
            </a:extLst>
          </p:cNvPr>
          <p:cNvSpPr txBox="1"/>
          <p:nvPr/>
        </p:nvSpPr>
        <p:spPr>
          <a:xfrm>
            <a:off x="3019426" y="2609850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603152C-9BBD-4D3F-8C83-9972D11DD271}"/>
              </a:ext>
            </a:extLst>
          </p:cNvPr>
          <p:cNvSpPr txBox="1"/>
          <p:nvPr/>
        </p:nvSpPr>
        <p:spPr>
          <a:xfrm>
            <a:off x="4552951" y="265747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CCE3C4-F1D1-46A3-9C07-3ED2CF91B56A}"/>
              </a:ext>
            </a:extLst>
          </p:cNvPr>
          <p:cNvSpPr txBox="1"/>
          <p:nvPr/>
        </p:nvSpPr>
        <p:spPr>
          <a:xfrm>
            <a:off x="6219826" y="265747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CA1437-7B56-4949-B261-A77B610CAC3E}"/>
              </a:ext>
            </a:extLst>
          </p:cNvPr>
          <p:cNvSpPr txBox="1"/>
          <p:nvPr/>
        </p:nvSpPr>
        <p:spPr>
          <a:xfrm>
            <a:off x="8020051" y="261937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977C2D-8E53-4544-813C-9269B0F2C265}"/>
              </a:ext>
            </a:extLst>
          </p:cNvPr>
          <p:cNvSpPr txBox="1"/>
          <p:nvPr/>
        </p:nvSpPr>
        <p:spPr>
          <a:xfrm>
            <a:off x="3057526" y="345757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CA960E-27A5-4FE9-898E-6DA1720F60CE}"/>
              </a:ext>
            </a:extLst>
          </p:cNvPr>
          <p:cNvSpPr txBox="1"/>
          <p:nvPr/>
        </p:nvSpPr>
        <p:spPr>
          <a:xfrm>
            <a:off x="4581526" y="3429000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3D2ABC-C619-4341-BA80-56E1590EAABB}"/>
              </a:ext>
            </a:extLst>
          </p:cNvPr>
          <p:cNvSpPr txBox="1"/>
          <p:nvPr/>
        </p:nvSpPr>
        <p:spPr>
          <a:xfrm>
            <a:off x="6296026" y="3467100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66FDB0-AEBF-4467-A8A4-7AA7DC4A7331}"/>
              </a:ext>
            </a:extLst>
          </p:cNvPr>
          <p:cNvSpPr txBox="1"/>
          <p:nvPr/>
        </p:nvSpPr>
        <p:spPr>
          <a:xfrm>
            <a:off x="8086726" y="347662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9CF70B-514A-43AC-BA18-A0CEACB44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687" y="2671762"/>
            <a:ext cx="1304925" cy="1552575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9EC5B335-F02B-4E09-913E-9F8904DF04E2}"/>
              </a:ext>
            </a:extLst>
          </p:cNvPr>
          <p:cNvSpPr/>
          <p:nvPr/>
        </p:nvSpPr>
        <p:spPr>
          <a:xfrm>
            <a:off x="9094062" y="1333500"/>
            <a:ext cx="2763571" cy="1009650"/>
          </a:xfrm>
          <a:prstGeom prst="wedgeRoundRectCallout">
            <a:avLst>
              <a:gd name="adj1" fmla="val 8600"/>
              <a:gd name="adj2" fmla="val 7488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>So </a:t>
            </a:r>
            <a:r>
              <a:rPr lang="en-US" b="1" dirty="0" err="1"/>
              <a:t>sánh</a:t>
            </a:r>
            <a:r>
              <a:rPr lang="en-US" b="1" dirty="0"/>
              <a:t> </a:t>
            </a:r>
            <a:r>
              <a:rPr lang="en-US" b="1" dirty="0" err="1"/>
              <a:t>tương</a:t>
            </a:r>
            <a:r>
              <a:rPr lang="en-US" b="1" dirty="0"/>
              <a:t> </a:t>
            </a:r>
            <a:r>
              <a:rPr lang="en-US" b="1" dirty="0" err="1"/>
              <a:t>tự</a:t>
            </a:r>
            <a:r>
              <a:rPr lang="en-US" b="1" dirty="0"/>
              <a:t> </a:t>
            </a:r>
            <a:r>
              <a:rPr lang="en-US" b="1" dirty="0" err="1"/>
              <a:t>như</a:t>
            </a:r>
            <a:r>
              <a:rPr lang="en-US" b="1" dirty="0"/>
              <a:t> so </a:t>
            </a:r>
            <a:r>
              <a:rPr lang="en-US" b="1" dirty="0" err="1"/>
              <a:t>sánh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phạm</a:t>
            </a:r>
            <a:r>
              <a:rPr lang="en-US" b="1" dirty="0"/>
              <a:t> vi 1000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96374-C462-441B-AE75-C000AA9C36AD}"/>
              </a:ext>
            </a:extLst>
          </p:cNvPr>
          <p:cNvSpPr txBox="1"/>
          <p:nvPr/>
        </p:nvSpPr>
        <p:spPr>
          <a:xfrm>
            <a:off x="1933575" y="4371975"/>
            <a:ext cx="729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/>
              <a:t> 143 &gt; </a:t>
            </a:r>
            <a:r>
              <a:rPr lang="en-US" sz="2800" b="1" dirty="0">
                <a:solidFill>
                  <a:srgbClr val="FF0000"/>
                </a:solidFill>
              </a:rPr>
              <a:t>2</a:t>
            </a:r>
            <a:r>
              <a:rPr lang="en-US" sz="2800" b="1" dirty="0"/>
              <a:t> 427 (</a:t>
            </a:r>
            <a:r>
              <a:rPr lang="en-US" sz="2800" b="1" dirty="0" err="1"/>
              <a:t>vì</a:t>
            </a:r>
            <a:r>
              <a:rPr lang="en-US" sz="2800" b="1" dirty="0"/>
              <a:t> ở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nghìn</a:t>
            </a:r>
            <a:r>
              <a:rPr lang="en-US" sz="2800" b="1" dirty="0"/>
              <a:t> </a:t>
            </a:r>
            <a:r>
              <a:rPr lang="en-US" sz="2800" b="1" dirty="0" err="1"/>
              <a:t>có</a:t>
            </a:r>
            <a:r>
              <a:rPr lang="en-US" sz="2800" b="1" dirty="0"/>
              <a:t> 3 &gt; 2)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04C827-32BE-42A8-8908-5EAD0FB45A0B}"/>
              </a:ext>
            </a:extLst>
          </p:cNvPr>
          <p:cNvSpPr/>
          <p:nvPr/>
        </p:nvSpPr>
        <p:spPr>
          <a:xfrm>
            <a:off x="2466975" y="5019675"/>
            <a:ext cx="8153400" cy="981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28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Nếu hai số có cùng số chữ số thì so sánh từng cặp chữ số ở cùng một hàng, kể từ trái qua phải.</a:t>
            </a:r>
            <a:endParaRPr lang="en-US" sz="28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8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9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15">
            <a:extLst>
              <a:ext uri="{FF2B5EF4-FFF2-40B4-BE49-F238E27FC236}">
                <a16:creationId xmlns:a16="http://schemas.microsoft.com/office/drawing/2014/main" id="{728328FC-6F8C-4057-BE52-7DBFD80B9B21}"/>
              </a:ext>
            </a:extLst>
          </p:cNvPr>
          <p:cNvGrpSpPr/>
          <p:nvPr/>
        </p:nvGrpSpPr>
        <p:grpSpPr>
          <a:xfrm>
            <a:off x="434979" y="349424"/>
            <a:ext cx="11422654" cy="6022879"/>
            <a:chOff x="2246898" y="972460"/>
            <a:chExt cx="7698203" cy="3497470"/>
          </a:xfrm>
        </p:grpSpPr>
        <p:sp>
          <p:nvSpPr>
            <p:cNvPr id="35" name="圆角矩形 13">
              <a:extLst>
                <a:ext uri="{FF2B5EF4-FFF2-40B4-BE49-F238E27FC236}">
                  <a16:creationId xmlns:a16="http://schemas.microsoft.com/office/drawing/2014/main" id="{B123BE56-B922-4452-BE12-D2E606E936FE}"/>
                </a:ext>
              </a:extLst>
            </p:cNvPr>
            <p:cNvSpPr/>
            <p:nvPr userDrawn="1"/>
          </p:nvSpPr>
          <p:spPr>
            <a:xfrm>
              <a:off x="2246898" y="972460"/>
              <a:ext cx="7698203" cy="3497470"/>
            </a:xfrm>
            <a:prstGeom prst="roundRect">
              <a:avLst/>
            </a:prstGeom>
            <a:solidFill>
              <a:schemeClr val="bg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endParaRPr>
            </a:p>
          </p:txBody>
        </p:sp>
        <p:sp>
          <p:nvSpPr>
            <p:cNvPr id="36" name="圆角矩形 14">
              <a:extLst>
                <a:ext uri="{FF2B5EF4-FFF2-40B4-BE49-F238E27FC236}">
                  <a16:creationId xmlns:a16="http://schemas.microsoft.com/office/drawing/2014/main" id="{3192C113-A068-4631-95B7-73C574C31F10}"/>
                </a:ext>
              </a:extLst>
            </p:cNvPr>
            <p:cNvSpPr/>
            <p:nvPr userDrawn="1"/>
          </p:nvSpPr>
          <p:spPr>
            <a:xfrm>
              <a:off x="2399599" y="1105418"/>
              <a:ext cx="7371740" cy="324006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66CDD1C-410E-40CF-9282-5682775C71A4}"/>
              </a:ext>
            </a:extLst>
          </p:cNvPr>
          <p:cNvSpPr txBox="1"/>
          <p:nvPr/>
        </p:nvSpPr>
        <p:spPr>
          <a:xfrm>
            <a:off x="1209675" y="752475"/>
            <a:ext cx="989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a) So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sánh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998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và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2 021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B5898D7-FD91-4372-B612-C498A59016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567278"/>
              </p:ext>
            </p:extLst>
          </p:nvPr>
        </p:nvGraphicFramePr>
        <p:xfrm>
          <a:off x="828675" y="1762125"/>
          <a:ext cx="8172450" cy="24513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34490">
                  <a:extLst>
                    <a:ext uri="{9D8B030D-6E8A-4147-A177-3AD203B41FA5}">
                      <a16:colId xmlns:a16="http://schemas.microsoft.com/office/drawing/2014/main" val="1966571110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758589067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2670115575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3694492994"/>
                    </a:ext>
                  </a:extLst>
                </a:gridCol>
                <a:gridCol w="1634490">
                  <a:extLst>
                    <a:ext uri="{9D8B030D-6E8A-4147-A177-3AD203B41FA5}">
                      <a16:colId xmlns:a16="http://schemas.microsoft.com/office/drawing/2014/main" val="3433702222"/>
                    </a:ext>
                  </a:extLst>
                </a:gridCol>
              </a:tblGrid>
              <a:tr h="79092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Số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nghìn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trăm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chục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Hàng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đơn</a:t>
                      </a:r>
                      <a:r>
                        <a:rPr lang="en-US" sz="2400" dirty="0"/>
                        <a:t> </a:t>
                      </a:r>
                      <a:r>
                        <a:rPr lang="en-US" sz="2400" dirty="0" err="1"/>
                        <a:t>vị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899706"/>
                  </a:ext>
                </a:extLst>
              </a:tr>
              <a:tr h="814211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6326948"/>
                  </a:ext>
                </a:extLst>
              </a:tr>
              <a:tr h="814211">
                <a:tc>
                  <a:txBody>
                    <a:bodyPr/>
                    <a:lstStyle/>
                    <a:p>
                      <a:r>
                        <a:rPr lang="en-US" sz="3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2 021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29322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B603152C-9BBD-4D3F-8C83-9972D11DD271}"/>
              </a:ext>
            </a:extLst>
          </p:cNvPr>
          <p:cNvSpPr txBox="1"/>
          <p:nvPr/>
        </p:nvSpPr>
        <p:spPr>
          <a:xfrm>
            <a:off x="4552951" y="265747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7CCE3C4-F1D1-46A3-9C07-3ED2CF91B56A}"/>
              </a:ext>
            </a:extLst>
          </p:cNvPr>
          <p:cNvSpPr txBox="1"/>
          <p:nvPr/>
        </p:nvSpPr>
        <p:spPr>
          <a:xfrm>
            <a:off x="6219826" y="265747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CA1437-7B56-4949-B261-A77B610CAC3E}"/>
              </a:ext>
            </a:extLst>
          </p:cNvPr>
          <p:cNvSpPr txBox="1"/>
          <p:nvPr/>
        </p:nvSpPr>
        <p:spPr>
          <a:xfrm>
            <a:off x="8020051" y="261937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F977C2D-8E53-4544-813C-9269B0F2C265}"/>
              </a:ext>
            </a:extLst>
          </p:cNvPr>
          <p:cNvSpPr txBox="1"/>
          <p:nvPr/>
        </p:nvSpPr>
        <p:spPr>
          <a:xfrm>
            <a:off x="3057526" y="345757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CA960E-27A5-4FE9-898E-6DA1720F60CE}"/>
              </a:ext>
            </a:extLst>
          </p:cNvPr>
          <p:cNvSpPr txBox="1"/>
          <p:nvPr/>
        </p:nvSpPr>
        <p:spPr>
          <a:xfrm>
            <a:off x="4581526" y="3429000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43D2ABC-C619-4341-BA80-56E1590EAABB}"/>
              </a:ext>
            </a:extLst>
          </p:cNvPr>
          <p:cNvSpPr txBox="1"/>
          <p:nvPr/>
        </p:nvSpPr>
        <p:spPr>
          <a:xfrm>
            <a:off x="6296026" y="3467100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66FDB0-AEBF-4467-A8A4-7AA7DC4A7331}"/>
              </a:ext>
            </a:extLst>
          </p:cNvPr>
          <p:cNvSpPr txBox="1"/>
          <p:nvPr/>
        </p:nvSpPr>
        <p:spPr>
          <a:xfrm>
            <a:off x="8086726" y="3476625"/>
            <a:ext cx="80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9CF70B-514A-43AC-BA18-A0CEACB44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1687" y="2671762"/>
            <a:ext cx="1304925" cy="1552575"/>
          </a:xfrm>
          <a:prstGeom prst="rect">
            <a:avLst/>
          </a:prstGeom>
        </p:spPr>
      </p:pic>
      <p:sp>
        <p:nvSpPr>
          <p:cNvPr id="29" name="Speech Bubble: Rectangle with Corners Rounded 28">
            <a:extLst>
              <a:ext uri="{FF2B5EF4-FFF2-40B4-BE49-F238E27FC236}">
                <a16:creationId xmlns:a16="http://schemas.microsoft.com/office/drawing/2014/main" id="{9EC5B335-F02B-4E09-913E-9F8904DF04E2}"/>
              </a:ext>
            </a:extLst>
          </p:cNvPr>
          <p:cNvSpPr/>
          <p:nvPr/>
        </p:nvSpPr>
        <p:spPr>
          <a:xfrm>
            <a:off x="9095171" y="1355982"/>
            <a:ext cx="2849914" cy="1009650"/>
          </a:xfrm>
          <a:prstGeom prst="wedgeRoundRectCallout">
            <a:avLst>
              <a:gd name="adj1" fmla="val 8600"/>
              <a:gd name="adj2" fmla="val 74883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sánh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tương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tự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như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so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sánh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các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trong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phạm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vi 1000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E96374-C462-441B-AE75-C000AA9C36AD}"/>
              </a:ext>
            </a:extLst>
          </p:cNvPr>
          <p:cNvSpPr txBox="1"/>
          <p:nvPr/>
        </p:nvSpPr>
        <p:spPr>
          <a:xfrm>
            <a:off x="1933575" y="4371975"/>
            <a:ext cx="7296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998 &lt; 2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021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998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ít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chữ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số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hơn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C04C827-32BE-42A8-8908-5EAD0FB45A0B}"/>
              </a:ext>
            </a:extLst>
          </p:cNvPr>
          <p:cNvSpPr/>
          <p:nvPr/>
        </p:nvSpPr>
        <p:spPr>
          <a:xfrm>
            <a:off x="2466975" y="5019675"/>
            <a:ext cx="8153400" cy="9810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15000"/>
              </a:lnSpc>
            </a:pP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Trong hai số, số nào có ít chữ số hơn thì bé hơn</a:t>
            </a: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3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3" descr="ce1ed7f935192fceca30dfb2bcebe60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1188" t="20367" r="10619" b="19944"/>
          <a:stretch>
            <a:fillRect/>
          </a:stretch>
        </p:blipFill>
        <p:spPr>
          <a:xfrm>
            <a:off x="1358364" y="949310"/>
            <a:ext cx="9139225" cy="4580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4A6F5A-DEA1-4D28-A923-BD40CFB7B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231" y="2352675"/>
            <a:ext cx="6669602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15">
            <a:extLst>
              <a:ext uri="{FF2B5EF4-FFF2-40B4-BE49-F238E27FC236}">
                <a16:creationId xmlns:a16="http://schemas.microsoft.com/office/drawing/2014/main" id="{728328FC-6F8C-4057-BE52-7DBFD80B9B21}"/>
              </a:ext>
            </a:extLst>
          </p:cNvPr>
          <p:cNvGrpSpPr/>
          <p:nvPr/>
        </p:nvGrpSpPr>
        <p:grpSpPr>
          <a:xfrm>
            <a:off x="434979" y="349424"/>
            <a:ext cx="11422654" cy="6022879"/>
            <a:chOff x="2246898" y="972460"/>
            <a:chExt cx="7698203" cy="3497470"/>
          </a:xfrm>
        </p:grpSpPr>
        <p:sp>
          <p:nvSpPr>
            <p:cNvPr id="35" name="圆角矩形 13">
              <a:extLst>
                <a:ext uri="{FF2B5EF4-FFF2-40B4-BE49-F238E27FC236}">
                  <a16:creationId xmlns:a16="http://schemas.microsoft.com/office/drawing/2014/main" id="{B123BE56-B922-4452-BE12-D2E606E936FE}"/>
                </a:ext>
              </a:extLst>
            </p:cNvPr>
            <p:cNvSpPr/>
            <p:nvPr userDrawn="1"/>
          </p:nvSpPr>
          <p:spPr>
            <a:xfrm>
              <a:off x="2246898" y="972460"/>
              <a:ext cx="7698203" cy="3497470"/>
            </a:xfrm>
            <a:prstGeom prst="roundRect">
              <a:avLst/>
            </a:prstGeom>
            <a:solidFill>
              <a:schemeClr val="bg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endParaRPr>
            </a:p>
          </p:txBody>
        </p:sp>
        <p:sp>
          <p:nvSpPr>
            <p:cNvPr id="36" name="圆角矩形 14">
              <a:extLst>
                <a:ext uri="{FF2B5EF4-FFF2-40B4-BE49-F238E27FC236}">
                  <a16:creationId xmlns:a16="http://schemas.microsoft.com/office/drawing/2014/main" id="{3192C113-A068-4631-95B7-73C574C31F10}"/>
                </a:ext>
              </a:extLst>
            </p:cNvPr>
            <p:cNvSpPr/>
            <p:nvPr userDrawn="1"/>
          </p:nvSpPr>
          <p:spPr>
            <a:xfrm>
              <a:off x="2399599" y="1105418"/>
              <a:ext cx="7371740" cy="324006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字魂70号-灵悦黑体" panose="00000500000000000000" pitchFamily="2" charset="-122"/>
                <a:ea typeface="字魂70号-灵悦黑体" panose="00000500000000000000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D63E19E5-760C-4532-AF93-D5DE8BFD9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024" y="838200"/>
            <a:ext cx="2886489" cy="78105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B0ED826-B16C-498A-A68D-34B17BA47B7D}"/>
              </a:ext>
            </a:extLst>
          </p:cNvPr>
          <p:cNvGrpSpPr/>
          <p:nvPr/>
        </p:nvGrpSpPr>
        <p:grpSpPr>
          <a:xfrm>
            <a:off x="1133475" y="1576685"/>
            <a:ext cx="4381500" cy="2232021"/>
            <a:chOff x="1133475" y="1576685"/>
            <a:chExt cx="4381500" cy="223202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B1C306C-5833-44AC-BBBB-179E078B64A9}"/>
                </a:ext>
              </a:extLst>
            </p:cNvPr>
            <p:cNvSpPr txBox="1"/>
            <p:nvPr/>
          </p:nvSpPr>
          <p:spPr>
            <a:xfrm>
              <a:off x="1133475" y="1576685"/>
              <a:ext cx="4381500" cy="22320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a) </a:t>
              </a:r>
            </a:p>
            <a:p>
              <a:pPr algn="just">
                <a:lnSpc>
                  <a:spcPct val="15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856 </a:t>
              </a:r>
              <a:r>
                <a:rPr lang="pt-BR" sz="3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pt-BR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7 560</a:t>
              </a:r>
            </a:p>
            <a:p>
              <a:pPr algn="just">
                <a:lnSpc>
                  <a:spcPct val="15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5 831         5 381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9934DA7-D937-4043-AD97-EFE433B7B3D9}"/>
                </a:ext>
              </a:extLst>
            </p:cNvPr>
            <p:cNvSpPr/>
            <p:nvPr/>
          </p:nvSpPr>
          <p:spPr>
            <a:xfrm>
              <a:off x="2105025" y="2362200"/>
              <a:ext cx="771525" cy="6000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2D9A9D08-801A-4557-9428-7A1DA359A673}"/>
                </a:ext>
              </a:extLst>
            </p:cNvPr>
            <p:cNvSpPr/>
            <p:nvPr/>
          </p:nvSpPr>
          <p:spPr>
            <a:xfrm>
              <a:off x="2152650" y="3143250"/>
              <a:ext cx="771525" cy="6000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B4E2E430-782F-42F9-94DE-2208042A9D88}"/>
              </a:ext>
            </a:extLst>
          </p:cNvPr>
          <p:cNvGrpSpPr/>
          <p:nvPr/>
        </p:nvGrpSpPr>
        <p:grpSpPr>
          <a:xfrm>
            <a:off x="7372350" y="1652885"/>
            <a:ext cx="4248150" cy="2232021"/>
            <a:chOff x="1266825" y="1576685"/>
            <a:chExt cx="4248150" cy="2232021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973573AA-19B5-46B2-8942-8BD0F0D2121F}"/>
                </a:ext>
              </a:extLst>
            </p:cNvPr>
            <p:cNvSpPr txBox="1"/>
            <p:nvPr/>
          </p:nvSpPr>
          <p:spPr>
            <a:xfrm>
              <a:off x="1266825" y="1576685"/>
              <a:ext cx="4248150" cy="22320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b) </a:t>
              </a:r>
            </a:p>
            <a:p>
              <a:pPr algn="just">
                <a:lnSpc>
                  <a:spcPct val="15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6 742 </a:t>
              </a:r>
              <a:r>
                <a:rPr lang="pt-BR" sz="3200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</a:t>
              </a:r>
              <a:r>
                <a:rPr lang="pt-BR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7 624</a:t>
              </a:r>
            </a:p>
            <a:p>
              <a:pPr algn="just">
                <a:lnSpc>
                  <a:spcPct val="150000"/>
                </a:lnSpc>
              </a:pPr>
              <a:r>
                <a:rPr lang="pt-BR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8 905           8 955</a:t>
              </a:r>
            </a:p>
          </p:txBody>
        </p:sp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id="{00AADD53-5395-48A2-A599-B66B0B184DF5}"/>
                </a:ext>
              </a:extLst>
            </p:cNvPr>
            <p:cNvSpPr/>
            <p:nvPr/>
          </p:nvSpPr>
          <p:spPr>
            <a:xfrm>
              <a:off x="2381250" y="2371725"/>
              <a:ext cx="771525" cy="6000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93F62B36-C3D4-42DC-AFFD-FD4F30E0F699}"/>
                </a:ext>
              </a:extLst>
            </p:cNvPr>
            <p:cNvSpPr/>
            <p:nvPr/>
          </p:nvSpPr>
          <p:spPr>
            <a:xfrm>
              <a:off x="2333625" y="3143250"/>
              <a:ext cx="771525" cy="600075"/>
            </a:xfrm>
            <a:prstGeom prst="roundRect">
              <a:avLst/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17C0A3A-2A09-4643-8371-917B6EE2BB57}"/>
              </a:ext>
            </a:extLst>
          </p:cNvPr>
          <p:cNvSpPr/>
          <p:nvPr/>
        </p:nvSpPr>
        <p:spPr>
          <a:xfrm>
            <a:off x="2076450" y="2343150"/>
            <a:ext cx="800100" cy="63817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1A295EC-3705-4BCC-9DBF-F5D8DF8CB826}"/>
              </a:ext>
            </a:extLst>
          </p:cNvPr>
          <p:cNvSpPr/>
          <p:nvPr/>
        </p:nvSpPr>
        <p:spPr>
          <a:xfrm>
            <a:off x="1447800" y="3267075"/>
            <a:ext cx="314325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F7BF48D-23A8-4BD7-8E8F-C503510FB627}"/>
              </a:ext>
            </a:extLst>
          </p:cNvPr>
          <p:cNvSpPr/>
          <p:nvPr/>
        </p:nvSpPr>
        <p:spPr>
          <a:xfrm>
            <a:off x="3209926" y="3171825"/>
            <a:ext cx="285750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662D351-CDAD-4AC0-82C7-D23158B6F8C9}"/>
              </a:ext>
            </a:extLst>
          </p:cNvPr>
          <p:cNvSpPr/>
          <p:nvPr/>
        </p:nvSpPr>
        <p:spPr>
          <a:xfrm>
            <a:off x="2124075" y="3152775"/>
            <a:ext cx="800100" cy="63817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&gt;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CC64A15-54F7-4AF6-93A0-792197DF0808}"/>
              </a:ext>
            </a:extLst>
          </p:cNvPr>
          <p:cNvSpPr/>
          <p:nvPr/>
        </p:nvSpPr>
        <p:spPr>
          <a:xfrm>
            <a:off x="7429500" y="2590800"/>
            <a:ext cx="314325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F81764F-D5C6-4231-B98A-C8F8485E0673}"/>
              </a:ext>
            </a:extLst>
          </p:cNvPr>
          <p:cNvSpPr/>
          <p:nvPr/>
        </p:nvSpPr>
        <p:spPr>
          <a:xfrm>
            <a:off x="9324975" y="2524125"/>
            <a:ext cx="314325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EEF61F4-A470-4E2A-8FAE-2929E05C741B}"/>
              </a:ext>
            </a:extLst>
          </p:cNvPr>
          <p:cNvSpPr/>
          <p:nvPr/>
        </p:nvSpPr>
        <p:spPr>
          <a:xfrm>
            <a:off x="8458200" y="2419350"/>
            <a:ext cx="800100" cy="63817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971713B-5D33-4475-801C-551B4B8A6CEC}"/>
              </a:ext>
            </a:extLst>
          </p:cNvPr>
          <p:cNvSpPr/>
          <p:nvPr/>
        </p:nvSpPr>
        <p:spPr>
          <a:xfrm>
            <a:off x="7972425" y="3305175"/>
            <a:ext cx="219075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CDF9F1C-6F75-4C03-847C-572BF32EEFE9}"/>
              </a:ext>
            </a:extLst>
          </p:cNvPr>
          <p:cNvSpPr/>
          <p:nvPr/>
        </p:nvSpPr>
        <p:spPr>
          <a:xfrm>
            <a:off x="9877425" y="3276600"/>
            <a:ext cx="238125" cy="5429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4FB964E-AD7C-4BD8-9C62-7FA25C0FDF9A}"/>
              </a:ext>
            </a:extLst>
          </p:cNvPr>
          <p:cNvSpPr/>
          <p:nvPr/>
        </p:nvSpPr>
        <p:spPr>
          <a:xfrm>
            <a:off x="8410575" y="3171825"/>
            <a:ext cx="800100" cy="638175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76361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15">
            <a:extLst>
              <a:ext uri="{FF2B5EF4-FFF2-40B4-BE49-F238E27FC236}">
                <a16:creationId xmlns:a16="http://schemas.microsoft.com/office/drawing/2014/main" id="{728328FC-6F8C-4057-BE52-7DBFD80B9B21}"/>
              </a:ext>
            </a:extLst>
          </p:cNvPr>
          <p:cNvGrpSpPr/>
          <p:nvPr/>
        </p:nvGrpSpPr>
        <p:grpSpPr>
          <a:xfrm>
            <a:off x="434979" y="349424"/>
            <a:ext cx="11422654" cy="6022879"/>
            <a:chOff x="2246898" y="972460"/>
            <a:chExt cx="7698203" cy="3497470"/>
          </a:xfrm>
        </p:grpSpPr>
        <p:sp>
          <p:nvSpPr>
            <p:cNvPr id="35" name="圆角矩形 13">
              <a:extLst>
                <a:ext uri="{FF2B5EF4-FFF2-40B4-BE49-F238E27FC236}">
                  <a16:creationId xmlns:a16="http://schemas.microsoft.com/office/drawing/2014/main" id="{B123BE56-B922-4452-BE12-D2E606E936FE}"/>
                </a:ext>
              </a:extLst>
            </p:cNvPr>
            <p:cNvSpPr/>
            <p:nvPr userDrawn="1"/>
          </p:nvSpPr>
          <p:spPr>
            <a:xfrm>
              <a:off x="2246898" y="972460"/>
              <a:ext cx="7698203" cy="3497470"/>
            </a:xfrm>
            <a:prstGeom prst="roundRect">
              <a:avLst/>
            </a:prstGeom>
            <a:solidFill>
              <a:schemeClr val="bg1"/>
            </a:solidFill>
            <a:ln w="1270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endParaRPr>
            </a:p>
          </p:txBody>
        </p:sp>
        <p:sp>
          <p:nvSpPr>
            <p:cNvPr id="36" name="圆角矩形 14">
              <a:extLst>
                <a:ext uri="{FF2B5EF4-FFF2-40B4-BE49-F238E27FC236}">
                  <a16:creationId xmlns:a16="http://schemas.microsoft.com/office/drawing/2014/main" id="{3192C113-A068-4631-95B7-73C574C31F10}"/>
                </a:ext>
              </a:extLst>
            </p:cNvPr>
            <p:cNvSpPr/>
            <p:nvPr userDrawn="1"/>
          </p:nvSpPr>
          <p:spPr>
            <a:xfrm>
              <a:off x="2399599" y="1105418"/>
              <a:ext cx="7371740" cy="3240061"/>
            </a:xfrm>
            <a:prstGeom prst="roundRect">
              <a:avLst/>
            </a:prstGeom>
            <a:solidFill>
              <a:schemeClr val="bg1"/>
            </a:solidFill>
            <a:ln w="25400">
              <a:solidFill>
                <a:schemeClr val="accent6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字魂70号-灵悦黑体" panose="00000500000000000000" pitchFamily="2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717E2C7-15EC-4F11-A831-7787B5479289}"/>
              </a:ext>
            </a:extLst>
          </p:cNvPr>
          <p:cNvSpPr txBox="1"/>
          <p:nvPr/>
        </p:nvSpPr>
        <p:spPr>
          <a:xfrm>
            <a:off x="1142999" y="838200"/>
            <a:ext cx="1004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 bạn Mai, Nam và Việt đang ở trong mê cung (như hình vẽ):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FA392C-89C7-4D98-AE0B-E6E0ED457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9962" y="1476375"/>
            <a:ext cx="4221742" cy="37840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F3D8A5-4F55-45A5-8B19-794D48EBCE98}"/>
              </a:ext>
            </a:extLst>
          </p:cNvPr>
          <p:cNvSpPr txBox="1"/>
          <p:nvPr/>
        </p:nvSpPr>
        <p:spPr>
          <a:xfrm>
            <a:off x="781050" y="1704975"/>
            <a:ext cx="65246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8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8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0" dirty="0" err="1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i="0" dirty="0">
                <a:solidFill>
                  <a:schemeClr val="accent5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04CC5F2-44C6-4653-9FEF-593848C13843}"/>
              </a:ext>
            </a:extLst>
          </p:cNvPr>
          <p:cNvSpPr/>
          <p:nvPr/>
        </p:nvSpPr>
        <p:spPr>
          <a:xfrm rot="21369509">
            <a:off x="7962900" y="4295775"/>
            <a:ext cx="2600325" cy="723900"/>
          </a:xfrm>
          <a:custGeom>
            <a:avLst/>
            <a:gdLst>
              <a:gd name="connsiteX0" fmla="*/ 0 w 2600325"/>
              <a:gd name="connsiteY0" fmla="*/ 0 h 723900"/>
              <a:gd name="connsiteX1" fmla="*/ 19050 w 2600325"/>
              <a:gd name="connsiteY1" fmla="*/ 47625 h 723900"/>
              <a:gd name="connsiteX2" fmla="*/ 28575 w 2600325"/>
              <a:gd name="connsiteY2" fmla="*/ 428625 h 723900"/>
              <a:gd name="connsiteX3" fmla="*/ 38100 w 2600325"/>
              <a:gd name="connsiteY3" fmla="*/ 485775 h 723900"/>
              <a:gd name="connsiteX4" fmla="*/ 57150 w 2600325"/>
              <a:gd name="connsiteY4" fmla="*/ 514350 h 723900"/>
              <a:gd name="connsiteX5" fmla="*/ 104775 w 2600325"/>
              <a:gd name="connsiteY5" fmla="*/ 581025 h 723900"/>
              <a:gd name="connsiteX6" fmla="*/ 161925 w 2600325"/>
              <a:gd name="connsiteY6" fmla="*/ 600075 h 723900"/>
              <a:gd name="connsiteX7" fmla="*/ 314325 w 2600325"/>
              <a:gd name="connsiteY7" fmla="*/ 638175 h 723900"/>
              <a:gd name="connsiteX8" fmla="*/ 485775 w 2600325"/>
              <a:gd name="connsiteY8" fmla="*/ 647700 h 723900"/>
              <a:gd name="connsiteX9" fmla="*/ 647700 w 2600325"/>
              <a:gd name="connsiteY9" fmla="*/ 666750 h 723900"/>
              <a:gd name="connsiteX10" fmla="*/ 1581150 w 2600325"/>
              <a:gd name="connsiteY10" fmla="*/ 685800 h 723900"/>
              <a:gd name="connsiteX11" fmla="*/ 1628775 w 2600325"/>
              <a:gd name="connsiteY11" fmla="*/ 695325 h 723900"/>
              <a:gd name="connsiteX12" fmla="*/ 1714500 w 2600325"/>
              <a:gd name="connsiteY12" fmla="*/ 714375 h 723900"/>
              <a:gd name="connsiteX13" fmla="*/ 2600325 w 2600325"/>
              <a:gd name="connsiteY1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600325" h="723900">
                <a:moveTo>
                  <a:pt x="0" y="0"/>
                </a:moveTo>
                <a:cubicBezTo>
                  <a:pt x="6350" y="15875"/>
                  <a:pt x="17913" y="30565"/>
                  <a:pt x="19050" y="47625"/>
                </a:cubicBezTo>
                <a:cubicBezTo>
                  <a:pt x="27501" y="174383"/>
                  <a:pt x="23057" y="301705"/>
                  <a:pt x="28575" y="428625"/>
                </a:cubicBezTo>
                <a:cubicBezTo>
                  <a:pt x="29414" y="447920"/>
                  <a:pt x="31993" y="467453"/>
                  <a:pt x="38100" y="485775"/>
                </a:cubicBezTo>
                <a:cubicBezTo>
                  <a:pt x="41720" y="496635"/>
                  <a:pt x="51470" y="504411"/>
                  <a:pt x="57150" y="514350"/>
                </a:cubicBezTo>
                <a:cubicBezTo>
                  <a:pt x="72327" y="540909"/>
                  <a:pt x="75549" y="564789"/>
                  <a:pt x="104775" y="581025"/>
                </a:cubicBezTo>
                <a:cubicBezTo>
                  <a:pt x="122328" y="590777"/>
                  <a:pt x="142444" y="595205"/>
                  <a:pt x="161925" y="600075"/>
                </a:cubicBezTo>
                <a:cubicBezTo>
                  <a:pt x="212725" y="612775"/>
                  <a:pt x="262042" y="635270"/>
                  <a:pt x="314325" y="638175"/>
                </a:cubicBezTo>
                <a:lnTo>
                  <a:pt x="485775" y="647700"/>
                </a:lnTo>
                <a:cubicBezTo>
                  <a:pt x="539750" y="654050"/>
                  <a:pt x="593376" y="665152"/>
                  <a:pt x="647700" y="666750"/>
                </a:cubicBezTo>
                <a:lnTo>
                  <a:pt x="1581150" y="685800"/>
                </a:lnTo>
                <a:lnTo>
                  <a:pt x="1628775" y="695325"/>
                </a:lnTo>
                <a:cubicBezTo>
                  <a:pt x="1657397" y="701458"/>
                  <a:pt x="1685243" y="713451"/>
                  <a:pt x="1714500" y="714375"/>
                </a:cubicBezTo>
                <a:cubicBezTo>
                  <a:pt x="2024308" y="724158"/>
                  <a:pt x="2303846" y="723900"/>
                  <a:pt x="2600325" y="723900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894034-5E46-4E2E-ADF9-650EFAE68E3E}"/>
              </a:ext>
            </a:extLst>
          </p:cNvPr>
          <p:cNvSpPr txBox="1"/>
          <p:nvPr/>
        </p:nvSpPr>
        <p:spPr>
          <a:xfrm>
            <a:off x="876300" y="3543300"/>
            <a:ext cx="656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Mai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1420</a:t>
            </a:r>
            <a:endParaRPr lang="en-US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5E14B1A-27C1-408E-9C24-D4257E278FF9}"/>
              </a:ext>
            </a:extLst>
          </p:cNvPr>
          <p:cNvSpPr/>
          <p:nvPr/>
        </p:nvSpPr>
        <p:spPr>
          <a:xfrm>
            <a:off x="8429625" y="3495675"/>
            <a:ext cx="1962150" cy="715082"/>
          </a:xfrm>
          <a:custGeom>
            <a:avLst/>
            <a:gdLst>
              <a:gd name="connsiteX0" fmla="*/ 0 w 1952625"/>
              <a:gd name="connsiteY0" fmla="*/ 28575 h 676982"/>
              <a:gd name="connsiteX1" fmla="*/ 47625 w 1952625"/>
              <a:gd name="connsiteY1" fmla="*/ 57150 h 676982"/>
              <a:gd name="connsiteX2" fmla="*/ 85725 w 1952625"/>
              <a:gd name="connsiteY2" fmla="*/ 76200 h 676982"/>
              <a:gd name="connsiteX3" fmla="*/ 142875 w 1952625"/>
              <a:gd name="connsiteY3" fmla="*/ 209550 h 676982"/>
              <a:gd name="connsiteX4" fmla="*/ 219075 w 1952625"/>
              <a:gd name="connsiteY4" fmla="*/ 257175 h 676982"/>
              <a:gd name="connsiteX5" fmla="*/ 285750 w 1952625"/>
              <a:gd name="connsiteY5" fmla="*/ 276225 h 676982"/>
              <a:gd name="connsiteX6" fmla="*/ 323850 w 1952625"/>
              <a:gd name="connsiteY6" fmla="*/ 295275 h 676982"/>
              <a:gd name="connsiteX7" fmla="*/ 352425 w 1952625"/>
              <a:gd name="connsiteY7" fmla="*/ 323850 h 676982"/>
              <a:gd name="connsiteX8" fmla="*/ 381000 w 1952625"/>
              <a:gd name="connsiteY8" fmla="*/ 409575 h 676982"/>
              <a:gd name="connsiteX9" fmla="*/ 400050 w 1952625"/>
              <a:gd name="connsiteY9" fmla="*/ 447675 h 676982"/>
              <a:gd name="connsiteX10" fmla="*/ 409575 w 1952625"/>
              <a:gd name="connsiteY10" fmla="*/ 476250 h 676982"/>
              <a:gd name="connsiteX11" fmla="*/ 438150 w 1952625"/>
              <a:gd name="connsiteY11" fmla="*/ 523875 h 676982"/>
              <a:gd name="connsiteX12" fmla="*/ 457200 w 1952625"/>
              <a:gd name="connsiteY12" fmla="*/ 561975 h 676982"/>
              <a:gd name="connsiteX13" fmla="*/ 466725 w 1952625"/>
              <a:gd name="connsiteY13" fmla="*/ 600075 h 676982"/>
              <a:gd name="connsiteX14" fmla="*/ 495300 w 1952625"/>
              <a:gd name="connsiteY14" fmla="*/ 619125 h 676982"/>
              <a:gd name="connsiteX15" fmla="*/ 638175 w 1952625"/>
              <a:gd name="connsiteY15" fmla="*/ 638175 h 676982"/>
              <a:gd name="connsiteX16" fmla="*/ 1190625 w 1952625"/>
              <a:gd name="connsiteY16" fmla="*/ 666750 h 676982"/>
              <a:gd name="connsiteX17" fmla="*/ 1247775 w 1952625"/>
              <a:gd name="connsiteY17" fmla="*/ 676275 h 676982"/>
              <a:gd name="connsiteX18" fmla="*/ 1457325 w 1952625"/>
              <a:gd name="connsiteY18" fmla="*/ 647700 h 676982"/>
              <a:gd name="connsiteX19" fmla="*/ 1485900 w 1952625"/>
              <a:gd name="connsiteY19" fmla="*/ 619125 h 676982"/>
              <a:gd name="connsiteX20" fmla="*/ 1504950 w 1952625"/>
              <a:gd name="connsiteY20" fmla="*/ 561975 h 676982"/>
              <a:gd name="connsiteX21" fmla="*/ 1514475 w 1952625"/>
              <a:gd name="connsiteY21" fmla="*/ 514350 h 676982"/>
              <a:gd name="connsiteX22" fmla="*/ 1533525 w 1952625"/>
              <a:gd name="connsiteY22" fmla="*/ 466725 h 676982"/>
              <a:gd name="connsiteX23" fmla="*/ 1571625 w 1952625"/>
              <a:gd name="connsiteY23" fmla="*/ 238125 h 676982"/>
              <a:gd name="connsiteX24" fmla="*/ 1609725 w 1952625"/>
              <a:gd name="connsiteY24" fmla="*/ 228600 h 676982"/>
              <a:gd name="connsiteX25" fmla="*/ 1809750 w 1952625"/>
              <a:gd name="connsiteY25" fmla="*/ 123825 h 676982"/>
              <a:gd name="connsiteX26" fmla="*/ 1857375 w 1952625"/>
              <a:gd name="connsiteY26" fmla="*/ 85725 h 676982"/>
              <a:gd name="connsiteX27" fmla="*/ 1914525 w 1952625"/>
              <a:gd name="connsiteY27" fmla="*/ 28575 h 676982"/>
              <a:gd name="connsiteX28" fmla="*/ 1952625 w 1952625"/>
              <a:gd name="connsiteY28" fmla="*/ 0 h 67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952625" h="676982">
                <a:moveTo>
                  <a:pt x="0" y="28575"/>
                </a:moveTo>
                <a:cubicBezTo>
                  <a:pt x="15875" y="38100"/>
                  <a:pt x="31441" y="48159"/>
                  <a:pt x="47625" y="57150"/>
                </a:cubicBezTo>
                <a:cubicBezTo>
                  <a:pt x="60037" y="64046"/>
                  <a:pt x="78102" y="64221"/>
                  <a:pt x="85725" y="76200"/>
                </a:cubicBezTo>
                <a:cubicBezTo>
                  <a:pt x="112399" y="118117"/>
                  <a:pt x="103570" y="173818"/>
                  <a:pt x="142875" y="209550"/>
                </a:cubicBezTo>
                <a:cubicBezTo>
                  <a:pt x="165038" y="229698"/>
                  <a:pt x="190016" y="249910"/>
                  <a:pt x="219075" y="257175"/>
                </a:cubicBezTo>
                <a:cubicBezTo>
                  <a:pt x="238409" y="262008"/>
                  <a:pt x="266619" y="268026"/>
                  <a:pt x="285750" y="276225"/>
                </a:cubicBezTo>
                <a:cubicBezTo>
                  <a:pt x="298801" y="281818"/>
                  <a:pt x="312296" y="287022"/>
                  <a:pt x="323850" y="295275"/>
                </a:cubicBezTo>
                <a:cubicBezTo>
                  <a:pt x="334811" y="303105"/>
                  <a:pt x="342900" y="314325"/>
                  <a:pt x="352425" y="323850"/>
                </a:cubicBezTo>
                <a:cubicBezTo>
                  <a:pt x="363481" y="368076"/>
                  <a:pt x="360504" y="363459"/>
                  <a:pt x="381000" y="409575"/>
                </a:cubicBezTo>
                <a:cubicBezTo>
                  <a:pt x="386767" y="422550"/>
                  <a:pt x="394457" y="434624"/>
                  <a:pt x="400050" y="447675"/>
                </a:cubicBezTo>
                <a:cubicBezTo>
                  <a:pt x="404005" y="456903"/>
                  <a:pt x="405085" y="467270"/>
                  <a:pt x="409575" y="476250"/>
                </a:cubicBezTo>
                <a:cubicBezTo>
                  <a:pt x="417854" y="492809"/>
                  <a:pt x="429159" y="507691"/>
                  <a:pt x="438150" y="523875"/>
                </a:cubicBezTo>
                <a:cubicBezTo>
                  <a:pt x="445046" y="536287"/>
                  <a:pt x="452214" y="548680"/>
                  <a:pt x="457200" y="561975"/>
                </a:cubicBezTo>
                <a:cubicBezTo>
                  <a:pt x="461797" y="574232"/>
                  <a:pt x="459463" y="589183"/>
                  <a:pt x="466725" y="600075"/>
                </a:cubicBezTo>
                <a:cubicBezTo>
                  <a:pt x="473075" y="609600"/>
                  <a:pt x="484778" y="614616"/>
                  <a:pt x="495300" y="619125"/>
                </a:cubicBezTo>
                <a:cubicBezTo>
                  <a:pt x="529281" y="633688"/>
                  <a:pt x="622540" y="636754"/>
                  <a:pt x="638175" y="638175"/>
                </a:cubicBezTo>
                <a:cubicBezTo>
                  <a:pt x="845328" y="689963"/>
                  <a:pt x="629008" y="638669"/>
                  <a:pt x="1190625" y="666750"/>
                </a:cubicBezTo>
                <a:cubicBezTo>
                  <a:pt x="1209914" y="667714"/>
                  <a:pt x="1228725" y="673100"/>
                  <a:pt x="1247775" y="676275"/>
                </a:cubicBezTo>
                <a:cubicBezTo>
                  <a:pt x="1316306" y="672468"/>
                  <a:pt x="1397078" y="690734"/>
                  <a:pt x="1457325" y="647700"/>
                </a:cubicBezTo>
                <a:cubicBezTo>
                  <a:pt x="1468286" y="639870"/>
                  <a:pt x="1476375" y="628650"/>
                  <a:pt x="1485900" y="619125"/>
                </a:cubicBezTo>
                <a:cubicBezTo>
                  <a:pt x="1492250" y="600075"/>
                  <a:pt x="1499666" y="581348"/>
                  <a:pt x="1504950" y="561975"/>
                </a:cubicBezTo>
                <a:cubicBezTo>
                  <a:pt x="1509210" y="546356"/>
                  <a:pt x="1509823" y="529857"/>
                  <a:pt x="1514475" y="514350"/>
                </a:cubicBezTo>
                <a:cubicBezTo>
                  <a:pt x="1519388" y="497973"/>
                  <a:pt x="1527175" y="482600"/>
                  <a:pt x="1533525" y="466725"/>
                </a:cubicBezTo>
                <a:cubicBezTo>
                  <a:pt x="1539623" y="405741"/>
                  <a:pt x="1547690" y="289413"/>
                  <a:pt x="1571625" y="238125"/>
                </a:cubicBezTo>
                <a:cubicBezTo>
                  <a:pt x="1577161" y="226262"/>
                  <a:pt x="1597468" y="233197"/>
                  <a:pt x="1609725" y="228600"/>
                </a:cubicBezTo>
                <a:cubicBezTo>
                  <a:pt x="1717543" y="188168"/>
                  <a:pt x="1721452" y="186895"/>
                  <a:pt x="1809750" y="123825"/>
                </a:cubicBezTo>
                <a:cubicBezTo>
                  <a:pt x="1826293" y="112008"/>
                  <a:pt x="1842332" y="99400"/>
                  <a:pt x="1857375" y="85725"/>
                </a:cubicBezTo>
                <a:cubicBezTo>
                  <a:pt x="1877310" y="67603"/>
                  <a:pt x="1892972" y="44739"/>
                  <a:pt x="1914525" y="28575"/>
                </a:cubicBezTo>
                <a:lnTo>
                  <a:pt x="1952625" y="0"/>
                </a:lnTo>
              </a:path>
            </a:pathLst>
          </a:cu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E8D0B96-9CA1-437A-9F12-C680E917B553}"/>
              </a:ext>
            </a:extLst>
          </p:cNvPr>
          <p:cNvSpPr txBox="1"/>
          <p:nvPr/>
        </p:nvSpPr>
        <p:spPr>
          <a:xfrm>
            <a:off x="895350" y="4038600"/>
            <a:ext cx="656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Nam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2401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333C043-32F1-48E8-A89E-0102D91BF65F}"/>
              </a:ext>
            </a:extLst>
          </p:cNvPr>
          <p:cNvSpPr/>
          <p:nvPr/>
        </p:nvSpPr>
        <p:spPr>
          <a:xfrm>
            <a:off x="9172575" y="2066925"/>
            <a:ext cx="1095375" cy="942975"/>
          </a:xfrm>
          <a:custGeom>
            <a:avLst/>
            <a:gdLst>
              <a:gd name="connsiteX0" fmla="*/ 0 w 1095375"/>
              <a:gd name="connsiteY0" fmla="*/ 838200 h 942975"/>
              <a:gd name="connsiteX1" fmla="*/ 38100 w 1095375"/>
              <a:gd name="connsiteY1" fmla="*/ 885825 h 942975"/>
              <a:gd name="connsiteX2" fmla="*/ 104775 w 1095375"/>
              <a:gd name="connsiteY2" fmla="*/ 904875 h 942975"/>
              <a:gd name="connsiteX3" fmla="*/ 200025 w 1095375"/>
              <a:gd name="connsiteY3" fmla="*/ 923925 h 942975"/>
              <a:gd name="connsiteX4" fmla="*/ 304800 w 1095375"/>
              <a:gd name="connsiteY4" fmla="*/ 933450 h 942975"/>
              <a:gd name="connsiteX5" fmla="*/ 390525 w 1095375"/>
              <a:gd name="connsiteY5" fmla="*/ 942975 h 942975"/>
              <a:gd name="connsiteX6" fmla="*/ 428625 w 1095375"/>
              <a:gd name="connsiteY6" fmla="*/ 923925 h 942975"/>
              <a:gd name="connsiteX7" fmla="*/ 438150 w 1095375"/>
              <a:gd name="connsiteY7" fmla="*/ 876300 h 942975"/>
              <a:gd name="connsiteX8" fmla="*/ 447675 w 1095375"/>
              <a:gd name="connsiteY8" fmla="*/ 647700 h 942975"/>
              <a:gd name="connsiteX9" fmla="*/ 466725 w 1095375"/>
              <a:gd name="connsiteY9" fmla="*/ 609600 h 942975"/>
              <a:gd name="connsiteX10" fmla="*/ 619125 w 1095375"/>
              <a:gd name="connsiteY10" fmla="*/ 581025 h 942975"/>
              <a:gd name="connsiteX11" fmla="*/ 1057275 w 1095375"/>
              <a:gd name="connsiteY11" fmla="*/ 590550 h 942975"/>
              <a:gd name="connsiteX12" fmla="*/ 1085850 w 1095375"/>
              <a:gd name="connsiteY12" fmla="*/ 552450 h 942975"/>
              <a:gd name="connsiteX13" fmla="*/ 1095375 w 1095375"/>
              <a:gd name="connsiteY13" fmla="*/ 485775 h 942975"/>
              <a:gd name="connsiteX14" fmla="*/ 1085850 w 1095375"/>
              <a:gd name="connsiteY14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095375" h="942975">
                <a:moveTo>
                  <a:pt x="0" y="838200"/>
                </a:moveTo>
                <a:cubicBezTo>
                  <a:pt x="12700" y="854075"/>
                  <a:pt x="20948" y="874910"/>
                  <a:pt x="38100" y="885825"/>
                </a:cubicBezTo>
                <a:cubicBezTo>
                  <a:pt x="57601" y="898235"/>
                  <a:pt x="82275" y="899581"/>
                  <a:pt x="104775" y="904875"/>
                </a:cubicBezTo>
                <a:cubicBezTo>
                  <a:pt x="136293" y="912291"/>
                  <a:pt x="167972" y="919346"/>
                  <a:pt x="200025" y="923925"/>
                </a:cubicBezTo>
                <a:cubicBezTo>
                  <a:pt x="234742" y="928885"/>
                  <a:pt x="269905" y="929961"/>
                  <a:pt x="304800" y="933450"/>
                </a:cubicBezTo>
                <a:cubicBezTo>
                  <a:pt x="333408" y="936311"/>
                  <a:pt x="361950" y="939800"/>
                  <a:pt x="390525" y="942975"/>
                </a:cubicBezTo>
                <a:cubicBezTo>
                  <a:pt x="403225" y="936625"/>
                  <a:pt x="420372" y="935479"/>
                  <a:pt x="428625" y="923925"/>
                </a:cubicBezTo>
                <a:cubicBezTo>
                  <a:pt x="438035" y="910751"/>
                  <a:pt x="437036" y="892451"/>
                  <a:pt x="438150" y="876300"/>
                </a:cubicBezTo>
                <a:cubicBezTo>
                  <a:pt x="443397" y="800215"/>
                  <a:pt x="439550" y="723532"/>
                  <a:pt x="447675" y="647700"/>
                </a:cubicBezTo>
                <a:cubicBezTo>
                  <a:pt x="449188" y="633582"/>
                  <a:pt x="453491" y="614746"/>
                  <a:pt x="466725" y="609600"/>
                </a:cubicBezTo>
                <a:cubicBezTo>
                  <a:pt x="514896" y="590867"/>
                  <a:pt x="568325" y="590550"/>
                  <a:pt x="619125" y="581025"/>
                </a:cubicBezTo>
                <a:cubicBezTo>
                  <a:pt x="689361" y="585869"/>
                  <a:pt x="955490" y="615996"/>
                  <a:pt x="1057275" y="590550"/>
                </a:cubicBezTo>
                <a:cubicBezTo>
                  <a:pt x="1072676" y="586700"/>
                  <a:pt x="1076325" y="565150"/>
                  <a:pt x="1085850" y="552450"/>
                </a:cubicBezTo>
                <a:cubicBezTo>
                  <a:pt x="1089025" y="530225"/>
                  <a:pt x="1095375" y="508226"/>
                  <a:pt x="1095375" y="485775"/>
                </a:cubicBezTo>
                <a:cubicBezTo>
                  <a:pt x="1095375" y="323819"/>
                  <a:pt x="1085850" y="161956"/>
                  <a:pt x="1085850" y="0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073EBF-7973-4292-9E44-BA41294773CE}"/>
              </a:ext>
            </a:extLst>
          </p:cNvPr>
          <p:cNvSpPr txBox="1"/>
          <p:nvPr/>
        </p:nvSpPr>
        <p:spPr>
          <a:xfrm>
            <a:off x="942975" y="4600575"/>
            <a:ext cx="6562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1240</a:t>
            </a:r>
          </a:p>
        </p:txBody>
      </p:sp>
    </p:spTree>
    <p:extLst>
      <p:ext uri="{BB962C8B-B14F-4D97-AF65-F5344CB8AC3E}">
        <p14:creationId xmlns:p14="http://schemas.microsoft.com/office/powerpoint/2010/main" val="2902726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C453A3BD-C049-4464-ACFF-BD89F0F2A28C}"/>
              </a:ext>
            </a:extLst>
          </p:cNvPr>
          <p:cNvSpPr/>
          <p:nvPr/>
        </p:nvSpPr>
        <p:spPr>
          <a:xfrm>
            <a:off x="214547" y="221224"/>
            <a:ext cx="11672653" cy="625331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80F506-481A-4547-9BB4-532750E0B479}"/>
              </a:ext>
            </a:extLst>
          </p:cNvPr>
          <p:cNvSpPr txBox="1"/>
          <p:nvPr/>
        </p:nvSpPr>
        <p:spPr>
          <a:xfrm>
            <a:off x="1038224" y="695325"/>
            <a:ext cx="10048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28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 bạn Mai, Nam và Việt đang ở trong mê cung (như hình vẽ):</a:t>
            </a:r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E05D5A9-3F77-4FE5-B4D4-000E571DCBBD}"/>
              </a:ext>
            </a:extLst>
          </p:cNvPr>
          <p:cNvSpPr txBox="1"/>
          <p:nvPr/>
        </p:nvSpPr>
        <p:spPr>
          <a:xfrm>
            <a:off x="581026" y="1704975"/>
            <a:ext cx="6724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800" b="1" i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6480DD6-D477-4793-87D3-577688F02E89}"/>
              </a:ext>
            </a:extLst>
          </p:cNvPr>
          <p:cNvSpPr txBox="1"/>
          <p:nvPr/>
        </p:nvSpPr>
        <p:spPr>
          <a:xfrm>
            <a:off x="1400175" y="2695575"/>
            <a:ext cx="567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sánh: 1240 &lt; 1420 &lt; 2401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2941004-B1E3-4ABA-8231-BB4C4B2D161F}"/>
              </a:ext>
            </a:extLst>
          </p:cNvPr>
          <p:cNvSpPr txBox="1"/>
          <p:nvPr/>
        </p:nvSpPr>
        <p:spPr>
          <a:xfrm>
            <a:off x="657224" y="3390900"/>
            <a:ext cx="64674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Bạn Nam ra khỏi mê cung qua cửa ghi số lớn nhất: 2401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95DD2A38-0894-47B2-B471-ABDFC70C6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1257300"/>
            <a:ext cx="4133850" cy="3867150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AD120B78-DA76-4252-AEDE-9A10E1DD2844}"/>
              </a:ext>
            </a:extLst>
          </p:cNvPr>
          <p:cNvSpPr txBox="1"/>
          <p:nvPr/>
        </p:nvSpPr>
        <p:spPr>
          <a:xfrm>
            <a:off x="542926" y="4600575"/>
            <a:ext cx="6724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khỏi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mê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cung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qua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cửa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800" b="1" i="0" dirty="0">
              <a:solidFill>
                <a:srgbClr val="0070C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3E611E5-EB89-4565-967B-D402B516B099}"/>
              </a:ext>
            </a:extLst>
          </p:cNvPr>
          <p:cNvSpPr txBox="1"/>
          <p:nvPr/>
        </p:nvSpPr>
        <p:spPr>
          <a:xfrm>
            <a:off x="790574" y="5438775"/>
            <a:ext cx="71532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=&gt; Bạn Việt ra khỏi mê cung qua cửa ghi số bé nhất: 1240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4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id="{4FDAF893-4979-4E2B-A113-EF66F026E7D4}"/>
              </a:ext>
            </a:extLst>
          </p:cNvPr>
          <p:cNvSpPr/>
          <p:nvPr/>
        </p:nvSpPr>
        <p:spPr>
          <a:xfrm>
            <a:off x="214547" y="221224"/>
            <a:ext cx="11577485" cy="644627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3C15F0-903F-4DFD-8BA3-452E2923BC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014" y="6234854"/>
            <a:ext cx="2640753" cy="264414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4EF1581-7181-4E67-8A1C-3BF6233E9E1D}"/>
              </a:ext>
            </a:extLst>
          </p:cNvPr>
          <p:cNvSpPr/>
          <p:nvPr/>
        </p:nvSpPr>
        <p:spPr>
          <a:xfrm>
            <a:off x="740834" y="403014"/>
            <a:ext cx="586740" cy="58843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微软雅黑"/>
                <a:cs typeface="+mn-cs"/>
              </a:rPr>
              <a:t>3</a:t>
            </a:r>
          </a:p>
        </p:txBody>
      </p:sp>
      <p:sp>
        <p:nvSpPr>
          <p:cNvPr id="5" name="Text Box 8">
            <a:extLst>
              <a:ext uri="{FF2B5EF4-FFF2-40B4-BE49-F238E27FC236}">
                <a16:creationId xmlns:a16="http://schemas.microsoft.com/office/drawing/2014/main" id="{F2B72A5F-3AF6-457B-8AD8-BFDDDE14BDDA}"/>
              </a:ext>
            </a:extLst>
          </p:cNvPr>
          <p:cNvSpPr txBox="1"/>
          <p:nvPr/>
        </p:nvSpPr>
        <p:spPr>
          <a:xfrm>
            <a:off x="1361863" y="439632"/>
            <a:ext cx="9641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微软雅黑"/>
                <a:cs typeface="Arial" panose="020B0604020202020204" pitchFamily="34" charset="0"/>
              </a:rPr>
              <a:t>Rô – bốt từng đi qua bốn cây cầu có chiều dài như sau: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B988CB7E-44B2-47A2-AFC8-E9150422B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99" y="1047750"/>
            <a:ext cx="6718165" cy="3886200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B4081252-DEE4-42B8-8DCB-1B416CC428D7}"/>
              </a:ext>
            </a:extLst>
          </p:cNvPr>
          <p:cNvSpPr txBox="1"/>
          <p:nvPr/>
        </p:nvSpPr>
        <p:spPr>
          <a:xfrm>
            <a:off x="7458075" y="1190625"/>
            <a:ext cx="4238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a)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Trong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những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cây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cầu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đó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,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cây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cầu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nào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dài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nhất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,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cây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cầu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nào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ngắn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nhất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?</a:t>
            </a:r>
            <a:endParaRPr lang="en-US" sz="2400" b="1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747059F-BCF5-49ED-95C9-DCEFB85B5968}"/>
              </a:ext>
            </a:extLst>
          </p:cNvPr>
          <p:cNvSpPr txBox="1"/>
          <p:nvPr/>
        </p:nvSpPr>
        <p:spPr>
          <a:xfrm>
            <a:off x="7686675" y="2562225"/>
            <a:ext cx="4743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So sánh: 2 750 &lt; 3 900 &lt; </a:t>
            </a:r>
          </a:p>
          <a:p>
            <a:pPr algn="just"/>
            <a:r>
              <a:rPr lang="de-DE" sz="24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4 480 &lt; 5 440</a:t>
            </a:r>
            <a:endParaRPr lang="en-US" sz="24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4158F1B-A447-488E-A346-2FEC382B0E91}"/>
              </a:ext>
            </a:extLst>
          </p:cNvPr>
          <p:cNvSpPr txBox="1"/>
          <p:nvPr/>
        </p:nvSpPr>
        <p:spPr>
          <a:xfrm>
            <a:off x="7248525" y="3505200"/>
            <a:ext cx="4743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Cây cầu dài nhất là cầu Đình Vũ – Cát Hải.</a:t>
            </a:r>
            <a:endParaRPr lang="en-US" sz="24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7CA8A7C-935D-4F96-A3C1-77D6AB76438C}"/>
              </a:ext>
            </a:extLst>
          </p:cNvPr>
          <p:cNvSpPr txBox="1"/>
          <p:nvPr/>
        </p:nvSpPr>
        <p:spPr>
          <a:xfrm>
            <a:off x="7267575" y="4391025"/>
            <a:ext cx="4743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Cây cầu ngắn nhất là cầu Cần Thơ.</a:t>
            </a:r>
            <a:endParaRPr lang="en-US" sz="24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3215F77F-9C41-40F1-941C-ACA7343C0638}"/>
              </a:ext>
            </a:extLst>
          </p:cNvPr>
          <p:cNvSpPr txBox="1"/>
          <p:nvPr/>
        </p:nvSpPr>
        <p:spPr>
          <a:xfrm>
            <a:off x="676275" y="4953000"/>
            <a:ext cx="6124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b)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Nêu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tên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những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cây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cầu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trên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theo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thứ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tự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từ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dài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nhất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đến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ngắn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 </a:t>
            </a:r>
            <a:r>
              <a:rPr lang="en-US" sz="2400" b="1" i="0" dirty="0" err="1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nhất</a:t>
            </a:r>
            <a:r>
              <a:rPr lang="en-US" sz="2400" b="1" i="0" dirty="0">
                <a:solidFill>
                  <a:srgbClr val="0070C0"/>
                </a:solidFill>
                <a:effectLst/>
                <a:latin typeface="+mj-lt"/>
                <a:cs typeface="Calibri" panose="020F0502020204030204" pitchFamily="34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91AAF835-68A9-49C7-9BF1-82CB6D81236A}"/>
              </a:ext>
            </a:extLst>
          </p:cNvPr>
          <p:cNvSpPr txBox="1"/>
          <p:nvPr/>
        </p:nvSpPr>
        <p:spPr>
          <a:xfrm>
            <a:off x="1019174" y="5903893"/>
            <a:ext cx="10725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C</a:t>
            </a:r>
            <a:r>
              <a:rPr lang="vi-VN" sz="24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ầu Đình Vũ – Cát Hải, cầu Vĩnh Thịnh, cầu Nhật Tân, cầu Cần Thơ. </a:t>
            </a:r>
            <a:endParaRPr lang="en-US" sz="24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3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507</Words>
  <Application>Microsoft Office PowerPoint</Application>
  <PresentationFormat>Widescreen</PresentationFormat>
  <Paragraphs>88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等线</vt:lpstr>
      <vt:lpstr>Arial</vt:lpstr>
      <vt:lpstr>Calibri</vt:lpstr>
      <vt:lpstr>UVF Kewl Script</vt:lpstr>
      <vt:lpstr>字魂70号-灵悦黑体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51</cp:revision>
  <dcterms:created xsi:type="dcterms:W3CDTF">2022-10-10T00:08:19Z</dcterms:created>
  <dcterms:modified xsi:type="dcterms:W3CDTF">2025-01-21T03:11:38Z</dcterms:modified>
</cp:coreProperties>
</file>