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4"/>
  </p:notesMasterIdLst>
  <p:sldIdLst>
    <p:sldId id="299" r:id="rId3"/>
    <p:sldId id="300" r:id="rId4"/>
    <p:sldId id="302" r:id="rId5"/>
    <p:sldId id="334" r:id="rId6"/>
    <p:sldId id="335" r:id="rId7"/>
    <p:sldId id="336" r:id="rId8"/>
    <p:sldId id="338" r:id="rId9"/>
    <p:sldId id="350" r:id="rId10"/>
    <p:sldId id="339" r:id="rId11"/>
    <p:sldId id="340" r:id="rId12"/>
    <p:sldId id="343" r:id="rId13"/>
    <p:sldId id="341" r:id="rId14"/>
    <p:sldId id="344" r:id="rId15"/>
    <p:sldId id="345" r:id="rId16"/>
    <p:sldId id="256" r:id="rId17"/>
    <p:sldId id="268" r:id="rId18"/>
    <p:sldId id="321" r:id="rId19"/>
    <p:sldId id="347" r:id="rId20"/>
    <p:sldId id="351" r:id="rId21"/>
    <p:sldId id="286"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3399"/>
    <a:srgbClr val="FF9900"/>
    <a:srgbClr val="FAD6A0"/>
    <a:srgbClr val="D9F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3" autoAdjust="0"/>
    <p:restoredTop sz="73933" autoAdjust="0"/>
  </p:normalViewPr>
  <p:slideViewPr>
    <p:cSldViewPr snapToGrid="0">
      <p:cViewPr varScale="1">
        <p:scale>
          <a:sx n="49" d="100"/>
          <a:sy n="49" d="100"/>
        </p:scale>
        <p:origin x="13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75464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đặt</a:t>
            </a:r>
            <a:r>
              <a:rPr lang="en-US" baseline="0" dirty="0"/>
              <a:t> câu viết vào vở (Viết </a:t>
            </a:r>
            <a:r>
              <a:rPr lang="en-US" baseline="0"/>
              <a:t>1-3 câu)</a:t>
            </a:r>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18</a:t>
            </a:fld>
            <a:endParaRPr lang="en-US"/>
          </a:p>
        </p:txBody>
      </p:sp>
    </p:spTree>
    <p:extLst>
      <p:ext uri="{BB962C8B-B14F-4D97-AF65-F5344CB8AC3E}">
        <p14:creationId xmlns:p14="http://schemas.microsoft.com/office/powerpoint/2010/main" val="297486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415450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Giới</a:t>
            </a:r>
            <a:r>
              <a:rPr lang="en-US" baseline="0" dirty="0"/>
              <a:t> thiệu: Trong tiết học trước, cô đã nhắc các con chuẩn bị một bức tranh mình thích để giới thiệu với các bạn trong nhóm. </a:t>
            </a:r>
          </a:p>
          <a:p>
            <a:r>
              <a:rPr lang="en-US" baseline="0" dirty="0"/>
              <a:t>Các bạn khác có thể đặt câu hỏi hoặc nhận xét về bức tranh được giới thiệu.</a:t>
            </a:r>
          </a:p>
          <a:p>
            <a:pPr marL="171450" indent="-171450">
              <a:buFontTx/>
              <a:buChar char="-"/>
            </a:pPr>
            <a:r>
              <a:rPr lang="en-US" baseline="0" dirty="0"/>
              <a:t>Bạn vẽ cảnh ở đâu?</a:t>
            </a:r>
          </a:p>
          <a:p>
            <a:pPr marL="171450" indent="-171450">
              <a:buFontTx/>
              <a:buChar char="-"/>
            </a:pPr>
            <a:r>
              <a:rPr lang="en-US" baseline="0" dirty="0"/>
              <a:t>Mọi người trong tranh đang làm gì?</a:t>
            </a:r>
          </a:p>
          <a:p>
            <a:pPr marL="171450" indent="-171450">
              <a:buFontTx/>
              <a:buChar char="-"/>
            </a:pPr>
            <a:r>
              <a:rPr lang="en-US" baseline="0" dirty="0"/>
              <a:t>NX: Bức tranh của bạn rất đẹp! </a:t>
            </a:r>
          </a:p>
          <a:p>
            <a:pPr marL="171450" indent="-171450">
              <a:buFontTx/>
              <a:buChar char="-"/>
            </a:pPr>
            <a:r>
              <a:rPr lang="en-US" baseline="0" dirty="0"/>
              <a:t>       Tớ thích hình ảnh mọi người nắm tay nhau cùng quyết tâm phòng chống </a:t>
            </a:r>
            <a:r>
              <a:rPr lang="en-US" baseline="0" dirty="0" err="1"/>
              <a:t>Covid</a:t>
            </a:r>
            <a:r>
              <a:rPr lang="en-US" baseline="0" dirty="0"/>
              <a:t>!</a:t>
            </a:r>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3</a:t>
            </a:fld>
            <a:endParaRPr lang="en-US"/>
          </a:p>
        </p:txBody>
      </p:sp>
    </p:spTree>
    <p:extLst>
      <p:ext uri="{BB962C8B-B14F-4D97-AF65-F5344CB8AC3E}">
        <p14:creationId xmlns:p14="http://schemas.microsoft.com/office/powerpoint/2010/main" val="73931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Dẫn</a:t>
            </a:r>
            <a:r>
              <a:rPr lang="en-US" baseline="0" dirty="0"/>
              <a:t> dắt: Hôm nay chúng ta học bài thơ Em học vẽ. Bài thơ mang đến cho chúng ta cảnh thiên nhiên đẹp mà bạn nhỏ đã quan sát được và vẽ lại. Qua bài thơ chúng ta cùng tìm hiểu xem tình cảm của bạn với thiên nhiên và cuộc sống như thế nào nhé!</a:t>
            </a:r>
          </a:p>
          <a:p>
            <a:pPr marL="171450" indent="-171450">
              <a:buFontTx/>
              <a:buChar char="-"/>
            </a:pPr>
            <a:r>
              <a:rPr lang="en-US" baseline="0" dirty="0"/>
              <a:t>Đọc mẫu: Giọng vui vẻ</a:t>
            </a:r>
          </a:p>
          <a:p>
            <a:pPr marL="171450" indent="-171450">
              <a:buFontTx/>
              <a:buChar char="-"/>
            </a:pPr>
            <a:r>
              <a:rPr lang="en-US" baseline="0" dirty="0"/>
              <a:t>Chia đoạn: 4 đoạn – 4 khổ thơ</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4</a:t>
            </a:fld>
            <a:endParaRPr lang="en-US"/>
          </a:p>
        </p:txBody>
      </p:sp>
    </p:spTree>
    <p:extLst>
      <p:ext uri="{BB962C8B-B14F-4D97-AF65-F5344CB8AC3E}">
        <p14:creationId xmlns:p14="http://schemas.microsoft.com/office/powerpoint/2010/main" val="130568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5" name="Google Shape;15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38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10</a:t>
            </a:fld>
            <a:endParaRPr lang="en-US"/>
          </a:p>
        </p:txBody>
      </p:sp>
    </p:spTree>
    <p:extLst>
      <p:ext uri="{BB962C8B-B14F-4D97-AF65-F5344CB8AC3E}">
        <p14:creationId xmlns:p14="http://schemas.microsoft.com/office/powerpoint/2010/main" val="34213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11</a:t>
            </a:fld>
            <a:endParaRPr lang="zh-CN" altLang="en-US"/>
          </a:p>
        </p:txBody>
      </p:sp>
    </p:spTree>
    <p:extLst>
      <p:ext uri="{BB962C8B-B14F-4D97-AF65-F5344CB8AC3E}">
        <p14:creationId xmlns:p14="http://schemas.microsoft.com/office/powerpoint/2010/main" val="147823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thảo</a:t>
            </a:r>
            <a:r>
              <a:rPr lang="en-US" baseline="0" dirty="0"/>
              <a:t> luận nhóm 2 để tìm các tiếng có cùng vần ở cuối các dòng thơ.</a:t>
            </a:r>
          </a:p>
          <a:p>
            <a:r>
              <a:rPr lang="en-US" baseline="0" dirty="0"/>
              <a:t>Đáp án: sao –cao; ngõ – gió; xanh – lành; khơi – trời; đỏ - gió</a:t>
            </a:r>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13</a:t>
            </a:fld>
            <a:endParaRPr lang="en-US"/>
          </a:p>
        </p:txBody>
      </p:sp>
    </p:spTree>
    <p:extLst>
      <p:ext uri="{BB962C8B-B14F-4D97-AF65-F5344CB8AC3E}">
        <p14:creationId xmlns:p14="http://schemas.microsoft.com/office/powerpoint/2010/main" val="130593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16</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Có</a:t>
            </a:r>
            <a:r>
              <a:rPr lang="en-US" baseline="0" dirty="0"/>
              <a:t> thể cho HS thảo luận nhóm tìm từ chỉ sự vật.</a:t>
            </a:r>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17</a:t>
            </a:fld>
            <a:endParaRPr lang="en-US"/>
          </a:p>
        </p:txBody>
      </p:sp>
    </p:spTree>
    <p:extLst>
      <p:ext uri="{BB962C8B-B14F-4D97-AF65-F5344CB8AC3E}">
        <p14:creationId xmlns:p14="http://schemas.microsoft.com/office/powerpoint/2010/main" val="3518649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4475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0738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4747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49726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70357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490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43365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16472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02283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1064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9995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10/19/2022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96B9E-B900-4FAA-A572-5CBBCCD78EAE}" type="datetimeFigureOut">
              <a:rPr lang="vi-VN" smtClean="0">
                <a:solidFill>
                  <a:prstClr val="black">
                    <a:tint val="75000"/>
                  </a:prstClr>
                </a:solidFill>
              </a:rPr>
              <a:pPr/>
              <a:t>19/10/2022</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890525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3.xml"/><Relationship Id="rId4" Type="http://schemas.microsoft.com/office/2007/relationships/hdphoto" Target="../media/hdphoto10.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sz="40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 7</a:t>
            </a: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Chủ</a:t>
            </a:r>
            <a:r>
              <a:rPr lang="en-US" sz="80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8000" b="1" dirty="0" err="1">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đề</a:t>
            </a:r>
            <a:r>
              <a:rPr lang="en-US" sz="80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 2</a:t>
            </a: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iCiel Cadena" panose="02000503000000020004" pitchFamily="2" charset="0"/>
                <a:ea typeface="Arial-Rounded" pitchFamily="34" charset="0"/>
                <a:cs typeface="Arial-Rounded" pitchFamily="34" charset="0"/>
              </a:rPr>
              <a:t>Bài</a:t>
            </a:r>
            <a:endParaRPr lang="en-US" sz="3200" b="1" dirty="0">
              <a:solidFill>
                <a:schemeClr val="bg1"/>
              </a:solidFill>
              <a:latin typeface="iCiel Cadena" panose="02000503000000020004" pitchFamily="2" charset="0"/>
              <a:ea typeface="Arial-Rounded" pitchFamily="34" charset="0"/>
              <a:cs typeface="Arial-Rounded" pitchFamily="34" charset="0"/>
            </a:endParaRPr>
          </a:p>
          <a:p>
            <a:pPr algn="ctr"/>
            <a:r>
              <a:rPr lang="en-US" sz="4267" b="1" dirty="0">
                <a:solidFill>
                  <a:schemeClr val="bg1"/>
                </a:solidFill>
                <a:latin typeface="iCiel Cadena" panose="02000503000000020004" pitchFamily="2" charset="0"/>
                <a:ea typeface="Arial-Rounded" pitchFamily="34" charset="0"/>
                <a:cs typeface="Times New Roman" pitchFamily="18" charset="0"/>
              </a:rPr>
              <a:t>14</a:t>
            </a:r>
          </a:p>
        </p:txBody>
      </p:sp>
      <p:sp>
        <p:nvSpPr>
          <p:cNvPr id="24" name="TextBox 23"/>
          <p:cNvSpPr txBox="1"/>
          <p:nvPr/>
        </p:nvSpPr>
        <p:spPr>
          <a:xfrm>
            <a:off x="3694950" y="3121748"/>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EM HỌC VẼ</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Tree>
    <p:extLst>
      <p:ext uri="{BB962C8B-B14F-4D97-AF65-F5344CB8AC3E}">
        <p14:creationId xmlns:p14="http://schemas.microsoft.com/office/powerpoint/2010/main" val="42387846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p:cNvSpPr/>
          <p:nvPr/>
        </p:nvSpPr>
        <p:spPr>
          <a:xfrm>
            <a:off x="1185559" y="829998"/>
            <a:ext cx="9885564" cy="5708454"/>
          </a:xfrm>
          <a:prstGeom prst="roundRect">
            <a:avLst/>
          </a:prstGeom>
          <a:solidFill>
            <a:schemeClr val="bg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691740" y="1220010"/>
            <a:ext cx="8808518"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bức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bầu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đêm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Rounded Rectangle 6"/>
          <p:cNvSpPr/>
          <p:nvPr/>
        </p:nvSpPr>
        <p:spPr>
          <a:xfrm>
            <a:off x="1607868" y="2589081"/>
            <a:ext cx="8720621" cy="22249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bức</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bầu</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đêm</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lung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linh</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ánh</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trăng</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vàng</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rải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đầy</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khắp</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ngõ</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66588747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4E6B6B8-1336-4C70-A440-4089B9D0BA4B}"/>
              </a:ext>
            </a:extLst>
          </p:cNvPr>
          <p:cNvPicPr>
            <a:picLocks noChangeAspect="1"/>
          </p:cNvPicPr>
          <p:nvPr/>
        </p:nvPicPr>
        <p:blipFill>
          <a:blip r:embed="rId3"/>
          <a:stretch>
            <a:fillRect/>
          </a:stretch>
        </p:blipFill>
        <p:spPr>
          <a:xfrm>
            <a:off x="-273720" y="-48663"/>
            <a:ext cx="12465720" cy="6888957"/>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975" y="262941"/>
            <a:ext cx="786511" cy="584398"/>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7731" y="1264817"/>
            <a:ext cx="725465" cy="53903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8790" y="-119007"/>
            <a:ext cx="1242640" cy="902018"/>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3938" y="473875"/>
            <a:ext cx="1331922" cy="1020785"/>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353" y="-618271"/>
            <a:ext cx="1535541" cy="123654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79304" y="-179493"/>
            <a:ext cx="823892" cy="1338169"/>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373440"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0643281"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1803196"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5657338"/>
            <a:ext cx="12192000" cy="1198068"/>
          </a:xfrm>
          <a:prstGeom prst="rect">
            <a:avLst/>
          </a:prstGeom>
        </p:spPr>
      </p:pic>
      <p:sp>
        <p:nvSpPr>
          <p:cNvPr id="33" name="Rounded Rectangle 32"/>
          <p:cNvSpPr/>
          <p:nvPr/>
        </p:nvSpPr>
        <p:spPr>
          <a:xfrm>
            <a:off x="619346" y="592521"/>
            <a:ext cx="11788286"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Bức tranh cảnh biển của bạn nhỏ có gì đẹp?</a:t>
            </a:r>
          </a:p>
        </p:txBody>
      </p:sp>
      <p:pic>
        <p:nvPicPr>
          <p:cNvPr id="1026" name="Picture 2" descr="vẽ tranh phong cảnh về biển mới nhất 2021 - Vẽ.vn"/>
          <p:cNvPicPr>
            <a:picLocks noChangeAspect="1" noChangeArrowheads="1"/>
          </p:cNvPicPr>
          <p:nvPr/>
        </p:nvPicPr>
        <p:blipFill rotWithShape="1">
          <a:blip r:embed="rId11">
            <a:extLst>
              <a:ext uri="{BEBA8EAE-BF5A-486C-A8C5-ECC9F3942E4B}">
                <a14:imgProps xmlns:a14="http://schemas.microsoft.com/office/drawing/2010/main">
                  <a14:imgLayer r:embed="rId12">
                    <a14:imgEffect>
                      <a14:sharpenSoften amount="25000"/>
                    </a14:imgEffect>
                    <a14:imgEffect>
                      <a14:saturation sat="400000"/>
                    </a14:imgEffect>
                  </a14:imgLayer>
                </a14:imgProps>
              </a:ext>
              <a:ext uri="{28A0092B-C50C-407E-A947-70E740481C1C}">
                <a14:useLocalDpi xmlns:a14="http://schemas.microsoft.com/office/drawing/2010/main" val="0"/>
              </a:ext>
            </a:extLst>
          </a:blip>
          <a:srcRect r="7346" b="435"/>
          <a:stretch/>
        </p:blipFill>
        <p:spPr bwMode="auto">
          <a:xfrm>
            <a:off x="279307" y="1816642"/>
            <a:ext cx="5696739" cy="3443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Rounded Rectangle 33"/>
          <p:cNvSpPr/>
          <p:nvPr/>
        </p:nvSpPr>
        <p:spPr>
          <a:xfrm>
            <a:off x="6096001" y="1909997"/>
            <a:ext cx="5783517" cy="2061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Bức tranh cảnh biển của bạn nhỏ có </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con thuyền trắng với cánh buồm đỏ thắm đang rẽ sóng ra khơi.  </a:t>
            </a:r>
          </a:p>
        </p:txBody>
      </p:sp>
      <p:sp>
        <p:nvSpPr>
          <p:cNvPr id="3" name="Trapezoid 2"/>
          <p:cNvSpPr/>
          <p:nvPr/>
        </p:nvSpPr>
        <p:spPr>
          <a:xfrm rot="10800000">
            <a:off x="832207" y="4617590"/>
            <a:ext cx="1910994" cy="433370"/>
          </a:xfrm>
          <a:prstGeom prst="trapezoid">
            <a:avLst>
              <a:gd name="adj" fmla="val 5782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0800000">
            <a:off x="3880124" y="4030812"/>
            <a:ext cx="1397282" cy="323743"/>
          </a:xfrm>
          <a:prstGeom prst="trapezoid">
            <a:avLst>
              <a:gd name="adj" fmla="val 57828"/>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46117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750" fill="hold"/>
                                        <p:tgtEl>
                                          <p:spTgt spid="7"/>
                                        </p:tgtEl>
                                        <p:attrNameLst>
                                          <p:attrName>ppt_w</p:attrName>
                                        </p:attrNameLst>
                                      </p:cBhvr>
                                      <p:tavLst>
                                        <p:tav tm="0">
                                          <p:val>
                                            <p:fltVal val="0"/>
                                          </p:val>
                                        </p:tav>
                                        <p:tav tm="100000">
                                          <p:val>
                                            <p:strVal val="#ppt_w"/>
                                          </p:val>
                                        </p:tav>
                                      </p:tavLst>
                                    </p:anim>
                                    <p:anim calcmode="lin" valueType="num">
                                      <p:cBhvr>
                                        <p:cTn id="33" dur="750" fill="hold"/>
                                        <p:tgtEl>
                                          <p:spTgt spid="7"/>
                                        </p:tgtEl>
                                        <p:attrNameLst>
                                          <p:attrName>ppt_h</p:attrName>
                                        </p:attrNameLst>
                                      </p:cBhvr>
                                      <p:tavLst>
                                        <p:tav tm="0">
                                          <p:val>
                                            <p:fltVal val="0"/>
                                          </p:val>
                                        </p:tav>
                                        <p:tav tm="100000">
                                          <p:val>
                                            <p:strVal val="#ppt_h"/>
                                          </p:val>
                                        </p:tav>
                                      </p:tavLst>
                                    </p:anim>
                                    <p:animEffect transition="in" filter="fade">
                                      <p:cBhvr>
                                        <p:cTn id="34" dur="75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750" fill="hold"/>
                                        <p:tgtEl>
                                          <p:spTgt spid="8"/>
                                        </p:tgtEl>
                                        <p:attrNameLst>
                                          <p:attrName>ppt_w</p:attrName>
                                        </p:attrNameLst>
                                      </p:cBhvr>
                                      <p:tavLst>
                                        <p:tav tm="0">
                                          <p:val>
                                            <p:fltVal val="0"/>
                                          </p:val>
                                        </p:tav>
                                        <p:tav tm="100000">
                                          <p:val>
                                            <p:strVal val="#ppt_w"/>
                                          </p:val>
                                        </p:tav>
                                      </p:tavLst>
                                    </p:anim>
                                    <p:anim calcmode="lin" valueType="num">
                                      <p:cBhvr>
                                        <p:cTn id="38" dur="750" fill="hold"/>
                                        <p:tgtEl>
                                          <p:spTgt spid="8"/>
                                        </p:tgtEl>
                                        <p:attrNameLst>
                                          <p:attrName>ppt_h</p:attrName>
                                        </p:attrNameLst>
                                      </p:cBhvr>
                                      <p:tavLst>
                                        <p:tav tm="0">
                                          <p:val>
                                            <p:fltVal val="0"/>
                                          </p:val>
                                        </p:tav>
                                        <p:tav tm="100000">
                                          <p:val>
                                            <p:strVal val="#ppt_h"/>
                                          </p:val>
                                        </p:tav>
                                      </p:tavLst>
                                    </p:anim>
                                    <p:animEffect transition="in" filter="fade">
                                      <p:cBhvr>
                                        <p:cTn id="39" dur="750"/>
                                        <p:tgtEl>
                                          <p:spTgt spid="8"/>
                                        </p:tgtEl>
                                      </p:cBhvr>
                                    </p:animEffect>
                                  </p:childTnLst>
                                </p:cTn>
                              </p:par>
                              <p:par>
                                <p:cTn id="40" presetID="53"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750" fill="hold"/>
                                        <p:tgtEl>
                                          <p:spTgt spid="11"/>
                                        </p:tgtEl>
                                        <p:attrNameLst>
                                          <p:attrName>ppt_w</p:attrName>
                                        </p:attrNameLst>
                                      </p:cBhvr>
                                      <p:tavLst>
                                        <p:tav tm="0">
                                          <p:val>
                                            <p:fltVal val="0"/>
                                          </p:val>
                                        </p:tav>
                                        <p:tav tm="100000">
                                          <p:val>
                                            <p:strVal val="#ppt_w"/>
                                          </p:val>
                                        </p:tav>
                                      </p:tavLst>
                                    </p:anim>
                                    <p:anim calcmode="lin" valueType="num">
                                      <p:cBhvr>
                                        <p:cTn id="43" dur="750" fill="hold"/>
                                        <p:tgtEl>
                                          <p:spTgt spid="11"/>
                                        </p:tgtEl>
                                        <p:attrNameLst>
                                          <p:attrName>ppt_h</p:attrName>
                                        </p:attrNameLst>
                                      </p:cBhvr>
                                      <p:tavLst>
                                        <p:tav tm="0">
                                          <p:val>
                                            <p:fltVal val="0"/>
                                          </p:val>
                                        </p:tav>
                                        <p:tav tm="100000">
                                          <p:val>
                                            <p:strVal val="#ppt_h"/>
                                          </p:val>
                                        </p:tav>
                                      </p:tavLst>
                                    </p:anim>
                                    <p:animEffect transition="in" filter="fade">
                                      <p:cBhvr>
                                        <p:cTn id="44" dur="75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750" fill="hold"/>
                                        <p:tgtEl>
                                          <p:spTgt spid="14"/>
                                        </p:tgtEl>
                                        <p:attrNameLst>
                                          <p:attrName>ppt_w</p:attrName>
                                        </p:attrNameLst>
                                      </p:cBhvr>
                                      <p:tavLst>
                                        <p:tav tm="0">
                                          <p:val>
                                            <p:fltVal val="0"/>
                                          </p:val>
                                        </p:tav>
                                        <p:tav tm="100000">
                                          <p:val>
                                            <p:strVal val="#ppt_w"/>
                                          </p:val>
                                        </p:tav>
                                      </p:tavLst>
                                    </p:anim>
                                    <p:anim calcmode="lin" valueType="num">
                                      <p:cBhvr>
                                        <p:cTn id="48" dur="750" fill="hold"/>
                                        <p:tgtEl>
                                          <p:spTgt spid="14"/>
                                        </p:tgtEl>
                                        <p:attrNameLst>
                                          <p:attrName>ppt_h</p:attrName>
                                        </p:attrNameLst>
                                      </p:cBhvr>
                                      <p:tavLst>
                                        <p:tav tm="0">
                                          <p:val>
                                            <p:fltVal val="0"/>
                                          </p:val>
                                        </p:tav>
                                        <p:tav tm="100000">
                                          <p:val>
                                            <p:strVal val="#ppt_h"/>
                                          </p:val>
                                        </p:tav>
                                      </p:tavLst>
                                    </p:anim>
                                    <p:animEffect transition="in" filter="fade">
                                      <p:cBhvr>
                                        <p:cTn id="49" dur="75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750" fill="hold"/>
                                        <p:tgtEl>
                                          <p:spTgt spid="16"/>
                                        </p:tgtEl>
                                        <p:attrNameLst>
                                          <p:attrName>ppt_w</p:attrName>
                                        </p:attrNameLst>
                                      </p:cBhvr>
                                      <p:tavLst>
                                        <p:tav tm="0">
                                          <p:val>
                                            <p:fltVal val="0"/>
                                          </p:val>
                                        </p:tav>
                                        <p:tav tm="100000">
                                          <p:val>
                                            <p:strVal val="#ppt_w"/>
                                          </p:val>
                                        </p:tav>
                                      </p:tavLst>
                                    </p:anim>
                                    <p:anim calcmode="lin" valueType="num">
                                      <p:cBhvr>
                                        <p:cTn id="53" dur="750" fill="hold"/>
                                        <p:tgtEl>
                                          <p:spTgt spid="16"/>
                                        </p:tgtEl>
                                        <p:attrNameLst>
                                          <p:attrName>ppt_h</p:attrName>
                                        </p:attrNameLst>
                                      </p:cBhvr>
                                      <p:tavLst>
                                        <p:tav tm="0">
                                          <p:val>
                                            <p:fltVal val="0"/>
                                          </p:val>
                                        </p:tav>
                                        <p:tav tm="100000">
                                          <p:val>
                                            <p:strVal val="#ppt_h"/>
                                          </p:val>
                                        </p:tav>
                                      </p:tavLst>
                                    </p:anim>
                                    <p:animEffect transition="in" filter="fade">
                                      <p:cBhvr>
                                        <p:cTn id="54" dur="75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026"/>
                                        </p:tgtEl>
                                        <p:attrNameLst>
                                          <p:attrName>style.visibility</p:attrName>
                                        </p:attrNameLst>
                                      </p:cBhvr>
                                      <p:to>
                                        <p:strVal val="visible"/>
                                      </p:to>
                                    </p:set>
                                    <p:animEffect transition="in" filter="barn(inVertical)">
                                      <p:cBhvr>
                                        <p:cTn id="66" dur="500"/>
                                        <p:tgtEl>
                                          <p:spTgt spid="102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down)">
                                      <p:cBhvr>
                                        <p:cTn id="69" dur="500"/>
                                        <p:tgtEl>
                                          <p:spTgt spid="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down)">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33" grpId="0"/>
      <p:bldP spid="34" grpId="0"/>
      <p:bldP spid="3"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29016" y="222150"/>
            <a:ext cx="11788286"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tương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ứng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bức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dưới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29341" t="37338" r="31008" b="35170"/>
          <a:stretch/>
        </p:blipFill>
        <p:spPr>
          <a:xfrm>
            <a:off x="1422670" y="1242806"/>
            <a:ext cx="8824307" cy="34417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3387604" y="4684545"/>
            <a:ext cx="4937689" cy="2585259"/>
          </a:xfrm>
          <a:prstGeom prst="rect">
            <a:avLst/>
          </a:prstGeom>
          <a:noFill/>
        </p:spPr>
        <p:txBody>
          <a:bodyPr wrap="square" lIns="121855" tIns="60928" rIns="121855" bIns="60928" numCol="1" rtlCol="0">
            <a:spAutoFit/>
          </a:bodyPr>
          <a:lstStyle/>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trời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chùm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ph</a:t>
            </a:r>
            <a:r>
              <a:rPr lang="vi-VN" sz="3200" dirty="0">
                <a:latin typeface="Times New Roman" panose="02020603050405020304" pitchFamily="18" charset="0"/>
                <a:ea typeface="Arial-Rounded" panose="020B0500000000000000" pitchFamily="34" charset="0"/>
                <a:cs typeface="Times New Roman" panose="02020603050405020304" pitchFamily="18" charset="0"/>
              </a:rPr>
              <a:t>ượng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đỏ</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sân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3200" dirty="0">
                <a:latin typeface="Times New Roman" panose="02020603050405020304" pitchFamily="18" charset="0"/>
                <a:ea typeface="Arial-Rounded" panose="020B0500000000000000" pitchFamily="34" charset="0"/>
                <a:cs typeface="Times New Roman" panose="02020603050405020304" pitchFamily="18" charset="0"/>
              </a:rPr>
              <a:t>ường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lộng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ve</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râm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ran.</a:t>
            </a:r>
          </a:p>
          <a:p>
            <a:pPr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5382707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500" b="95917" l="1000" r="99500"/>
                    </a14:imgEffect>
                  </a14:imgLayer>
                </a14:imgProps>
              </a:ext>
              <a:ext uri="{28A0092B-C50C-407E-A947-70E740481C1C}">
                <a14:useLocalDpi xmlns:a14="http://schemas.microsoft.com/office/drawing/2010/main" val="0"/>
              </a:ext>
            </a:extLst>
          </a:blip>
          <a:stretch>
            <a:fillRect/>
          </a:stretch>
        </p:blipFill>
        <p:spPr>
          <a:xfrm>
            <a:off x="-496822" y="-212651"/>
            <a:ext cx="12340856" cy="7804298"/>
          </a:xfrm>
          <a:prstGeom prst="rect">
            <a:avLst/>
          </a:prstGeom>
        </p:spPr>
      </p:pic>
      <p:sp>
        <p:nvSpPr>
          <p:cNvPr id="2" name="Rounded Rectangle 1"/>
          <p:cNvSpPr/>
          <p:nvPr/>
        </p:nvSpPr>
        <p:spPr>
          <a:xfrm>
            <a:off x="403714" y="0"/>
            <a:ext cx="11788286"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vần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dòng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TextBox 2"/>
          <p:cNvSpPr txBox="1"/>
          <p:nvPr/>
        </p:nvSpPr>
        <p:spPr>
          <a:xfrm>
            <a:off x="1710044" y="1778816"/>
            <a:ext cx="4587813" cy="4431918"/>
          </a:xfrm>
          <a:prstGeom prst="rect">
            <a:avLst/>
          </a:prstGeom>
          <a:noFill/>
        </p:spPr>
        <p:txBody>
          <a:bodyPr wrap="square" lIns="121855" tIns="60928" rIns="121855" bIns="60928" numCol="1" rtlCol="0">
            <a:spAutoFit/>
          </a:bodyPr>
          <a:lstStyle/>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nay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học</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bút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màu</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Nắn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nót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ngồi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Lung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linh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bầu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2800" dirty="0">
                <a:latin typeface="Times New Roman" panose="02020603050405020304" pitchFamily="18" charset="0"/>
                <a:ea typeface="Arial-Rounded" panose="020B0500000000000000" pitchFamily="34" charset="0"/>
                <a:cs typeface="Times New Roman" panose="02020603050405020304" pitchFamily="18" charset="0"/>
              </a:rPr>
              <a:t>ă</a:t>
            </a:r>
            <a:r>
              <a:rPr lang="en-US" sz="2800" dirty="0">
                <a:latin typeface="Times New Roman" panose="02020603050405020304" pitchFamily="18" charset="0"/>
                <a:ea typeface="Arial-Rounded" panose="020B0500000000000000" pitchFamily="34" charset="0"/>
                <a:cs typeface="Times New Roman" panose="02020603050405020304" pitchFamily="18" charset="0"/>
              </a:rPr>
              <a:t>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cao</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Rải ánh vàng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đầy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ngõ</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diều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no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Vi vu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p:cNvSpPr txBox="1"/>
          <p:nvPr/>
        </p:nvSpPr>
        <p:spPr>
          <a:xfrm>
            <a:off x="5860605" y="1816133"/>
            <a:ext cx="5476748" cy="4924360"/>
          </a:xfrm>
          <a:prstGeom prst="rect">
            <a:avLst/>
          </a:prstGeom>
          <a:noFill/>
        </p:spPr>
        <p:txBody>
          <a:bodyPr wrap="square" lIns="121855" tIns="60928" rIns="121855" bIns="60928" numCol="1" rtlCol="0">
            <a:spAutoFit/>
          </a:bodyPr>
          <a:lstStyle/>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biển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lành</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thuyền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trắng</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ươ</a:t>
            </a:r>
            <a:r>
              <a:rPr lang="en-US" sz="2800" dirty="0">
                <a:latin typeface="Times New Roman" panose="02020603050405020304" pitchFamily="18" charset="0"/>
                <a:ea typeface="Arial-Rounded" panose="020B0500000000000000" pitchFamily="34" charset="0"/>
                <a:cs typeface="Times New Roman" panose="02020603050405020304" pitchFamily="18" charset="0"/>
              </a:rPr>
              <a:t>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buồm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đỏ</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thắm</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a:t>
            </a:r>
            <a:r>
              <a:rPr lang="vi-VN" sz="2800" dirty="0">
                <a:latin typeface="Times New Roman" panose="02020603050405020304" pitchFamily="18" charset="0"/>
                <a:ea typeface="Arial-Rounded" panose="020B0500000000000000" pitchFamily="34" charset="0"/>
                <a:cs typeface="Times New Roman" panose="02020603050405020304" pitchFamily="18" charset="0"/>
              </a:rPr>
              <a:t>ơi</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chùm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ph</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ượng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ường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lộng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Gọi ve về râm ran.</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r>
              <a:rPr lang="en-US" sz="28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Phan</a:t>
            </a:r>
            <a:r>
              <a:rPr lang="en-US" sz="28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Thị Diên)</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2301512" y="1202884"/>
            <a:ext cx="6741935" cy="553933"/>
          </a:xfrm>
          <a:prstGeom prst="rect">
            <a:avLst/>
          </a:prstGeom>
          <a:noFill/>
        </p:spPr>
        <p:txBody>
          <a:bodyPr wrap="square" lIns="121855" tIns="60928" rIns="121855" bIns="60928" rtlCol="0">
            <a:spAutoFit/>
          </a:bodyPr>
          <a:lstStyle/>
          <a:p>
            <a:pPr algn="ctr"/>
            <a:r>
              <a:rPr lang="en-US" sz="2800" b="1" dirty="0">
                <a:solidFill>
                  <a:srgbClr val="0070C0"/>
                </a:solidFill>
                <a:latin typeface="Times New Roman" panose="02020603050405020304" pitchFamily="18" charset="0"/>
                <a:ea typeface="Arial-Rounded" pitchFamily="34" charset="0"/>
                <a:cs typeface="Times New Roman" panose="02020603050405020304" pitchFamily="18" charset="0"/>
              </a:rPr>
              <a:t>EM HỌC VẼ</a:t>
            </a:r>
          </a:p>
        </p:txBody>
      </p:sp>
      <p:sp>
        <p:nvSpPr>
          <p:cNvPr id="8" name="TextBox 7"/>
          <p:cNvSpPr txBox="1"/>
          <p:nvPr/>
        </p:nvSpPr>
        <p:spPr>
          <a:xfrm>
            <a:off x="4406215" y="3070949"/>
            <a:ext cx="1106424"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sao</a:t>
            </a:r>
            <a:endPar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4333883" y="3945471"/>
            <a:ext cx="1106424"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cao</a:t>
            </a:r>
            <a:endPar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4310806" y="4361463"/>
            <a:ext cx="1106424"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ngõ</a:t>
            </a:r>
            <a:endParaRPr lang="en-US" sz="2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4139210" y="4764524"/>
            <a:ext cx="1106424"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gió</a:t>
            </a:r>
            <a:endParaRPr lang="en-US" sz="2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p:cNvSpPr txBox="1"/>
          <p:nvPr/>
        </p:nvSpPr>
        <p:spPr>
          <a:xfrm>
            <a:off x="3925464" y="5224984"/>
            <a:ext cx="1106424" cy="523220"/>
          </a:xfrm>
          <a:prstGeom prst="rect">
            <a:avLst/>
          </a:prstGeom>
          <a:noFill/>
        </p:spPr>
        <p:txBody>
          <a:bodyPr wrap="square" rtlCol="0">
            <a:spAutoFit/>
          </a:bodyPr>
          <a:lstStyle/>
          <a:p>
            <a:r>
              <a:rPr lang="en-US" sz="2800" dirty="0" err="1">
                <a:solidFill>
                  <a:srgbClr val="FF9900"/>
                </a:solidFill>
                <a:latin typeface="Times New Roman" panose="02020603050405020304" pitchFamily="18" charset="0"/>
                <a:ea typeface="Arial-Rounded" panose="020B0500000000000000" pitchFamily="34" charset="0"/>
                <a:cs typeface="Times New Roman" panose="02020603050405020304" pitchFamily="18" charset="0"/>
              </a:rPr>
              <a:t>xanh</a:t>
            </a:r>
            <a:endParaRPr lang="en-US" sz="2800" dirty="0">
              <a:solidFill>
                <a:srgbClr val="FF99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8342730" y="1832645"/>
            <a:ext cx="1106424" cy="523220"/>
          </a:xfrm>
          <a:prstGeom prst="rect">
            <a:avLst/>
          </a:prstGeom>
          <a:noFill/>
        </p:spPr>
        <p:txBody>
          <a:bodyPr wrap="square" rtlCol="0">
            <a:spAutoFit/>
          </a:bodyPr>
          <a:lstStyle/>
          <a:p>
            <a:r>
              <a:rPr lang="en-US" sz="2800" dirty="0" err="1">
                <a:solidFill>
                  <a:srgbClr val="FF9900"/>
                </a:solidFill>
                <a:latin typeface="Times New Roman" panose="02020603050405020304" pitchFamily="18" charset="0"/>
                <a:ea typeface="Arial-Rounded" panose="020B0500000000000000" pitchFamily="34" charset="0"/>
                <a:cs typeface="Times New Roman" panose="02020603050405020304" pitchFamily="18" charset="0"/>
              </a:rPr>
              <a:t>lành</a:t>
            </a:r>
            <a:endParaRPr lang="en-US" sz="2800" dirty="0">
              <a:solidFill>
                <a:srgbClr val="FF99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8257072" y="3111414"/>
            <a:ext cx="1106424" cy="523220"/>
          </a:xfrm>
          <a:prstGeom prst="rect">
            <a:avLst/>
          </a:prstGeom>
          <a:noFill/>
        </p:spPr>
        <p:txBody>
          <a:bodyPr wrap="square" rtlCol="0">
            <a:spAutoFit/>
          </a:bodyPr>
          <a:lstStyle/>
          <a:p>
            <a:r>
              <a:rPr lang="en-US" sz="2800" dirty="0" err="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khơi</a:t>
            </a:r>
            <a:endParaRPr lang="en-US" sz="2800"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8058537" y="3956505"/>
            <a:ext cx="1106424" cy="523220"/>
          </a:xfrm>
          <a:prstGeom prst="rect">
            <a:avLst/>
          </a:prstGeom>
          <a:noFill/>
        </p:spPr>
        <p:txBody>
          <a:bodyPr wrap="square" rtlCol="0">
            <a:spAutoFit/>
          </a:bodyPr>
          <a:lstStyle/>
          <a:p>
            <a:r>
              <a:rPr lang="en-US" sz="2800" dirty="0" err="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trời</a:t>
            </a:r>
            <a:endParaRPr lang="en-US" sz="2800"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p:cNvSpPr txBox="1"/>
          <p:nvPr/>
        </p:nvSpPr>
        <p:spPr>
          <a:xfrm>
            <a:off x="9451742" y="4380786"/>
            <a:ext cx="1106424" cy="523220"/>
          </a:xfrm>
          <a:prstGeom prst="rect">
            <a:avLst/>
          </a:prstGeom>
          <a:noFill/>
        </p:spPr>
        <p:txBody>
          <a:bodyPr wrap="square" rtlCol="0">
            <a:spAutoFit/>
          </a:bodyPr>
          <a:lstStyle/>
          <a:p>
            <a:r>
              <a:rPr lang="en-US" sz="2800" dirty="0" err="1">
                <a:solidFill>
                  <a:srgbClr val="CC3399"/>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CC3399"/>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p:cNvSpPr txBox="1"/>
          <p:nvPr/>
        </p:nvSpPr>
        <p:spPr>
          <a:xfrm>
            <a:off x="8960619" y="4813076"/>
            <a:ext cx="1106424" cy="523220"/>
          </a:xfrm>
          <a:prstGeom prst="rect">
            <a:avLst/>
          </a:prstGeom>
          <a:noFill/>
        </p:spPr>
        <p:txBody>
          <a:bodyPr wrap="square" rtlCol="0">
            <a:spAutoFit/>
          </a:bodyPr>
          <a:lstStyle/>
          <a:p>
            <a:r>
              <a:rPr lang="en-US" sz="2800" dirty="0">
                <a:solidFill>
                  <a:srgbClr val="CC3399"/>
                </a:solidFill>
                <a:latin typeface="Times New Roman" panose="02020603050405020304" pitchFamily="18" charset="0"/>
                <a:ea typeface="Arial-Rounded" panose="020B0500000000000000" pitchFamily="34" charset="0"/>
                <a:cs typeface="Times New Roman" panose="02020603050405020304" pitchFamily="18" charset="0"/>
              </a:rPr>
              <a:t>gió</a:t>
            </a:r>
          </a:p>
        </p:txBody>
      </p:sp>
    </p:spTree>
    <p:extLst>
      <p:ext uri="{BB962C8B-B14F-4D97-AF65-F5344CB8AC3E}">
        <p14:creationId xmlns:p14="http://schemas.microsoft.com/office/powerpoint/2010/main" val="68336025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500" b="95917" l="1000" r="99500"/>
                    </a14:imgEffect>
                  </a14:imgLayer>
                </a14:imgProps>
              </a:ext>
              <a:ext uri="{28A0092B-C50C-407E-A947-70E740481C1C}">
                <a14:useLocalDpi xmlns:a14="http://schemas.microsoft.com/office/drawing/2010/main" val="0"/>
              </a:ext>
            </a:extLst>
          </a:blip>
          <a:stretch>
            <a:fillRect/>
          </a:stretch>
        </p:blipFill>
        <p:spPr>
          <a:xfrm>
            <a:off x="-496822" y="-212651"/>
            <a:ext cx="12340856" cy="7804298"/>
          </a:xfrm>
          <a:prstGeom prst="rect">
            <a:avLst/>
          </a:prstGeom>
        </p:spPr>
      </p:pic>
      <p:sp>
        <p:nvSpPr>
          <p:cNvPr id="3" name="Rounded Rectangle 2"/>
          <p:cNvSpPr/>
          <p:nvPr/>
        </p:nvSpPr>
        <p:spPr>
          <a:xfrm>
            <a:off x="403714" y="0"/>
            <a:ext cx="11788286"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Học thuộc </a:t>
            </a: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lòng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hai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TextBox 3"/>
          <p:cNvSpPr txBox="1"/>
          <p:nvPr/>
        </p:nvSpPr>
        <p:spPr>
          <a:xfrm>
            <a:off x="1710044" y="1778816"/>
            <a:ext cx="4587813" cy="4431918"/>
          </a:xfrm>
          <a:prstGeom prst="rect">
            <a:avLst/>
          </a:prstGeom>
          <a:noFill/>
        </p:spPr>
        <p:txBody>
          <a:bodyPr wrap="square" lIns="121855" tIns="60928" rIns="121855" bIns="60928" numCol="1" rtlCol="0">
            <a:spAutoFit/>
          </a:bodyPr>
          <a:lstStyle/>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nay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học</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bút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màu</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Nắn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nót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ngồi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Lung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linh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bầu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2800" dirty="0">
                <a:latin typeface="Times New Roman" panose="02020603050405020304" pitchFamily="18" charset="0"/>
                <a:ea typeface="Arial-Rounded" panose="020B0500000000000000" pitchFamily="34" charset="0"/>
                <a:cs typeface="Times New Roman" panose="02020603050405020304" pitchFamily="18" charset="0"/>
              </a:rPr>
              <a:t>ă</a:t>
            </a:r>
            <a:r>
              <a:rPr lang="en-US" sz="2800" dirty="0">
                <a:latin typeface="Times New Roman" panose="02020603050405020304" pitchFamily="18" charset="0"/>
                <a:ea typeface="Arial-Rounded" panose="020B0500000000000000" pitchFamily="34" charset="0"/>
                <a:cs typeface="Times New Roman" panose="02020603050405020304" pitchFamily="18" charset="0"/>
              </a:rPr>
              <a:t>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cao</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Rải ánh vàng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đầy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ngõ</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diều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no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Vi vu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5860605" y="1816133"/>
            <a:ext cx="5476748" cy="4924360"/>
          </a:xfrm>
          <a:prstGeom prst="rect">
            <a:avLst/>
          </a:prstGeom>
          <a:noFill/>
        </p:spPr>
        <p:txBody>
          <a:bodyPr wrap="square" lIns="121855" tIns="60928" rIns="121855" bIns="60928" numCol="1" rtlCol="0">
            <a:spAutoFit/>
          </a:bodyPr>
          <a:lstStyle/>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biển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lành</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thuyền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trắng</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ươ</a:t>
            </a:r>
            <a:r>
              <a:rPr lang="en-US" sz="2800" dirty="0">
                <a:latin typeface="Times New Roman" panose="02020603050405020304" pitchFamily="18" charset="0"/>
                <a:ea typeface="Arial-Rounded" panose="020B0500000000000000" pitchFamily="34" charset="0"/>
                <a:cs typeface="Times New Roman" panose="02020603050405020304" pitchFamily="18" charset="0"/>
              </a:rPr>
              <a:t>ng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buồm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đỏ</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thắm</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a:t>
            </a:r>
            <a:r>
              <a:rPr lang="vi-VN" sz="2800" dirty="0">
                <a:latin typeface="Times New Roman" panose="02020603050405020304" pitchFamily="18" charset="0"/>
                <a:ea typeface="Arial-Rounded" panose="020B0500000000000000" pitchFamily="34" charset="0"/>
                <a:cs typeface="Times New Roman" panose="02020603050405020304" pitchFamily="18" charset="0"/>
              </a:rPr>
              <a:t>ơi</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chùm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ph</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ượng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ường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lộng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Gọi ve về râm ran.</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r>
              <a:rPr lang="en-US" sz="28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Phan</a:t>
            </a:r>
            <a:r>
              <a:rPr lang="en-US" sz="28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Thị Diên)</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algn="just"/>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2301512" y="1202884"/>
            <a:ext cx="6741935" cy="677044"/>
          </a:xfrm>
          <a:prstGeom prst="rect">
            <a:avLst/>
          </a:prstGeom>
          <a:noFill/>
        </p:spPr>
        <p:txBody>
          <a:bodyPr wrap="square" lIns="121855" tIns="60928" rIns="121855" bIns="60928" rtlCol="0">
            <a:spAutoFit/>
          </a:bodyPr>
          <a:lstStyle/>
          <a:p>
            <a:pPr algn="ctr"/>
            <a:r>
              <a:rPr lang="en-US" sz="3600" b="1" dirty="0">
                <a:solidFill>
                  <a:srgbClr val="0070C0"/>
                </a:solidFill>
                <a:latin typeface="Times New Roman" panose="02020603050405020304" pitchFamily="18" charset="0"/>
                <a:ea typeface="Arial-Rounded" pitchFamily="34" charset="0"/>
                <a:cs typeface="Times New Roman" panose="02020603050405020304" pitchFamily="18" charset="0"/>
              </a:rPr>
              <a:t>EM HỌC VẼ</a:t>
            </a:r>
          </a:p>
        </p:txBody>
      </p:sp>
      <p:sp>
        <p:nvSpPr>
          <p:cNvPr id="7" name="Rectangle 6"/>
          <p:cNvSpPr/>
          <p:nvPr/>
        </p:nvSpPr>
        <p:spPr>
          <a:xfrm>
            <a:off x="3269123" y="1894327"/>
            <a:ext cx="2019300" cy="39337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052109" y="2730445"/>
            <a:ext cx="2019300" cy="39337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3322574" y="3138216"/>
            <a:ext cx="2019300" cy="39337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3747522" y="3996972"/>
            <a:ext cx="2019300" cy="39337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2356734" y="4450949"/>
            <a:ext cx="1390788" cy="28678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2309692" y="4798115"/>
            <a:ext cx="1446010" cy="44274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3497723" y="5252861"/>
            <a:ext cx="1446010" cy="44274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7583610" y="1821457"/>
            <a:ext cx="1661990" cy="4662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6487329" y="2215476"/>
            <a:ext cx="3332405" cy="49135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8817353" y="2744934"/>
            <a:ext cx="1542813" cy="39860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6828660" y="3238613"/>
            <a:ext cx="1081728" cy="36284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7550986" y="4077007"/>
            <a:ext cx="1216055" cy="35605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8339309" y="4437327"/>
            <a:ext cx="1736381" cy="44502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6692953" y="4964842"/>
            <a:ext cx="1589206" cy="28801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5269423" y="5284968"/>
            <a:ext cx="1685824" cy="4093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1169455" y="1775750"/>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vi-VN" sz="2800" b="1" dirty="0"/>
          </a:p>
        </p:txBody>
      </p:sp>
      <p:sp>
        <p:nvSpPr>
          <p:cNvPr id="23" name="Oval 22"/>
          <p:cNvSpPr/>
          <p:nvPr/>
        </p:nvSpPr>
        <p:spPr>
          <a:xfrm>
            <a:off x="1152202" y="3974700"/>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vi-VN" sz="2800" b="1" dirty="0"/>
          </a:p>
        </p:txBody>
      </p:sp>
      <p:sp>
        <p:nvSpPr>
          <p:cNvPr id="24" name="Oval 23"/>
          <p:cNvSpPr/>
          <p:nvPr/>
        </p:nvSpPr>
        <p:spPr>
          <a:xfrm>
            <a:off x="5408358" y="1740380"/>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vi-VN" sz="2800" b="1" dirty="0"/>
          </a:p>
        </p:txBody>
      </p:sp>
      <p:sp>
        <p:nvSpPr>
          <p:cNvPr id="25" name="Oval 24"/>
          <p:cNvSpPr/>
          <p:nvPr/>
        </p:nvSpPr>
        <p:spPr>
          <a:xfrm>
            <a:off x="5377155" y="3965643"/>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endParaRPr lang="vi-VN" sz="2800" b="1" dirty="0"/>
          </a:p>
        </p:txBody>
      </p:sp>
    </p:spTree>
    <p:extLst>
      <p:ext uri="{BB962C8B-B14F-4D97-AF65-F5344CB8AC3E}">
        <p14:creationId xmlns:p14="http://schemas.microsoft.com/office/powerpoint/2010/main" val="8379692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099745"/>
            <a:ext cx="7184576" cy="1446550"/>
          </a:xfrm>
          <a:prstGeom prst="rect">
            <a:avLst/>
          </a:prstGeom>
          <a:noFill/>
          <a:ln>
            <a:noFill/>
          </a:ln>
        </p:spPr>
        <p:txBody>
          <a:bodyPr wrap="square">
            <a:spAutoFit/>
          </a:bodyPr>
          <a:lstStyle/>
          <a:p>
            <a:pPr algn="ctr" defTabSz="1219170">
              <a:defRPr/>
            </a:pPr>
            <a:r>
              <a:rPr lang="en-US" altLang="zh-CN" sz="8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lại</a:t>
            </a:r>
            <a:endParaRPr lang="zh-CN" alt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261850" y="271066"/>
            <a:ext cx="1101764" cy="1101764"/>
          </a:xfrm>
          <a:prstGeom prst="rect">
            <a:avLst/>
          </a:prstGeom>
        </p:spPr>
      </p:pic>
    </p:spTree>
    <p:extLst>
      <p:ext uri="{BB962C8B-B14F-4D97-AF65-F5344CB8AC3E}">
        <p14:creationId xmlns:p14="http://schemas.microsoft.com/office/powerpoint/2010/main" val="29632179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271269" cy="707886"/>
          </a:xfrm>
          <a:prstGeom prst="rect">
            <a:avLst/>
          </a:prstGeom>
        </p:spPr>
        <p:txBody>
          <a:bodyPr wrap="none">
            <a:spAutoFit/>
          </a:bodyPr>
          <a:lstStyle/>
          <a:p>
            <a:r>
              <a:rPr lang="en-US" altLang="zh-CN" sz="4000" b="1" dirty="0" err="1">
                <a:solidFill>
                  <a:srgbClr val="FF0000"/>
                </a:solidFill>
                <a:latin typeface="Times New Roman" panose="02020603050405020304" pitchFamily="18" charset="0"/>
                <a:cs typeface="Times New Roman" panose="02020603050405020304" pitchFamily="18" charset="0"/>
                <a:sym typeface="+mn-lt"/>
              </a:rPr>
              <a:t>Luyện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tập</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theo</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bản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đọc</a:t>
            </a:r>
            <a:endParaRPr 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5575" y="377621"/>
            <a:ext cx="8341728" cy="584711"/>
          </a:xfrm>
          <a:prstGeom prst="rect">
            <a:avLst/>
          </a:prstGeom>
          <a:noFill/>
        </p:spPr>
        <p:txBody>
          <a:bodyPr wrap="square" lIns="121855" tIns="60928" rIns="121855" bIns="60928" rtlCol="0">
            <a:spAutoFit/>
          </a:bodyPr>
          <a:lstStyle/>
          <a:p>
            <a:pPr algn="just"/>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sz="30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vật</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AutoShape 2" descr="Album - Ảnh Chim Hoạt Hình - Free Transparent PNG Clipart Images Download"/>
          <p:cNvSpPr>
            <a:spLocks noChangeAspect="1" noChangeArrowheads="1"/>
          </p:cNvSpPr>
          <p:nvPr/>
        </p:nvSpPr>
        <p:spPr bwMode="auto">
          <a:xfrm>
            <a:off x="155575" y="185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Cloud Callout 44"/>
          <p:cNvSpPr/>
          <p:nvPr/>
        </p:nvSpPr>
        <p:spPr>
          <a:xfrm>
            <a:off x="2321131" y="1698728"/>
            <a:ext cx="2331123" cy="944059"/>
          </a:xfrm>
          <a:prstGeom prst="cloudCallout">
            <a:avLst>
              <a:gd name="adj1" fmla="val 78136"/>
              <a:gd name="adj2" fmla="val 39016"/>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lớp học</a:t>
            </a:r>
          </a:p>
        </p:txBody>
      </p:sp>
      <p:sp>
        <p:nvSpPr>
          <p:cNvPr id="19" name="Cloud Callout 18"/>
          <p:cNvSpPr/>
          <p:nvPr/>
        </p:nvSpPr>
        <p:spPr>
          <a:xfrm>
            <a:off x="1693306" y="2866081"/>
            <a:ext cx="1645664" cy="914254"/>
          </a:xfrm>
          <a:prstGeom prst="cloudCallout">
            <a:avLst>
              <a:gd name="adj1" fmla="val 78620"/>
              <a:gd name="adj2" fmla="val -8104"/>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giấy</a:t>
            </a:r>
          </a:p>
        </p:txBody>
      </p:sp>
      <p:sp>
        <p:nvSpPr>
          <p:cNvPr id="20" name="Cloud Callout 19"/>
          <p:cNvSpPr/>
          <p:nvPr/>
        </p:nvSpPr>
        <p:spPr>
          <a:xfrm>
            <a:off x="1593625" y="4121203"/>
            <a:ext cx="2317952" cy="865996"/>
          </a:xfrm>
          <a:prstGeom prst="cloudCallout">
            <a:avLst>
              <a:gd name="adj1" fmla="val 79104"/>
              <a:gd name="adj2" fmla="val -65803"/>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bút màu</a:t>
            </a:r>
          </a:p>
        </p:txBody>
      </p:sp>
      <p:sp>
        <p:nvSpPr>
          <p:cNvPr id="21" name="Cloud Callout 20"/>
          <p:cNvSpPr/>
          <p:nvPr/>
        </p:nvSpPr>
        <p:spPr>
          <a:xfrm>
            <a:off x="8613550" y="2988025"/>
            <a:ext cx="2646947" cy="918183"/>
          </a:xfrm>
          <a:prstGeom prst="cloudCallout">
            <a:avLst>
              <a:gd name="adj1" fmla="val -11902"/>
              <a:gd name="adj2" fmla="val -78304"/>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cánh diều</a:t>
            </a:r>
          </a:p>
        </p:txBody>
      </p:sp>
      <p:sp>
        <p:nvSpPr>
          <p:cNvPr id="22" name="Cloud Callout 21"/>
          <p:cNvSpPr/>
          <p:nvPr/>
        </p:nvSpPr>
        <p:spPr>
          <a:xfrm>
            <a:off x="5144122" y="5402219"/>
            <a:ext cx="1966712" cy="984582"/>
          </a:xfrm>
          <a:prstGeom prst="cloudCallout">
            <a:avLst>
              <a:gd name="adj1" fmla="val -70959"/>
              <a:gd name="adj2" fmla="val -56187"/>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Times New Roman" panose="02020603050405020304" pitchFamily="18" charset="0"/>
                <a:ea typeface="Arial-Rounded" panose="020B0500000000000000" pitchFamily="34" charset="0"/>
                <a:cs typeface="Times New Roman" panose="02020603050405020304" pitchFamily="18" charset="0"/>
              </a:rPr>
              <a:t>con thuyền</a:t>
            </a:r>
          </a:p>
        </p:txBody>
      </p:sp>
      <p:sp>
        <p:nvSpPr>
          <p:cNvPr id="23" name="Cloud Callout 22"/>
          <p:cNvSpPr/>
          <p:nvPr/>
        </p:nvSpPr>
        <p:spPr>
          <a:xfrm>
            <a:off x="8268033" y="4091189"/>
            <a:ext cx="2992464" cy="1174111"/>
          </a:xfrm>
          <a:prstGeom prst="cloudCallout">
            <a:avLst>
              <a:gd name="adj1" fmla="val -94194"/>
              <a:gd name="adj2" fmla="val 27476"/>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cánh buồm</a:t>
            </a:r>
          </a:p>
        </p:txBody>
      </p:sp>
      <p:sp>
        <p:nvSpPr>
          <p:cNvPr id="28" name="Cloud Callout 27"/>
          <p:cNvSpPr/>
          <p:nvPr/>
        </p:nvSpPr>
        <p:spPr>
          <a:xfrm>
            <a:off x="3911577" y="920372"/>
            <a:ext cx="2261817" cy="907159"/>
          </a:xfrm>
          <a:prstGeom prst="cloudCallout">
            <a:avLst>
              <a:gd name="adj1" fmla="val -80640"/>
              <a:gd name="adj2" fmla="val 99599"/>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bầu trời</a:t>
            </a:r>
          </a:p>
        </p:txBody>
      </p:sp>
      <p:sp>
        <p:nvSpPr>
          <p:cNvPr id="30" name="Cloud Callout 29"/>
          <p:cNvSpPr/>
          <p:nvPr/>
        </p:nvSpPr>
        <p:spPr>
          <a:xfrm>
            <a:off x="7675741" y="1430572"/>
            <a:ext cx="2668517" cy="1089213"/>
          </a:xfrm>
          <a:prstGeom prst="cloudCallout">
            <a:avLst>
              <a:gd name="adj1" fmla="val -1035"/>
              <a:gd name="adj2" fmla="val 86136"/>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ông trăng </a:t>
            </a:r>
          </a:p>
        </p:txBody>
      </p:sp>
      <p:pic>
        <p:nvPicPr>
          <p:cNvPr id="4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6" name="Group 45">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4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167" b="100000" l="537" r="99463">
                        <a14:foregroundMark x1="56351" y1="17167" x2="90519" y2="57000"/>
                        <a14:foregroundMark x1="49732" y1="50667" x2="75134" y2="46000"/>
                        <a14:foregroundMark x1="76208" y1="48333" x2="74061" y2="56500"/>
                        <a14:foregroundMark x1="57245" y1="23167" x2="67621" y2="42333"/>
                        <a14:foregroundMark x1="54562" y1="33333" x2="54562" y2="33333"/>
                        <a14:foregroundMark x1="53309" y1="47667" x2="56887" y2="39833"/>
                        <a14:foregroundMark x1="55993" y1="31167" x2="59034" y2="39000"/>
                        <a14:foregroundMark x1="55098" y1="32167" x2="59213" y2="36000"/>
                        <a14:foregroundMark x1="90161" y1="19667" x2="88551" y2="40500"/>
                        <a14:foregroundMark x1="69231" y1="18333" x2="89445" y2="49333"/>
                        <a14:foregroundMark x1="75850" y1="19500" x2="89624" y2="44500"/>
                        <a14:foregroundMark x1="78712" y1="20167" x2="84258" y2="22333"/>
                        <a14:foregroundMark x1="92129" y1="19500" x2="89803" y2="43167"/>
                        <a14:foregroundMark x1="85331" y1="16833" x2="87299" y2="27333"/>
                        <a14:foregroundMark x1="62075" y1="18500" x2="69052" y2="22000"/>
                        <a14:foregroundMark x1="72093" y1="41000" x2="71199" y2="45333"/>
                        <a14:foregroundMark x1="61538" y1="53000" x2="68336" y2="55500"/>
                      </a14:backgroundRemoval>
                    </a14:imgEffect>
                  </a14:imgLayer>
                </a14:imgProps>
              </a:ext>
              <a:ext uri="{28A0092B-C50C-407E-A947-70E740481C1C}">
                <a14:useLocalDpi xmlns:a14="http://schemas.microsoft.com/office/drawing/2010/main" val="0"/>
              </a:ext>
            </a:extLst>
          </a:blip>
          <a:stretch>
            <a:fillRect/>
          </a:stretch>
        </p:blipFill>
        <p:spPr>
          <a:xfrm>
            <a:off x="4484184" y="2054404"/>
            <a:ext cx="2991485" cy="3210896"/>
          </a:xfrm>
          <a:prstGeom prst="rect">
            <a:avLst/>
          </a:prstGeom>
        </p:spPr>
      </p:pic>
      <p:sp>
        <p:nvSpPr>
          <p:cNvPr id="17" name="Cloud Callout 16"/>
          <p:cNvSpPr/>
          <p:nvPr/>
        </p:nvSpPr>
        <p:spPr>
          <a:xfrm>
            <a:off x="5979926" y="878895"/>
            <a:ext cx="2261817" cy="907159"/>
          </a:xfrm>
          <a:prstGeom prst="cloudCallout">
            <a:avLst>
              <a:gd name="adj1" fmla="val -80640"/>
              <a:gd name="adj2" fmla="val 99599"/>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sao</a:t>
            </a:r>
          </a:p>
        </p:txBody>
      </p:sp>
      <p:sp>
        <p:nvSpPr>
          <p:cNvPr id="18" name="Cloud Callout 17"/>
          <p:cNvSpPr/>
          <p:nvPr/>
        </p:nvSpPr>
        <p:spPr>
          <a:xfrm>
            <a:off x="2516138" y="5299967"/>
            <a:ext cx="2261817" cy="907159"/>
          </a:xfrm>
          <a:prstGeom prst="cloudCallout">
            <a:avLst>
              <a:gd name="adj1" fmla="val -80640"/>
              <a:gd name="adj2" fmla="val 99599"/>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biển cả</a:t>
            </a:r>
          </a:p>
        </p:txBody>
      </p:sp>
      <p:sp>
        <p:nvSpPr>
          <p:cNvPr id="24" name="Cloud Callout 23"/>
          <p:cNvSpPr/>
          <p:nvPr/>
        </p:nvSpPr>
        <p:spPr>
          <a:xfrm>
            <a:off x="7475669" y="5362268"/>
            <a:ext cx="3452076" cy="894628"/>
          </a:xfrm>
          <a:prstGeom prst="cloudCallout">
            <a:avLst>
              <a:gd name="adj1" fmla="val -94194"/>
              <a:gd name="adj2" fmla="val 27476"/>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anose="02020603050405020304" pitchFamily="18" charset="0"/>
                <a:ea typeface="Arial-Rounded" panose="020B0500000000000000" pitchFamily="34" charset="0"/>
                <a:cs typeface="Times New Roman" panose="02020603050405020304" pitchFamily="18" charset="0"/>
              </a:rPr>
              <a:t>ông mặt trời</a:t>
            </a:r>
          </a:p>
        </p:txBody>
      </p:sp>
    </p:spTree>
    <p:extLst>
      <p:ext uri="{BB962C8B-B14F-4D97-AF65-F5344CB8AC3E}">
        <p14:creationId xmlns:p14="http://schemas.microsoft.com/office/powerpoint/2010/main" val="8871608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5" grpId="0" animBg="1"/>
      <p:bldP spid="19" grpId="0" animBg="1"/>
      <p:bldP spid="20" grpId="0" animBg="1"/>
      <p:bldP spid="21" grpId="0" animBg="1"/>
      <p:bldP spid="22" grpId="0" animBg="1"/>
      <p:bldP spid="23" grpId="0" animBg="1"/>
      <p:bldP spid="28" grpId="0" animBg="1"/>
      <p:bldP spid="30" grpId="0" animBg="1"/>
      <p:bldP spid="17" grpId="0" animBg="1"/>
      <p:bldP spid="18"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71599" y="368302"/>
            <a:ext cx="8686801" cy="1511888"/>
          </a:xfrm>
          <a:prstGeom prst="rect">
            <a:avLst/>
          </a:prstGeom>
          <a:noFill/>
        </p:spPr>
        <p:txBody>
          <a:bodyPr wrap="square" lIns="121855" tIns="60928" rIns="121855" bIns="60928" rtlCol="0">
            <a:spAutoFit/>
          </a:bodyPr>
          <a:lstStyle/>
          <a:p>
            <a:pPr algn="just">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lung </a:t>
            </a:r>
            <a:r>
              <a:rPr lang="en-US" sz="3200" b="1" i="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linh</a:t>
            </a:r>
            <a:r>
              <a:rPr lang="en-US" sz="32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vi vu, </a:t>
            </a:r>
            <a:r>
              <a:rPr lang="en-US" sz="3200" b="1" i="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râm</a:t>
            </a:r>
            <a:r>
              <a:rPr lang="en-US" sz="32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ran.</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AutoShape 2" descr="Album - Ảnh Chim Hoạt Hình - Free Transparent PNG Clipart Images Download"/>
          <p:cNvSpPr>
            <a:spLocks noChangeAspect="1" noChangeArrowheads="1"/>
          </p:cNvSpPr>
          <p:nvPr/>
        </p:nvSpPr>
        <p:spPr bwMode="auto">
          <a:xfrm>
            <a:off x="155575" y="185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6" name="Group 45">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4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ed Rectangle 23"/>
          <p:cNvSpPr/>
          <p:nvPr/>
        </p:nvSpPr>
        <p:spPr>
          <a:xfrm>
            <a:off x="3594098" y="2577163"/>
            <a:ext cx="6045201" cy="7224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Bầu</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lung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linh</a:t>
            </a:r>
            <a:r>
              <a:rPr lang="en-US" sz="36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48880" r="88506"/>
                    </a14:imgEffect>
                  </a14:imgLayer>
                </a14:imgProps>
              </a:ext>
              <a:ext uri="{28A0092B-C50C-407E-A947-70E740481C1C}">
                <a14:useLocalDpi xmlns:a14="http://schemas.microsoft.com/office/drawing/2010/main" val="0"/>
              </a:ext>
            </a:extLst>
          </a:blip>
          <a:srcRect l="43927" r="6541"/>
          <a:stretch/>
        </p:blipFill>
        <p:spPr>
          <a:xfrm>
            <a:off x="774700" y="2374802"/>
            <a:ext cx="2984500" cy="4622033"/>
          </a:xfrm>
          <a:prstGeom prst="rect">
            <a:avLst/>
          </a:prstGeom>
        </p:spPr>
      </p:pic>
      <p:cxnSp>
        <p:nvCxnSpPr>
          <p:cNvPr id="4" name="Straight Connector 3"/>
          <p:cNvCxnSpPr/>
          <p:nvPr/>
        </p:nvCxnSpPr>
        <p:spPr>
          <a:xfrm>
            <a:off x="2001837" y="1074048"/>
            <a:ext cx="38274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67822" y="1074048"/>
            <a:ext cx="31631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24116" y="3204369"/>
            <a:ext cx="17855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02924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112090" y="246220"/>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85510" y="4060136"/>
            <a:ext cx="3187461" cy="3036430"/>
          </a:xfrm>
          <a:prstGeom prst="rect">
            <a:avLst/>
          </a:prstGeom>
          <a:noFill/>
          <a:ln w="9525">
            <a:noFill/>
          </a:ln>
        </p:spPr>
      </p:pic>
      <p:sp>
        <p:nvSpPr>
          <p:cNvPr id="8" name="TextBox 7"/>
          <p:cNvSpPr txBox="1"/>
          <p:nvPr/>
        </p:nvSpPr>
        <p:spPr>
          <a:xfrm>
            <a:off x="3125061" y="-134702"/>
            <a:ext cx="4298686" cy="1569660"/>
          </a:xfrm>
          <a:prstGeom prst="rect">
            <a:avLst/>
          </a:prstGeom>
          <a:noFill/>
          <a:ln>
            <a:noFill/>
          </a:ln>
        </p:spPr>
        <p:txBody>
          <a:bodyPr wrap="square" rtlCol="0">
            <a:spAutoFit/>
          </a:bodyPr>
          <a:lstStyle/>
          <a:p>
            <a:pPr>
              <a:lnSpc>
                <a:spcPct val="200000"/>
              </a:lnSpc>
            </a:pP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Yêu</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cầu</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cần</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đạt</a:t>
            </a:r>
            <a:endParaRPr lang="zh-CN" alt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1871531" y="341380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7" name="TextBox 16"/>
          <p:cNvSpPr txBox="1"/>
          <p:nvPr/>
        </p:nvSpPr>
        <p:spPr>
          <a:xfrm>
            <a:off x="3125061" y="4764155"/>
            <a:ext cx="418704" cy="646331"/>
          </a:xfrm>
          <a:prstGeom prst="rect">
            <a:avLst/>
          </a:prstGeom>
          <a:noFill/>
        </p:spPr>
        <p:txBody>
          <a:bodyPr wrap="none" rtlCol="0">
            <a:spAutoFit/>
          </a:bodyPr>
          <a:lstStyle/>
          <a:p>
            <a:r>
              <a:rPr lang="en-US" altLang="zh-CN" sz="3600" dirty="0">
                <a:solidFill>
                  <a:schemeClr val="bg1"/>
                </a:solidFill>
              </a:rPr>
              <a:t>4</a:t>
            </a:r>
            <a:endParaRPr lang="zh-CN" altLang="en-US" sz="3600" dirty="0">
              <a:solidFill>
                <a:schemeClr val="bg1"/>
              </a:solidFill>
            </a:endParaRPr>
          </a:p>
        </p:txBody>
      </p:sp>
      <p:sp>
        <p:nvSpPr>
          <p:cNvPr id="2" name="TextBox 1"/>
          <p:cNvSpPr txBox="1"/>
          <p:nvPr/>
        </p:nvSpPr>
        <p:spPr>
          <a:xfrm>
            <a:off x="994676" y="1054036"/>
            <a:ext cx="9386393" cy="452431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3200" dirty="0">
                <a:solidFill>
                  <a:schemeClr val="accent2">
                    <a:lumMod val="75000"/>
                  </a:schemeClr>
                </a:solidFill>
                <a:latin typeface="Times New Roman" panose="02020603050405020304" pitchFamily="18" charset="0"/>
                <a:cs typeface="Times New Roman" panose="02020603050405020304" pitchFamily="18" charset="0"/>
              </a:rPr>
              <a:t>HS đ</a:t>
            </a:r>
            <a:r>
              <a:rPr lang="vi-VN" sz="3200" dirty="0">
                <a:solidFill>
                  <a:schemeClr val="accent2">
                    <a:lumMod val="75000"/>
                  </a:schemeClr>
                </a:solidFill>
                <a:latin typeface="Times New Roman" panose="02020603050405020304" pitchFamily="18" charset="0"/>
                <a:cs typeface="Times New Roman" panose="02020603050405020304" pitchFamily="18" charset="0"/>
              </a:rPr>
              <a:t>ọc đúng, rõ ràng bài thơ</a:t>
            </a:r>
          </a:p>
          <a:p>
            <a:pPr marL="457200" indent="-457200" algn="just">
              <a:lnSpc>
                <a:spcPct val="150000"/>
              </a:lnSpc>
              <a:buFont typeface="Wingdings" panose="05000000000000000000" pitchFamily="2" charset="2"/>
              <a:buChar char="Ø"/>
            </a:pPr>
            <a:r>
              <a:rPr lang="vi-VN" sz="3200" dirty="0">
                <a:solidFill>
                  <a:srgbClr val="00B050"/>
                </a:solidFill>
                <a:latin typeface="Times New Roman" panose="02020603050405020304" pitchFamily="18" charset="0"/>
                <a:cs typeface="Times New Roman" panose="02020603050405020304" pitchFamily="18" charset="0"/>
              </a:rPr>
              <a:t>Hiểu được những</a:t>
            </a:r>
            <a:r>
              <a:rPr lang="en-US" sz="3200" dirty="0">
                <a:solidFill>
                  <a:srgbClr val="00B050"/>
                </a:solidFill>
                <a:latin typeface="Times New Roman" panose="02020603050405020304" pitchFamily="18" charset="0"/>
                <a:cs typeface="Times New Roman" panose="02020603050405020304" pitchFamily="18" charset="0"/>
              </a:rPr>
              <a:t> </a:t>
            </a:r>
            <a:r>
              <a:rPr lang="vi-VN" sz="3200" dirty="0">
                <a:solidFill>
                  <a:srgbClr val="00B050"/>
                </a:solidFill>
                <a:latin typeface="Times New Roman" panose="02020603050405020304" pitchFamily="18" charset="0"/>
                <a:cs typeface="Times New Roman" panose="02020603050405020304" pitchFamily="18" charset="0"/>
              </a:rPr>
              <a:t>hình ảnh đẹp về thiên nhiên được khắc hoạ trong bức vẽ của bạn nhỏ cũng như tình yêu thiên nhiên và cuộc sống của bạn.</a:t>
            </a:r>
            <a:endParaRPr lang="en-US" sz="3200" dirty="0">
              <a:solidFill>
                <a:srgbClr val="00B050"/>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3200" dirty="0">
                <a:solidFill>
                  <a:srgbClr val="FF0066"/>
                </a:solidFill>
                <a:latin typeface="Times New Roman" panose="02020603050405020304" pitchFamily="18" charset="0"/>
                <a:cs typeface="Times New Roman" panose="02020603050405020304" pitchFamily="18" charset="0"/>
              </a:rPr>
              <a:t>Học sinh biết </a:t>
            </a:r>
            <a:r>
              <a:rPr lang="en-US" sz="3200" dirty="0" err="1">
                <a:solidFill>
                  <a:srgbClr val="FF0066"/>
                </a:solidFill>
                <a:latin typeface="Times New Roman" panose="02020603050405020304" pitchFamily="18" charset="0"/>
                <a:cs typeface="Times New Roman" panose="02020603050405020304" pitchFamily="18" charset="0"/>
              </a:rPr>
              <a:t>quí</a:t>
            </a:r>
            <a:r>
              <a:rPr lang="en-US" sz="3200" dirty="0">
                <a:solidFill>
                  <a:srgbClr val="FF0066"/>
                </a:solidFill>
                <a:latin typeface="Times New Roman" panose="02020603050405020304" pitchFamily="18" charset="0"/>
                <a:cs typeface="Times New Roman" panose="02020603050405020304" pitchFamily="18" charset="0"/>
              </a:rPr>
              <a:t> trọng thời gian, yêu lao động, hình thành năng lực tự chủ trong học tập và sinh h</a:t>
            </a:r>
            <a:r>
              <a:rPr lang="en-US" sz="3200" dirty="0">
                <a:solidFill>
                  <a:srgbClr val="FF0066"/>
                </a:solidFill>
              </a:rPr>
              <a:t>oạt.</a:t>
            </a:r>
          </a:p>
        </p:txBody>
      </p:sp>
    </p:spTree>
    <p:extLst>
      <p:ext uri="{BB962C8B-B14F-4D97-AF65-F5344CB8AC3E}">
        <p14:creationId xmlns:p14="http://schemas.microsoft.com/office/powerpoint/2010/main" val="21690544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112090" y="246220"/>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85510" y="4060136"/>
            <a:ext cx="3187461" cy="3036430"/>
          </a:xfrm>
          <a:prstGeom prst="rect">
            <a:avLst/>
          </a:prstGeom>
          <a:noFill/>
          <a:ln w="9525">
            <a:noFill/>
          </a:ln>
        </p:spPr>
      </p:pic>
      <p:sp>
        <p:nvSpPr>
          <p:cNvPr id="8" name="TextBox 7"/>
          <p:cNvSpPr txBox="1"/>
          <p:nvPr/>
        </p:nvSpPr>
        <p:spPr>
          <a:xfrm>
            <a:off x="3125061" y="-134702"/>
            <a:ext cx="4298686" cy="1569660"/>
          </a:xfrm>
          <a:prstGeom prst="rect">
            <a:avLst/>
          </a:prstGeom>
          <a:noFill/>
          <a:ln>
            <a:noFill/>
          </a:ln>
        </p:spPr>
        <p:txBody>
          <a:bodyPr wrap="square" rtlCol="0">
            <a:spAutoFit/>
          </a:bodyPr>
          <a:lstStyle/>
          <a:p>
            <a:pPr>
              <a:lnSpc>
                <a:spcPct val="200000"/>
              </a:lnSpc>
            </a:pP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Yêu</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cầu</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cần</a:t>
            </a: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 </a:t>
            </a:r>
            <a:r>
              <a:rPr lang="en-US" altLang="zh-CN"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đạt</a:t>
            </a:r>
            <a:endParaRPr lang="zh-CN" alt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1871531" y="341380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7" name="TextBox 16"/>
          <p:cNvSpPr txBox="1"/>
          <p:nvPr/>
        </p:nvSpPr>
        <p:spPr>
          <a:xfrm>
            <a:off x="3125061" y="4764155"/>
            <a:ext cx="418704" cy="646331"/>
          </a:xfrm>
          <a:prstGeom prst="rect">
            <a:avLst/>
          </a:prstGeom>
          <a:noFill/>
        </p:spPr>
        <p:txBody>
          <a:bodyPr wrap="none" rtlCol="0">
            <a:spAutoFit/>
          </a:bodyPr>
          <a:lstStyle/>
          <a:p>
            <a:r>
              <a:rPr lang="en-US" altLang="zh-CN" sz="3600" dirty="0">
                <a:solidFill>
                  <a:schemeClr val="bg1"/>
                </a:solidFill>
              </a:rPr>
              <a:t>4</a:t>
            </a:r>
            <a:endParaRPr lang="zh-CN" altLang="en-US" sz="3600" dirty="0">
              <a:solidFill>
                <a:schemeClr val="bg1"/>
              </a:solidFill>
            </a:endParaRPr>
          </a:p>
        </p:txBody>
      </p:sp>
      <p:sp>
        <p:nvSpPr>
          <p:cNvPr id="2" name="TextBox 1"/>
          <p:cNvSpPr txBox="1"/>
          <p:nvPr/>
        </p:nvSpPr>
        <p:spPr>
          <a:xfrm>
            <a:off x="994676" y="1054036"/>
            <a:ext cx="9386393" cy="452431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3200" dirty="0">
                <a:solidFill>
                  <a:schemeClr val="accent2">
                    <a:lumMod val="75000"/>
                  </a:schemeClr>
                </a:solidFill>
                <a:latin typeface="Times New Roman" panose="02020603050405020304" pitchFamily="18" charset="0"/>
                <a:cs typeface="Times New Roman" panose="02020603050405020304" pitchFamily="18" charset="0"/>
              </a:rPr>
              <a:t>HS đ</a:t>
            </a:r>
            <a:r>
              <a:rPr lang="vi-VN" sz="3200" dirty="0">
                <a:solidFill>
                  <a:schemeClr val="accent2">
                    <a:lumMod val="75000"/>
                  </a:schemeClr>
                </a:solidFill>
                <a:latin typeface="Times New Roman" panose="02020603050405020304" pitchFamily="18" charset="0"/>
                <a:cs typeface="Times New Roman" panose="02020603050405020304" pitchFamily="18" charset="0"/>
              </a:rPr>
              <a:t>ọc đúng, rõ ràng bài thơ</a:t>
            </a:r>
          </a:p>
          <a:p>
            <a:pPr marL="457200" indent="-457200" algn="just">
              <a:lnSpc>
                <a:spcPct val="150000"/>
              </a:lnSpc>
              <a:buFont typeface="Wingdings" panose="05000000000000000000" pitchFamily="2" charset="2"/>
              <a:buChar char="Ø"/>
            </a:pPr>
            <a:r>
              <a:rPr lang="vi-VN" sz="3200" dirty="0">
                <a:solidFill>
                  <a:srgbClr val="00B050"/>
                </a:solidFill>
                <a:latin typeface="Times New Roman" panose="02020603050405020304" pitchFamily="18" charset="0"/>
                <a:cs typeface="Times New Roman" panose="02020603050405020304" pitchFamily="18" charset="0"/>
              </a:rPr>
              <a:t>Hiểu được những</a:t>
            </a:r>
            <a:r>
              <a:rPr lang="en-US" sz="3200" dirty="0">
                <a:solidFill>
                  <a:srgbClr val="00B050"/>
                </a:solidFill>
                <a:latin typeface="Times New Roman" panose="02020603050405020304" pitchFamily="18" charset="0"/>
                <a:cs typeface="Times New Roman" panose="02020603050405020304" pitchFamily="18" charset="0"/>
              </a:rPr>
              <a:t> </a:t>
            </a:r>
            <a:r>
              <a:rPr lang="vi-VN" sz="3200" dirty="0">
                <a:solidFill>
                  <a:srgbClr val="00B050"/>
                </a:solidFill>
                <a:latin typeface="Times New Roman" panose="02020603050405020304" pitchFamily="18" charset="0"/>
                <a:cs typeface="Times New Roman" panose="02020603050405020304" pitchFamily="18" charset="0"/>
              </a:rPr>
              <a:t>hình ảnh đẹp về thiên nhiên được khắc hoạ trong bức vẽ của bạn nhỏ cũng như tình yêu thiên nhiên và cuộc sống của bạn.</a:t>
            </a:r>
            <a:endParaRPr lang="en-US" sz="3200" dirty="0">
              <a:solidFill>
                <a:srgbClr val="00B050"/>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3200" dirty="0">
                <a:solidFill>
                  <a:srgbClr val="FF0066"/>
                </a:solidFill>
                <a:latin typeface="Times New Roman" panose="02020603050405020304" pitchFamily="18" charset="0"/>
                <a:cs typeface="Times New Roman" panose="02020603050405020304" pitchFamily="18" charset="0"/>
              </a:rPr>
              <a:t>Học sinh biết </a:t>
            </a:r>
            <a:r>
              <a:rPr lang="en-US" sz="3200" dirty="0" err="1">
                <a:solidFill>
                  <a:srgbClr val="FF0066"/>
                </a:solidFill>
                <a:latin typeface="Times New Roman" panose="02020603050405020304" pitchFamily="18" charset="0"/>
                <a:cs typeface="Times New Roman" panose="02020603050405020304" pitchFamily="18" charset="0"/>
              </a:rPr>
              <a:t>quí</a:t>
            </a:r>
            <a:r>
              <a:rPr lang="en-US" sz="3200" dirty="0">
                <a:solidFill>
                  <a:srgbClr val="FF0066"/>
                </a:solidFill>
                <a:latin typeface="Times New Roman" panose="02020603050405020304" pitchFamily="18" charset="0"/>
                <a:cs typeface="Times New Roman" panose="02020603050405020304" pitchFamily="18" charset="0"/>
              </a:rPr>
              <a:t> trọng thời gian, yêu lao động, hình thành năng lực tự chủ trong học tập và sinh h</a:t>
            </a:r>
            <a:r>
              <a:rPr lang="en-US" sz="3200" dirty="0">
                <a:solidFill>
                  <a:srgbClr val="FF0066"/>
                </a:solidFill>
              </a:rPr>
              <a:t>oạt.</a:t>
            </a:r>
          </a:p>
        </p:txBody>
      </p:sp>
    </p:spTree>
    <p:extLst>
      <p:ext uri="{BB962C8B-B14F-4D97-AF65-F5344CB8AC3E}">
        <p14:creationId xmlns:p14="http://schemas.microsoft.com/office/powerpoint/2010/main" val="10049938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638834" y="1953239"/>
            <a:ext cx="9554928" cy="2308324"/>
          </a:xfrm>
          <a:prstGeom prst="rect">
            <a:avLst/>
          </a:prstGeom>
          <a:noFill/>
        </p:spPr>
        <p:txBody>
          <a:bodyPr wrap="square" rtlCol="0">
            <a:spAutoFit/>
          </a:bodyPr>
          <a:lstStyle/>
          <a:p>
            <a:pPr>
              <a:lnSpc>
                <a:spcPct val="150000"/>
              </a:lnSpc>
            </a:pPr>
            <a:r>
              <a:rPr lang="vi-VN" sz="4800" dirty="0">
                <a:solidFill>
                  <a:schemeClr val="accent2">
                    <a:lumMod val="75000"/>
                  </a:schemeClr>
                </a:solidFill>
                <a:latin typeface="+mj-lt"/>
              </a:rPr>
              <a:t>- Đọc lại bài: Em học vẽ</a:t>
            </a:r>
          </a:p>
          <a:p>
            <a:pPr>
              <a:lnSpc>
                <a:spcPct val="150000"/>
              </a:lnSpc>
            </a:pPr>
            <a:r>
              <a:rPr lang="vi-VN" sz="4800" dirty="0">
                <a:solidFill>
                  <a:schemeClr val="accent2">
                    <a:lumMod val="75000"/>
                  </a:schemeClr>
                </a:solidFill>
                <a:latin typeface="+mj-lt"/>
              </a:rPr>
              <a:t>- Chuẩn bị bài: Cuốn sách của em.</a:t>
            </a:r>
            <a:endParaRPr lang="en-US" sz="4800" dirty="0">
              <a:solidFill>
                <a:schemeClr val="accent2">
                  <a:lumMod val="75000"/>
                </a:schemeClr>
              </a:solidFill>
              <a:latin typeface="+mj-lt"/>
            </a:endParaRPr>
          </a:p>
        </p:txBody>
      </p:sp>
      <p:pic>
        <p:nvPicPr>
          <p:cNvPr id="12" name="图片 14340" descr="28"/>
          <p:cNvPicPr>
            <a:picLocks noChangeAspect="1"/>
          </p:cNvPicPr>
          <p:nvPr/>
        </p:nvPicPr>
        <p:blipFill>
          <a:blip r:embed="rId4"/>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a:fillRect/>
          </a:stretch>
        </p:blipFill>
        <p:spPr>
          <a:xfrm rot="19502702">
            <a:off x="-1150267" y="-182281"/>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3" name="Group 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p:cNvSpPr/>
          <p:nvPr/>
        </p:nvSpPr>
        <p:spPr>
          <a:xfrm>
            <a:off x="3632199" y="458717"/>
            <a:ext cx="4622801" cy="7224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 CHỈ SỰ VẬT</a:t>
            </a: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1" b="100000" l="409" r="98636">
                        <a14:foregroundMark x1="10778" y1="16793" x2="34106" y2="81313"/>
                        <a14:foregroundMark x1="13779" y1="19949" x2="37108" y2="19192"/>
                        <a14:foregroundMark x1="9550" y1="46591" x2="47885" y2="42677"/>
                        <a14:foregroundMark x1="23329" y1="47727" x2="21692" y2="58081"/>
                        <a14:foregroundMark x1="18690" y1="47348" x2="14598" y2="55051"/>
                        <a14:foregroundMark x1="24966" y1="46970" x2="22510" y2="59975"/>
                        <a14:foregroundMark x1="75443" y1="50000" x2="91269" y2="44949"/>
                        <a14:foregroundMark x1="52524" y1="41162" x2="64939" y2="47348"/>
                        <a14:foregroundMark x1="68759" y1="68939" x2="68349" y2="79672"/>
                        <a14:foregroundMark x1="64939" y1="39141" x2="73806" y2="38763"/>
                        <a14:foregroundMark x1="27967" y1="37626" x2="34516" y2="38384"/>
                      </a14:backgroundRemoval>
                    </a14:imgEffect>
                  </a14:imgLayer>
                </a14:imgProps>
              </a:ext>
              <a:ext uri="{28A0092B-C50C-407E-A947-70E740481C1C}">
                <a14:useLocalDpi xmlns:a14="http://schemas.microsoft.com/office/drawing/2010/main" val="0"/>
              </a:ext>
            </a:extLst>
          </a:blip>
          <a:srcRect l="47718" t="6164" r="3333" b="14170"/>
          <a:stretch/>
        </p:blipFill>
        <p:spPr>
          <a:xfrm>
            <a:off x="10681784" y="4438078"/>
            <a:ext cx="1510216" cy="2673922"/>
          </a:xfrm>
          <a:prstGeom prst="rect">
            <a:avLst/>
          </a:prstGeom>
        </p:spPr>
      </p:pic>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1" b="100000" l="409" r="98636">
                        <a14:foregroundMark x1="10778" y1="16793" x2="34106" y2="81313"/>
                        <a14:foregroundMark x1="13779" y1="19949" x2="37108" y2="19192"/>
                        <a14:foregroundMark x1="9550" y1="46591" x2="47885" y2="42677"/>
                        <a14:foregroundMark x1="23329" y1="47727" x2="21692" y2="58081"/>
                        <a14:foregroundMark x1="18690" y1="47348" x2="14598" y2="55051"/>
                        <a14:foregroundMark x1="24966" y1="46970" x2="22510" y2="59975"/>
                        <a14:foregroundMark x1="75443" y1="50000" x2="91269" y2="44949"/>
                        <a14:foregroundMark x1="52524" y1="41162" x2="64939" y2="47348"/>
                        <a14:foregroundMark x1="68759" y1="68939" x2="68349" y2="79672"/>
                        <a14:foregroundMark x1="64939" y1="39141" x2="73806" y2="38763"/>
                        <a14:foregroundMark x1="27967" y1="37626" x2="34516" y2="38384"/>
                      </a14:backgroundRemoval>
                    </a14:imgEffect>
                  </a14:imgLayer>
                </a14:imgProps>
              </a:ext>
              <a:ext uri="{28A0092B-C50C-407E-A947-70E740481C1C}">
                <a14:useLocalDpi xmlns:a14="http://schemas.microsoft.com/office/drawing/2010/main" val="0"/>
              </a:ext>
            </a:extLst>
          </a:blip>
          <a:srcRect l="-3333" t="6164" r="49083" b="14170"/>
          <a:stretch/>
        </p:blipFill>
        <p:spPr>
          <a:xfrm>
            <a:off x="-289475" y="4285678"/>
            <a:ext cx="1673775" cy="2673922"/>
          </a:xfrm>
          <a:prstGeom prst="rect">
            <a:avLst/>
          </a:prstGeom>
        </p:spPr>
      </p:pic>
      <p:sp>
        <p:nvSpPr>
          <p:cNvPr id="9" name="Rectangle 8"/>
          <p:cNvSpPr/>
          <p:nvPr/>
        </p:nvSpPr>
        <p:spPr>
          <a:xfrm>
            <a:off x="1228621" y="1271588"/>
            <a:ext cx="10267732" cy="5016758"/>
          </a:xfrm>
          <a:prstGeom prst="rect">
            <a:avLst/>
          </a:prstGeom>
        </p:spPr>
        <p:txBody>
          <a:bodyPr wrap="square">
            <a:spAutoFit/>
          </a:bodyPr>
          <a:lstStyle/>
          <a:p>
            <a:pPr marL="457200" indent="-457200">
              <a:buFontTx/>
              <a:buChar char="-"/>
            </a:pPr>
            <a:r>
              <a:rPr lang="vi-VN" sz="3200" dirty="0">
                <a:solidFill>
                  <a:srgbClr val="C00000"/>
                </a:solidFill>
                <a:latin typeface="+mj-lt"/>
                <a:ea typeface="Arial-Rounded" panose="020B0500000000000000" pitchFamily="34" charset="0"/>
                <a:cs typeface="Arial-Rounded" panose="020B0500000000000000" pitchFamily="34" charset="0"/>
              </a:rPr>
              <a:t>Con người, các bộ phận của con người: </a:t>
            </a:r>
            <a:endParaRPr lang="en-US" sz="3200" dirty="0">
              <a:solidFill>
                <a:srgbClr val="C00000"/>
              </a:solidFill>
              <a:latin typeface="+mj-lt"/>
              <a:ea typeface="Arial-Rounded" panose="020B0500000000000000" pitchFamily="34" charset="0"/>
              <a:cs typeface="Arial-Rounded" panose="020B0500000000000000" pitchFamily="34" charset="0"/>
            </a:endParaRPr>
          </a:p>
          <a:p>
            <a:r>
              <a:rPr lang="vi-VN" sz="3200" dirty="0">
                <a:solidFill>
                  <a:srgbClr val="2C2F34"/>
                </a:solidFill>
                <a:latin typeface="+mj-lt"/>
                <a:ea typeface="Arial-Rounded" panose="020B0500000000000000" pitchFamily="34" charset="0"/>
                <a:cs typeface="Arial-Rounded" panose="020B0500000000000000" pitchFamily="34" charset="0"/>
              </a:rPr>
              <a:t>Bố, mẹ, ông, bà, cô, dì, chú, bác, thầy cô, chân, tay, tóc…</a:t>
            </a:r>
          </a:p>
          <a:p>
            <a:pPr marL="457200" indent="-457200">
              <a:buFontTx/>
              <a:buChar char="-"/>
            </a:pPr>
            <a:r>
              <a:rPr lang="vi-VN" sz="3200" dirty="0">
                <a:solidFill>
                  <a:srgbClr val="C00000"/>
                </a:solidFill>
                <a:latin typeface="+mj-lt"/>
                <a:ea typeface="Arial-Rounded" panose="020B0500000000000000" pitchFamily="34" charset="0"/>
                <a:cs typeface="Arial-Rounded" panose="020B0500000000000000" pitchFamily="34" charset="0"/>
              </a:rPr>
              <a:t>Con vật, các bộ phận của con vật: </a:t>
            </a:r>
            <a:endParaRPr lang="en-US" sz="3200" dirty="0">
              <a:solidFill>
                <a:srgbClr val="C00000"/>
              </a:solidFill>
              <a:latin typeface="+mj-lt"/>
              <a:ea typeface="Arial-Rounded" panose="020B0500000000000000" pitchFamily="34" charset="0"/>
              <a:cs typeface="Arial-Rounded" panose="020B0500000000000000" pitchFamily="34" charset="0"/>
            </a:endParaRPr>
          </a:p>
          <a:p>
            <a:r>
              <a:rPr lang="vi-VN" sz="3200" dirty="0">
                <a:solidFill>
                  <a:srgbClr val="2C2F34"/>
                </a:solidFill>
                <a:latin typeface="+mj-lt"/>
                <a:ea typeface="Arial-Rounded" panose="020B0500000000000000" pitchFamily="34" charset="0"/>
                <a:cs typeface="Arial-Rounded" panose="020B0500000000000000" pitchFamily="34" charset="0"/>
              </a:rPr>
              <a:t>Chó, mèo, chuột, gà, trâu, rắn, chân, mắt, mỏ, lông… </a:t>
            </a:r>
          </a:p>
          <a:p>
            <a:pPr marL="457200" indent="-457200">
              <a:buFontTx/>
              <a:buChar char="-"/>
            </a:pPr>
            <a:r>
              <a:rPr lang="vi-VN" sz="3200" dirty="0">
                <a:solidFill>
                  <a:srgbClr val="C00000"/>
                </a:solidFill>
                <a:latin typeface="+mj-lt"/>
                <a:ea typeface="Arial-Rounded" panose="020B0500000000000000" pitchFamily="34" charset="0"/>
                <a:cs typeface="Arial-Rounded" panose="020B0500000000000000" pitchFamily="34" charset="0"/>
              </a:rPr>
              <a:t>Các đồ vật, vật dụng hàng ngày: </a:t>
            </a:r>
            <a:endParaRPr lang="en-US" sz="3200" dirty="0">
              <a:solidFill>
                <a:srgbClr val="C00000"/>
              </a:solidFill>
              <a:latin typeface="+mj-lt"/>
              <a:ea typeface="Arial-Rounded" panose="020B0500000000000000" pitchFamily="34" charset="0"/>
              <a:cs typeface="Arial-Rounded" panose="020B0500000000000000" pitchFamily="34" charset="0"/>
            </a:endParaRPr>
          </a:p>
          <a:p>
            <a:r>
              <a:rPr lang="vi-VN" sz="3200" dirty="0">
                <a:solidFill>
                  <a:srgbClr val="2C2F34"/>
                </a:solidFill>
                <a:latin typeface="+mj-lt"/>
                <a:ea typeface="Arial-Rounded" panose="020B0500000000000000" pitchFamily="34" charset="0"/>
                <a:cs typeface="Arial-Rounded" panose="020B0500000000000000" pitchFamily="34" charset="0"/>
              </a:rPr>
              <a:t>Bàn, ghế, sách, vở, bút,… </a:t>
            </a:r>
          </a:p>
          <a:p>
            <a:pPr marL="457200" indent="-457200">
              <a:buFontTx/>
              <a:buChar char="-"/>
            </a:pPr>
            <a:r>
              <a:rPr lang="vi-VN" sz="3200" dirty="0">
                <a:solidFill>
                  <a:srgbClr val="C00000"/>
                </a:solidFill>
                <a:latin typeface="+mj-lt"/>
                <a:ea typeface="Arial-Rounded" panose="020B0500000000000000" pitchFamily="34" charset="0"/>
                <a:cs typeface="Arial-Rounded" panose="020B0500000000000000" pitchFamily="34" charset="0"/>
              </a:rPr>
              <a:t>Các từ ngữ chỉ thời tiết, thời gian: </a:t>
            </a:r>
            <a:endParaRPr lang="en-US" sz="3200" dirty="0">
              <a:solidFill>
                <a:srgbClr val="C00000"/>
              </a:solidFill>
              <a:latin typeface="+mj-lt"/>
              <a:ea typeface="Arial-Rounded" panose="020B0500000000000000" pitchFamily="34" charset="0"/>
              <a:cs typeface="Arial-Rounded" panose="020B0500000000000000" pitchFamily="34" charset="0"/>
            </a:endParaRPr>
          </a:p>
          <a:p>
            <a:r>
              <a:rPr lang="vi-VN" sz="3200" dirty="0">
                <a:solidFill>
                  <a:srgbClr val="2C2F34"/>
                </a:solidFill>
                <a:latin typeface="+mj-lt"/>
                <a:ea typeface="Arial-Rounded" panose="020B0500000000000000" pitchFamily="34" charset="0"/>
                <a:cs typeface="Arial-Rounded" panose="020B0500000000000000" pitchFamily="34" charset="0"/>
              </a:rPr>
              <a:t>Xuân, thu, hạ, đông, mưa, gió, sấm, sét, lũ lụt…. </a:t>
            </a:r>
          </a:p>
          <a:p>
            <a:pPr marL="457200" indent="-457200">
              <a:buFontTx/>
              <a:buChar char="-"/>
            </a:pPr>
            <a:r>
              <a:rPr lang="vi-VN" sz="3200" dirty="0">
                <a:solidFill>
                  <a:srgbClr val="C00000"/>
                </a:solidFill>
                <a:latin typeface="+mj-lt"/>
                <a:ea typeface="Arial-Rounded" panose="020B0500000000000000" pitchFamily="34" charset="0"/>
                <a:cs typeface="Arial-Rounded" panose="020B0500000000000000" pitchFamily="34" charset="0"/>
              </a:rPr>
              <a:t>Các từ ngữ chỉ thiên nhiên: </a:t>
            </a:r>
            <a:endParaRPr lang="en-US" sz="3200" dirty="0">
              <a:solidFill>
                <a:srgbClr val="C00000"/>
              </a:solidFill>
              <a:latin typeface="+mj-lt"/>
              <a:ea typeface="Arial-Rounded" panose="020B0500000000000000" pitchFamily="34" charset="0"/>
              <a:cs typeface="Arial-Rounded" panose="020B0500000000000000" pitchFamily="34" charset="0"/>
            </a:endParaRPr>
          </a:p>
          <a:p>
            <a:r>
              <a:rPr lang="vi-VN" sz="3200" dirty="0">
                <a:solidFill>
                  <a:srgbClr val="2C2F34"/>
                </a:solidFill>
                <a:latin typeface="+mj-lt"/>
                <a:ea typeface="Arial-Rounded" panose="020B0500000000000000" pitchFamily="34" charset="0"/>
                <a:cs typeface="Arial-Rounded" panose="020B0500000000000000" pitchFamily="34" charset="0"/>
              </a:rPr>
              <a:t>Bầu trời, mây, sông, hồ, ao, suối, biển, núi, rừng…</a:t>
            </a:r>
            <a:r>
              <a:rPr lang="vi-VN" sz="3200" dirty="0">
                <a:solidFill>
                  <a:srgbClr val="2C2F34"/>
                </a:solidFill>
                <a:latin typeface="Arial-Rounded" panose="020B0500000000000000" pitchFamily="34" charset="0"/>
                <a:ea typeface="Arial-Rounded" panose="020B0500000000000000" pitchFamily="34" charset="0"/>
                <a:cs typeface="Arial-Rounded" panose="020B0500000000000000" pitchFamily="34" charset="0"/>
              </a:rPr>
              <a:t> </a:t>
            </a:r>
            <a:endParaRPr lang="vi-VN" sz="3200" b="0" i="0" dirty="0">
              <a:solidFill>
                <a:srgbClr val="2C2F34"/>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0622262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arn(inVertical)">
                                      <p:cBhvr>
                                        <p:cTn id="10" dur="500"/>
                                        <p:tgtEl>
                                          <p:spTgt spid="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barn(inVertical)">
                                      <p:cBhvr>
                                        <p:cTn id="13" dur="500"/>
                                        <p:tgtEl>
                                          <p:spTgt spid="9">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xEl>
                                              <p:pRg st="6" end="6"/>
                                            </p:txEl>
                                          </p:spTgt>
                                        </p:tgtEl>
                                        <p:attrNameLst>
                                          <p:attrName>style.visibility</p:attrName>
                                        </p:attrNameLst>
                                      </p:cBhvr>
                                      <p:to>
                                        <p:strVal val="visible"/>
                                      </p:to>
                                    </p:set>
                                    <p:animEffect transition="in" filter="barn(inVertical)">
                                      <p:cBhvr>
                                        <p:cTn id="16" dur="500"/>
                                        <p:tgtEl>
                                          <p:spTgt spid="9">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animEffect transition="in" filter="barn(inVertical)">
                                      <p:cBhvr>
                                        <p:cTn id="19" dur="500"/>
                                        <p:tgtEl>
                                          <p:spTgt spid="9">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wipe(down)">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wipe(down)">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wipe(down)">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wipe(down)">
                                      <p:cBhvr>
                                        <p:cTn id="39" dur="500"/>
                                        <p:tgtEl>
                                          <p:spTgt spid="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wipe(down)">
                                      <p:cBhvr>
                                        <p:cTn id="44"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626844" y="1324081"/>
            <a:ext cx="9966092" cy="584711"/>
          </a:xfrm>
          <a:prstGeom prst="rect">
            <a:avLst/>
          </a:prstGeom>
          <a:noFill/>
        </p:spPr>
        <p:txBody>
          <a:bodyPr wrap="square" lIns="121855" tIns="60928" rIns="121855" bIns="60928" rtlCol="0">
            <a:spAutoFit/>
          </a:bodyPr>
          <a:lstStyle/>
          <a:p>
            <a:pPr algn="just"/>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thiệu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bức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10" name="Group 9"/>
          <p:cNvGrpSpPr/>
          <p:nvPr/>
        </p:nvGrpSpPr>
        <p:grpSpPr>
          <a:xfrm>
            <a:off x="412381" y="475651"/>
            <a:ext cx="1714770" cy="706589"/>
            <a:chOff x="9566064" y="964372"/>
            <a:chExt cx="5446164" cy="698253"/>
          </a:xfrm>
        </p:grpSpPr>
        <p:sp>
          <p:nvSpPr>
            <p:cNvPr id="11"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12"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13"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Times New Roman" panose="02020603050405020304" pitchFamily="18" charset="0"/>
                  <a:cs typeface="Times New Roman" panose="02020603050405020304" pitchFamily="18" charset="0"/>
                </a:rPr>
                <a:t>ĐỌC</a:t>
              </a:r>
            </a:p>
          </p:txBody>
        </p:sp>
      </p:gr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47632" y="1167707"/>
            <a:ext cx="1391479" cy="894521"/>
          </a:xfrm>
          <a:prstGeom prst="rect">
            <a:avLst/>
          </a:prstGeom>
        </p:spPr>
      </p:pic>
      <p:pic>
        <p:nvPicPr>
          <p:cNvPr id="1026" name="Picture 2" descr="Học sinh vẽ tranh cổ động cho cuộc chiến chống lại Covid-19"/>
          <p:cNvPicPr>
            <a:picLocks noChangeAspect="1" noChangeArrowheads="1"/>
          </p:cNvPicPr>
          <p:nvPr/>
        </p:nvPicPr>
        <p:blipFill rotWithShape="1">
          <a:blip r:embed="rId6">
            <a:extLst>
              <a:ext uri="{28A0092B-C50C-407E-A947-70E740481C1C}">
                <a14:useLocalDpi xmlns:a14="http://schemas.microsoft.com/office/drawing/2010/main" val="0"/>
              </a:ext>
            </a:extLst>
          </a:blip>
          <a:srcRect l="3068" t="2533" r="2879" b="7455"/>
          <a:stretch/>
        </p:blipFill>
        <p:spPr bwMode="auto">
          <a:xfrm>
            <a:off x="638618" y="1978948"/>
            <a:ext cx="5359059" cy="3846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Nghỉ học ở nhà, nữ sinh lớp 6 vẽ tranh cổ động chống dịch Covid-19 | Tuổi  Trẻ Cườ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4886" y="1978948"/>
            <a:ext cx="5431046" cy="3867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06128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39026" y="1301584"/>
            <a:ext cx="4587813" cy="5047471"/>
          </a:xfrm>
          <a:prstGeom prst="rect">
            <a:avLst/>
          </a:prstGeom>
          <a:noFill/>
        </p:spPr>
        <p:txBody>
          <a:bodyPr wrap="square" lIns="121855" tIns="60928" rIns="121855" bIns="60928" numCol="1" rtlCol="0">
            <a:spAutoFit/>
          </a:bodyPr>
          <a:lstStyle/>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nay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học</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trắng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bút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màu</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Nắn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ngồi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Lung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linh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bầu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3200" dirty="0">
                <a:latin typeface="Times New Roman" panose="02020603050405020304" pitchFamily="18" charset="0"/>
                <a:ea typeface="Arial-Rounded" panose="020B0500000000000000" pitchFamily="34" charset="0"/>
                <a:cs typeface="Times New Roman" panose="02020603050405020304" pitchFamily="18" charset="0"/>
              </a:rPr>
              <a:t>ă</a:t>
            </a:r>
            <a:r>
              <a:rPr lang="en-US" sz="3200" dirty="0">
                <a:latin typeface="Times New Roman" panose="02020603050405020304" pitchFamily="18" charset="0"/>
                <a:ea typeface="Arial-Rounded" panose="020B0500000000000000" pitchFamily="34" charset="0"/>
                <a:cs typeface="Times New Roman" panose="02020603050405020304" pitchFamily="18" charset="0"/>
              </a:rPr>
              <a:t>ng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cao</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Rải ánh vàng </a:t>
            </a:r>
            <a:r>
              <a:rPr lang="vi-VN" sz="3200" dirty="0">
                <a:latin typeface="Times New Roman" panose="02020603050405020304" pitchFamily="18" charset="0"/>
                <a:ea typeface="Arial-Rounded" panose="020B0500000000000000" pitchFamily="34" charset="0"/>
                <a:cs typeface="Times New Roman" panose="02020603050405020304" pitchFamily="18" charset="0"/>
              </a:rPr>
              <a:t>đầy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ngõ</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diều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no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gió</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Vi vu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5535381" y="809141"/>
            <a:ext cx="5476748" cy="5539914"/>
          </a:xfrm>
          <a:prstGeom prst="rect">
            <a:avLst/>
          </a:prstGeom>
          <a:noFill/>
        </p:spPr>
        <p:txBody>
          <a:bodyPr wrap="square" lIns="121855" tIns="60928" rIns="121855" bIns="60928" numCol="1" rtlCol="0">
            <a:spAutoFit/>
          </a:bodyPr>
          <a:lstStyle/>
          <a:p>
            <a:pPr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biển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lành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thuyền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trắng</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a:t>
            </a:r>
            <a:r>
              <a:rPr lang="vi-VN" sz="3200" dirty="0">
                <a:latin typeface="Times New Roman" panose="02020603050405020304" pitchFamily="18" charset="0"/>
                <a:ea typeface="Arial-Rounded" panose="020B0500000000000000" pitchFamily="34" charset="0"/>
                <a:cs typeface="Times New Roman" panose="02020603050405020304" pitchFamily="18" charset="0"/>
              </a:rPr>
              <a:t>ươ</a:t>
            </a:r>
            <a:r>
              <a:rPr lang="en-US" sz="3200" dirty="0">
                <a:latin typeface="Times New Roman" panose="02020603050405020304" pitchFamily="18" charset="0"/>
                <a:ea typeface="Arial-Rounded" panose="020B0500000000000000" pitchFamily="34" charset="0"/>
                <a:cs typeface="Times New Roman" panose="02020603050405020304" pitchFamily="18" charset="0"/>
              </a:rPr>
              <a:t>ng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buồm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đỏ</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thắm</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sóng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a:t>
            </a:r>
            <a:r>
              <a:rPr lang="vi-VN" sz="3200" dirty="0">
                <a:latin typeface="Times New Roman" panose="02020603050405020304" pitchFamily="18" charset="0"/>
                <a:ea typeface="Arial-Rounded" panose="020B0500000000000000" pitchFamily="34" charset="0"/>
                <a:cs typeface="Times New Roman" panose="02020603050405020304" pitchFamily="18" charset="0"/>
              </a:rPr>
              <a:t>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trời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chùm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ph</a:t>
            </a:r>
            <a:r>
              <a:rPr lang="vi-VN" sz="3200" dirty="0">
                <a:latin typeface="Times New Roman" panose="02020603050405020304" pitchFamily="18" charset="0"/>
                <a:ea typeface="Arial-Rounded" panose="020B0500000000000000" pitchFamily="34" charset="0"/>
                <a:cs typeface="Times New Roman" panose="02020603050405020304" pitchFamily="18" charset="0"/>
              </a:rPr>
              <a:t>ượng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đỏ</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sân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3200" dirty="0">
                <a:latin typeface="Times New Roman" panose="02020603050405020304" pitchFamily="18" charset="0"/>
                <a:ea typeface="Arial-Rounded" panose="020B0500000000000000" pitchFamily="34" charset="0"/>
                <a:cs typeface="Times New Roman" panose="02020603050405020304" pitchFamily="18" charset="0"/>
              </a:rPr>
              <a:t>ường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lộng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gió</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ve</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râm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ran.</a:t>
            </a:r>
          </a:p>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r>
              <a:rPr lang="en-US" sz="32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Phan</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Thị Diên)</a:t>
            </a:r>
          </a:p>
        </p:txBody>
      </p:sp>
      <p:sp>
        <p:nvSpPr>
          <p:cNvPr id="7" name="TextBox 6"/>
          <p:cNvSpPr txBox="1"/>
          <p:nvPr/>
        </p:nvSpPr>
        <p:spPr>
          <a:xfrm>
            <a:off x="2378250" y="407162"/>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EM HỌC VẼ</a:t>
            </a:r>
          </a:p>
        </p:txBody>
      </p:sp>
      <p:sp>
        <p:nvSpPr>
          <p:cNvPr id="2" name="Oval 1"/>
          <p:cNvSpPr/>
          <p:nvPr/>
        </p:nvSpPr>
        <p:spPr>
          <a:xfrm>
            <a:off x="289560" y="1301584"/>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vi-VN" sz="2800" b="1" dirty="0"/>
          </a:p>
        </p:txBody>
      </p:sp>
      <p:sp>
        <p:nvSpPr>
          <p:cNvPr id="9" name="Oval 8"/>
          <p:cNvSpPr/>
          <p:nvPr/>
        </p:nvSpPr>
        <p:spPr>
          <a:xfrm>
            <a:off x="289560" y="3724823"/>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vi-VN" sz="2800" b="1" dirty="0"/>
          </a:p>
        </p:txBody>
      </p:sp>
      <p:sp>
        <p:nvSpPr>
          <p:cNvPr id="10" name="Oval 9"/>
          <p:cNvSpPr/>
          <p:nvPr/>
        </p:nvSpPr>
        <p:spPr>
          <a:xfrm>
            <a:off x="5060139" y="1301584"/>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vi-VN" sz="2800" b="1" dirty="0"/>
          </a:p>
        </p:txBody>
      </p:sp>
      <p:sp>
        <p:nvSpPr>
          <p:cNvPr id="11" name="Oval 10"/>
          <p:cNvSpPr/>
          <p:nvPr/>
        </p:nvSpPr>
        <p:spPr>
          <a:xfrm>
            <a:off x="5115199" y="3825319"/>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endParaRPr lang="vi-VN" sz="2800" b="1" dirty="0"/>
          </a:p>
        </p:txBody>
      </p:sp>
    </p:spTree>
    <p:extLst>
      <p:ext uri="{BB962C8B-B14F-4D97-AF65-F5344CB8AC3E}">
        <p14:creationId xmlns:p14="http://schemas.microsoft.com/office/powerpoint/2010/main" val="47064296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4337" y="1486911"/>
            <a:ext cx="4587813" cy="5047471"/>
          </a:xfrm>
          <a:prstGeom prst="rect">
            <a:avLst/>
          </a:prstGeom>
          <a:noFill/>
        </p:spPr>
        <p:txBody>
          <a:bodyPr wrap="square" lIns="121855" tIns="60928" rIns="121855" bIns="60928" numCol="1" rtlCol="0">
            <a:spAutoFit/>
          </a:bodyPr>
          <a:lstStyle/>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nay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học</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trắng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bút</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màu</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Nắn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nót</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ngồi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vẽ</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Lung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linh</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bầu</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ă</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cao</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Rải ánh vàng </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đầy</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ngõ</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diều</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no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gió</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Vi vu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5671932" y="999204"/>
            <a:ext cx="5476748" cy="5539914"/>
          </a:xfrm>
          <a:prstGeom prst="rect">
            <a:avLst/>
          </a:prstGeom>
          <a:noFill/>
        </p:spPr>
        <p:txBody>
          <a:bodyPr wrap="square" lIns="121855" tIns="60928" rIns="121855" bIns="60928" numCol="1" rtlCol="0">
            <a:spAutoFit/>
          </a:bodyPr>
          <a:lstStyle/>
          <a:p>
            <a:pPr algn="just"/>
            <a:endParaRPr lang="en-US"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lành</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thuyền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trắng</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ươ</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buồm</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đỏ</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thắm</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Đang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rẽ</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sóng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kh</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ơi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Vẽ</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trời</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chùm</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ph</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ượng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sân</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a:t>
            </a:r>
            <a:r>
              <a:rPr lang="vi-VN"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ường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lộng</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gió</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ve</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râm</a:t>
            </a:r>
            <a:r>
              <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ran.</a:t>
            </a:r>
          </a:p>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r>
              <a:rPr lang="en-US" sz="3200" b="1" i="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Phan</a:t>
            </a:r>
            <a:r>
              <a:rPr lang="en-US" sz="3200" b="1" i="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Thị Diên)</a:t>
            </a:r>
            <a:endParaRPr lang="en-US" sz="32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2619361" y="364637"/>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EM HỌC VẼ</a:t>
            </a:r>
          </a:p>
        </p:txBody>
      </p:sp>
      <p:grpSp>
        <p:nvGrpSpPr>
          <p:cNvPr id="10" name="Group 9"/>
          <p:cNvGrpSpPr/>
          <p:nvPr/>
        </p:nvGrpSpPr>
        <p:grpSpPr>
          <a:xfrm>
            <a:off x="1071716" y="-14461"/>
            <a:ext cx="3588774" cy="1506248"/>
            <a:chOff x="242986" y="532128"/>
            <a:chExt cx="3338015" cy="1940706"/>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8352" b="28953" l="53750" r="95313"/>
                      </a14:imgEffect>
                    </a14:imgLayer>
                  </a14:imgProps>
                </a:ext>
                <a:ext uri="{28A0092B-C50C-407E-A947-70E740481C1C}">
                  <a14:useLocalDpi xmlns:a14="http://schemas.microsoft.com/office/drawing/2010/main" val="0"/>
                </a:ext>
              </a:extLst>
            </a:blip>
            <a:srcRect l="53796" t="8695" r="-431" b="71981"/>
            <a:stretch/>
          </p:blipFill>
          <p:spPr>
            <a:xfrm>
              <a:off x="242986" y="532128"/>
              <a:ext cx="3338015" cy="1940706"/>
            </a:xfrm>
            <a:prstGeom prst="rect">
              <a:avLst/>
            </a:prstGeom>
          </p:spPr>
        </p:pic>
        <p:sp>
          <p:nvSpPr>
            <p:cNvPr id="12" name="TextBox 11"/>
            <p:cNvSpPr txBox="1"/>
            <p:nvPr/>
          </p:nvSpPr>
          <p:spPr>
            <a:xfrm>
              <a:off x="682168" y="1253396"/>
              <a:ext cx="2527567" cy="753446"/>
            </a:xfrm>
            <a:prstGeom prst="rect">
              <a:avLst/>
            </a:prstGeom>
            <a:noFill/>
          </p:spPr>
          <p:txBody>
            <a:bodyPr wrap="square" rtlCol="0">
              <a:spAutoFit/>
            </a:bodyPr>
            <a:lstStyle/>
            <a:p>
              <a:r>
                <a:rPr lang="en-US"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nối</a:t>
              </a:r>
              <a:r>
                <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tiếp</a:t>
              </a:r>
              <a:endPar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13" name="Straight Connector 12"/>
          <p:cNvCxnSpPr/>
          <p:nvPr/>
        </p:nvCxnSpPr>
        <p:spPr>
          <a:xfrm flipV="1">
            <a:off x="951821" y="3009412"/>
            <a:ext cx="1358760" cy="509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951821" y="3500923"/>
            <a:ext cx="1358760" cy="509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1523020" y="4459520"/>
            <a:ext cx="1575121" cy="1072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5636528" y="3175819"/>
            <a:ext cx="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5826187" y="2994948"/>
            <a:ext cx="1154716" cy="1556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a:off x="7467600" y="5943600"/>
            <a:ext cx="131445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8" name="Oval 17"/>
          <p:cNvSpPr/>
          <p:nvPr/>
        </p:nvSpPr>
        <p:spPr>
          <a:xfrm>
            <a:off x="289560" y="1499704"/>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1</a:t>
            </a:r>
            <a:endParaRPr lang="vi-VN" sz="2800" b="1" dirty="0">
              <a:solidFill>
                <a:srgbClr val="0070C0"/>
              </a:solidFill>
            </a:endParaRPr>
          </a:p>
        </p:txBody>
      </p:sp>
      <p:sp>
        <p:nvSpPr>
          <p:cNvPr id="19" name="Oval 18"/>
          <p:cNvSpPr/>
          <p:nvPr/>
        </p:nvSpPr>
        <p:spPr>
          <a:xfrm>
            <a:off x="289560" y="3922943"/>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2</a:t>
            </a:r>
            <a:endParaRPr lang="vi-VN" sz="2800" b="1" dirty="0">
              <a:solidFill>
                <a:srgbClr val="0070C0"/>
              </a:solidFill>
            </a:endParaRPr>
          </a:p>
        </p:txBody>
      </p:sp>
      <p:sp>
        <p:nvSpPr>
          <p:cNvPr id="21" name="Oval 20"/>
          <p:cNvSpPr/>
          <p:nvPr/>
        </p:nvSpPr>
        <p:spPr>
          <a:xfrm>
            <a:off x="5166819" y="1636864"/>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3</a:t>
            </a:r>
            <a:endParaRPr lang="vi-VN" sz="2800" b="1" dirty="0">
              <a:solidFill>
                <a:srgbClr val="0070C0"/>
              </a:solidFill>
            </a:endParaRPr>
          </a:p>
        </p:txBody>
      </p:sp>
      <p:sp>
        <p:nvSpPr>
          <p:cNvPr id="22" name="Oval 21"/>
          <p:cNvSpPr/>
          <p:nvPr/>
        </p:nvSpPr>
        <p:spPr>
          <a:xfrm>
            <a:off x="5221879" y="4069159"/>
            <a:ext cx="533400" cy="5424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4</a:t>
            </a:r>
            <a:endParaRPr lang="vi-VN" sz="2800" b="1" dirty="0">
              <a:solidFill>
                <a:srgbClr val="0070C0"/>
              </a:solidFill>
            </a:endParaRPr>
          </a:p>
        </p:txBody>
      </p:sp>
      <p:cxnSp>
        <p:nvCxnSpPr>
          <p:cNvPr id="29" name="Straight Connector 28"/>
          <p:cNvCxnSpPr/>
          <p:nvPr/>
        </p:nvCxnSpPr>
        <p:spPr>
          <a:xfrm>
            <a:off x="963478" y="4933496"/>
            <a:ext cx="1905896" cy="1072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a:off x="6697192" y="3503471"/>
            <a:ext cx="1154716" cy="1556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8032967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8" grpId="0" animBg="1"/>
      <p:bldP spid="19"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02"/>
            <a:ext cx="12192000" cy="6856137"/>
          </a:xfrm>
          <a:prstGeom prst="rect">
            <a:avLst/>
          </a:prstGeom>
        </p:spPr>
      </p:pic>
      <p:sp>
        <p:nvSpPr>
          <p:cNvPr id="6" name="Rounded Rectangle 5"/>
          <p:cNvSpPr/>
          <p:nvPr/>
        </p:nvSpPr>
        <p:spPr>
          <a:xfrm>
            <a:off x="3651415" y="307117"/>
            <a:ext cx="4064000" cy="63001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khó</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2221225" y="1816512"/>
            <a:ext cx="2411475" cy="646331"/>
          </a:xfrm>
          <a:prstGeom prst="rect">
            <a:avLst/>
          </a:prstGeom>
          <a:noFill/>
        </p:spPr>
        <p:txBody>
          <a:bodyPr wrap="square" rtlCol="0">
            <a:spAutoFit/>
          </a:bodyPr>
          <a:lstStyle/>
          <a:p>
            <a:r>
              <a:rPr lang="en-US" sz="3600" dirty="0">
                <a:latin typeface="Times New Roman" panose="02020603050405020304" pitchFamily="18" charset="0"/>
                <a:ea typeface="Arial-Rounded" panose="020B0500000000000000" pitchFamily="34" charset="0"/>
                <a:cs typeface="Times New Roman" panose="02020603050405020304" pitchFamily="18" charset="0"/>
              </a:rPr>
              <a:t>lung linh</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2221225" y="2591472"/>
            <a:ext cx="2228850"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0"/>
                <a:cs typeface="Times New Roman" panose="02020603050405020304" pitchFamily="18" charset="0"/>
              </a:rPr>
              <a:t>nắn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nót</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2193122" y="3342224"/>
            <a:ext cx="2978230" cy="646331"/>
          </a:xfrm>
          <a:prstGeom prst="rect">
            <a:avLst/>
          </a:prstGeom>
          <a:noFill/>
        </p:spPr>
        <p:txBody>
          <a:bodyPr wrap="square" rtlCol="0">
            <a:spAutoFit/>
          </a:bodyPr>
          <a:lstStyle/>
          <a:p>
            <a:r>
              <a:rPr lang="en-US" sz="3600" dirty="0">
                <a:latin typeface="Times New Roman" panose="02020603050405020304" pitchFamily="18" charset="0"/>
                <a:ea typeface="Arial-Rounded" panose="020B0500000000000000" pitchFamily="34" charset="0"/>
                <a:cs typeface="Times New Roman" panose="02020603050405020304" pitchFamily="18" charset="0"/>
              </a:rPr>
              <a:t>cánh diều</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2193122" y="4186624"/>
            <a:ext cx="3242829"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a:t>
            </a:r>
            <a:r>
              <a:rPr lang="vi-VN" sz="3600" dirty="0">
                <a:latin typeface="Times New Roman" panose="02020603050405020304" pitchFamily="18" charset="0"/>
                <a:ea typeface="Arial-Rounded" panose="020B0500000000000000" pitchFamily="34" charset="0"/>
                <a:cs typeface="Times New Roman" panose="02020603050405020304" pitchFamily="18" charset="0"/>
              </a:rPr>
              <a:t>ă</a:t>
            </a:r>
            <a:r>
              <a:rPr lang="en-US" sz="3600" dirty="0">
                <a:latin typeface="Times New Roman" panose="02020603050405020304" pitchFamily="18" charset="0"/>
                <a:ea typeface="Arial-Rounded" panose="020B0500000000000000" pitchFamily="34" charset="0"/>
                <a:cs typeface="Times New Roman" panose="02020603050405020304" pitchFamily="18" charset="0"/>
              </a:rPr>
              <a:t>ng</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p:cNvSpPr txBox="1"/>
          <p:nvPr/>
        </p:nvSpPr>
        <p:spPr>
          <a:xfrm>
            <a:off x="4943877" y="1888432"/>
            <a:ext cx="3214726" cy="646331"/>
          </a:xfrm>
          <a:prstGeom prst="rect">
            <a:avLst/>
          </a:prstGeom>
          <a:noFill/>
        </p:spPr>
        <p:txBody>
          <a:bodyPr wrap="square" rtlCol="0">
            <a:spAutoFit/>
          </a:bodyPr>
          <a:lstStyle/>
          <a:p>
            <a:pPr algn="just"/>
            <a:r>
              <a:rPr lang="en-US" sz="3600" dirty="0">
                <a:latin typeface="Times New Roman" panose="02020603050405020304" pitchFamily="18" charset="0"/>
                <a:ea typeface="Arial-Rounded" panose="020B0500000000000000" pitchFamily="34" charset="0"/>
                <a:cs typeface="Times New Roman" panose="02020603050405020304" pitchFamily="18" charset="0"/>
              </a:rPr>
              <a:t>rải ánh vàng</a:t>
            </a:r>
          </a:p>
        </p:txBody>
      </p:sp>
      <p:sp>
        <p:nvSpPr>
          <p:cNvPr id="13" name="TextBox 12"/>
          <p:cNvSpPr txBox="1"/>
          <p:nvPr/>
        </p:nvSpPr>
        <p:spPr>
          <a:xfrm>
            <a:off x="4943877" y="2651288"/>
            <a:ext cx="2228850"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0"/>
                <a:cs typeface="Times New Roman" panose="02020603050405020304" pitchFamily="18" charset="0"/>
              </a:rPr>
              <a:t>giương</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4943877" y="3441258"/>
            <a:ext cx="2978230" cy="646331"/>
          </a:xfrm>
          <a:prstGeom prst="rect">
            <a:avLst/>
          </a:prstGeom>
          <a:noFill/>
        </p:spPr>
        <p:txBody>
          <a:bodyPr wrap="square" rtlCol="0">
            <a:spAutoFit/>
          </a:bodyPr>
          <a:lstStyle/>
          <a:p>
            <a:r>
              <a:rPr lang="en-US" sz="3600" dirty="0">
                <a:latin typeface="Times New Roman" panose="02020603050405020304" pitchFamily="18" charset="0"/>
                <a:ea typeface="Arial-Rounded" panose="020B0500000000000000" pitchFamily="34" charset="0"/>
                <a:cs typeface="Times New Roman" panose="02020603050405020304" pitchFamily="18" charset="0"/>
              </a:rPr>
              <a:t>rẽ sóng</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4915774" y="4258544"/>
            <a:ext cx="3242829"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0"/>
                <a:cs typeface="Times New Roman" panose="02020603050405020304" pitchFamily="18" charset="0"/>
              </a:rPr>
              <a:t>râm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ran</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909922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67200" y="4366758"/>
            <a:ext cx="9875871" cy="1512933"/>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6136039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15"/>
          <p:cNvSpPr txBox="1">
            <a:spLocks noGrp="1"/>
          </p:cNvSpPr>
          <p:nvPr>
            <p:ph type="title" idx="4294967295"/>
          </p:nvPr>
        </p:nvSpPr>
        <p:spPr>
          <a:xfrm>
            <a:off x="1338617" y="269395"/>
            <a:ext cx="10265833" cy="764117"/>
          </a:xfrm>
          <a:prstGeom prst="rect">
            <a:avLst/>
          </a:prstGeom>
          <a:noFill/>
          <a:ln>
            <a:noFill/>
          </a:ln>
        </p:spPr>
        <p:txBody>
          <a:bodyPr spcFirstLastPara="1" vert="horz" wrap="square" lIns="121900" tIns="121900" rIns="121900" bIns="121900" rtlCol="0" anchor="ctr" anchorCtr="0">
            <a:noAutofit/>
          </a:bodyPr>
          <a:lstStyle/>
          <a:p>
            <a:pPr algn="ctr">
              <a:spcBef>
                <a:spcPts val="0"/>
              </a:spcBef>
              <a:buClr>
                <a:srgbClr val="002060"/>
              </a:buClr>
              <a:buSzPts val="3600"/>
            </a:pPr>
            <a:r>
              <a:rPr lang="en-US" sz="4800" b="1" dirty="0">
                <a:solidFill>
                  <a:srgbClr val="002060"/>
                </a:solidFill>
                <a:latin typeface="Times New Roman" panose="02020603050405020304" pitchFamily="18" charset="0"/>
                <a:cs typeface="Times New Roman" panose="02020603050405020304" pitchFamily="18" charset="0"/>
              </a:rPr>
              <a:t>LUYỆN ĐỌC NHÓM</a:t>
            </a:r>
            <a:endParaRPr sz="4800" b="1" dirty="0">
              <a:solidFill>
                <a:srgbClr val="002060"/>
              </a:solidFill>
              <a:latin typeface="Times New Roman" panose="02020603050405020304" pitchFamily="18" charset="0"/>
              <a:cs typeface="Times New Roman" panose="02020603050405020304" pitchFamily="18" charset="0"/>
            </a:endParaRPr>
          </a:p>
        </p:txBody>
      </p:sp>
      <p:pic>
        <p:nvPicPr>
          <p:cNvPr id="1548" name="Google Shape;1548;p15"/>
          <p:cNvPicPr preferRelativeResize="0"/>
          <p:nvPr/>
        </p:nvPicPr>
        <p:blipFill rotWithShape="1">
          <a:blip r:embed="rId3">
            <a:alphaModFix/>
          </a:blip>
          <a:srcRect/>
          <a:stretch/>
        </p:blipFill>
        <p:spPr>
          <a:xfrm>
            <a:off x="300841" y="1050195"/>
            <a:ext cx="5315224" cy="4212319"/>
          </a:xfrm>
          <a:prstGeom prst="rect">
            <a:avLst/>
          </a:prstGeom>
          <a:noFill/>
          <a:ln>
            <a:noFill/>
          </a:ln>
        </p:spPr>
      </p:pic>
      <p:sp>
        <p:nvSpPr>
          <p:cNvPr id="1549" name="Google Shape;1549;p15"/>
          <p:cNvSpPr txBox="1"/>
          <p:nvPr/>
        </p:nvSpPr>
        <p:spPr>
          <a:xfrm>
            <a:off x="561454" y="1921710"/>
            <a:ext cx="4794039" cy="2749481"/>
          </a:xfrm>
          <a:prstGeom prst="rect">
            <a:avLst/>
          </a:prstGeom>
          <a:noFill/>
          <a:ln>
            <a:noFill/>
          </a:ln>
        </p:spPr>
        <p:txBody>
          <a:bodyPr spcFirstLastPara="1" wrap="square" lIns="121900" tIns="60933" rIns="121900" bIns="60933" anchor="t" anchorCtr="0">
            <a:spAutoFit/>
          </a:bodyPr>
          <a:lstStyle/>
          <a:p>
            <a:pPr algn="ctr"/>
            <a:r>
              <a:rPr lang="en-US" sz="4267" b="1">
                <a:solidFill>
                  <a:srgbClr val="00B050"/>
                </a:solidFill>
                <a:latin typeface="Times New Roman"/>
                <a:ea typeface="Times New Roman"/>
                <a:cs typeface="Times New Roman"/>
                <a:sym typeface="Times New Roman"/>
              </a:rPr>
              <a:t>Yêu cầu</a:t>
            </a:r>
            <a:endParaRPr sz="4267" b="1">
              <a:solidFill>
                <a:srgbClr val="00B050"/>
              </a:solidFill>
              <a:latin typeface="Times New Roman"/>
              <a:ea typeface="Times New Roman"/>
              <a:cs typeface="Times New Roman"/>
              <a:sym typeface="Times New Roman"/>
            </a:endParaRPr>
          </a:p>
          <a:p>
            <a:r>
              <a:rPr lang="en-US" sz="3200">
                <a:solidFill>
                  <a:srgbClr val="0C0C0C"/>
                </a:solidFill>
                <a:latin typeface="Times New Roman"/>
                <a:ea typeface="Times New Roman"/>
                <a:cs typeface="Times New Roman"/>
                <a:sym typeface="Times New Roman"/>
              </a:rPr>
              <a:t>- Phân công đọc theo đoạn</a:t>
            </a:r>
            <a:endParaRPr sz="3200">
              <a:solidFill>
                <a:srgbClr val="0C0C0C"/>
              </a:solidFill>
              <a:latin typeface="Times New Roman"/>
              <a:ea typeface="Times New Roman"/>
              <a:cs typeface="Times New Roman"/>
              <a:sym typeface="Times New Roman"/>
            </a:endParaRPr>
          </a:p>
          <a:p>
            <a:r>
              <a:rPr lang="en-US" sz="3200">
                <a:solidFill>
                  <a:srgbClr val="0C0C0C"/>
                </a:solidFill>
                <a:latin typeface="Times New Roman"/>
                <a:ea typeface="Times New Roman"/>
                <a:cs typeface="Times New Roman"/>
                <a:sym typeface="Times New Roman"/>
              </a:rPr>
              <a:t>- Tất cả thành viên đều đọc</a:t>
            </a:r>
            <a:endParaRPr sz="3200">
              <a:solidFill>
                <a:srgbClr val="0C0C0C"/>
              </a:solidFill>
              <a:latin typeface="Times New Roman"/>
              <a:ea typeface="Times New Roman"/>
              <a:cs typeface="Times New Roman"/>
              <a:sym typeface="Times New Roman"/>
            </a:endParaRPr>
          </a:p>
          <a:p>
            <a:r>
              <a:rPr lang="en-US" sz="3200">
                <a:solidFill>
                  <a:srgbClr val="0C0C0C"/>
                </a:solidFill>
                <a:latin typeface="Times New Roman"/>
                <a:ea typeface="Times New Roman"/>
                <a:cs typeface="Times New Roman"/>
                <a:sym typeface="Times New Roman"/>
              </a:rPr>
              <a:t>- Sửa lỗi cho bạn nếu bạn đọc chưa đúng.</a:t>
            </a:r>
            <a:endParaRPr sz="3200">
              <a:solidFill>
                <a:srgbClr val="0C0C0C"/>
              </a:solidFill>
              <a:latin typeface="Times New Roman"/>
              <a:ea typeface="Times New Roman"/>
              <a:cs typeface="Times New Roman"/>
              <a:sym typeface="Times New Roman"/>
            </a:endParaRPr>
          </a:p>
        </p:txBody>
      </p:sp>
      <p:grpSp>
        <p:nvGrpSpPr>
          <p:cNvPr id="1550" name="Google Shape;1550;p15"/>
          <p:cNvGrpSpPr/>
          <p:nvPr/>
        </p:nvGrpSpPr>
        <p:grpSpPr>
          <a:xfrm>
            <a:off x="3822503" y="5262492"/>
            <a:ext cx="2887408" cy="1427018"/>
            <a:chOff x="9030183" y="5886213"/>
            <a:chExt cx="2650029" cy="1353895"/>
          </a:xfrm>
        </p:grpSpPr>
        <p:sp>
          <p:nvSpPr>
            <p:cNvPr id="1551" name="Google Shape;1551;p15"/>
            <p:cNvSpPr/>
            <p:nvPr/>
          </p:nvSpPr>
          <p:spPr>
            <a:xfrm>
              <a:off x="9069733" y="5886213"/>
              <a:ext cx="2610479" cy="1353895"/>
            </a:xfrm>
            <a:prstGeom prst="wedgeEllipseCallout">
              <a:avLst>
                <a:gd name="adj1" fmla="val 57186"/>
                <a:gd name="adj2" fmla="val -38793"/>
              </a:avLst>
            </a:prstGeom>
            <a:solidFill>
              <a:srgbClr val="B2A0C7"/>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2" name="Google Shape;1552;p15"/>
            <p:cNvSpPr txBox="1"/>
            <p:nvPr/>
          </p:nvSpPr>
          <p:spPr>
            <a:xfrm>
              <a:off x="9030183" y="6214347"/>
              <a:ext cx="2610478" cy="739574"/>
            </a:xfrm>
            <a:prstGeom prst="rect">
              <a:avLst/>
            </a:prstGeom>
            <a:noFill/>
            <a:ln>
              <a:noFill/>
            </a:ln>
          </p:spPr>
          <p:txBody>
            <a:bodyPr spcFirstLastPara="1" wrap="square" lIns="121900" tIns="60933" rIns="121900" bIns="60933" anchor="t" anchorCtr="0">
              <a:spAutoFit/>
            </a:bodyPr>
            <a:lstStyle/>
            <a:p>
              <a:pPr algn="ctr"/>
              <a:r>
                <a:rPr lang="en-US" sz="2133" b="1" dirty="0" err="1">
                  <a:solidFill>
                    <a:srgbClr val="000000"/>
                  </a:solidFill>
                  <a:latin typeface="Times New Roman"/>
                  <a:ea typeface="Times New Roman"/>
                  <a:cs typeface="Times New Roman"/>
                  <a:sym typeface="Times New Roman"/>
                </a:rPr>
                <a:t>Chúng</a:t>
              </a:r>
              <a:r>
                <a:rPr lang="en-US" sz="2133" b="1" dirty="0">
                  <a:solidFill>
                    <a:srgbClr val="000000"/>
                  </a:solidFill>
                  <a:latin typeface="Times New Roman"/>
                  <a:ea typeface="Times New Roman"/>
                  <a:cs typeface="Times New Roman"/>
                  <a:sym typeface="Times New Roman"/>
                </a:rPr>
                <a:t> ta </a:t>
              </a:r>
              <a:r>
                <a:rPr lang="en-US" sz="2133" b="1" dirty="0" err="1">
                  <a:solidFill>
                    <a:srgbClr val="FF0000"/>
                  </a:solidFill>
                  <a:latin typeface="Times New Roman"/>
                  <a:ea typeface="Times New Roman"/>
                  <a:cs typeface="Times New Roman"/>
                  <a:sym typeface="Times New Roman"/>
                </a:rPr>
                <a:t>đọc</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nối</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tiếp</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đoạn</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Tớ</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đọc</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khổ</a:t>
              </a:r>
              <a:r>
                <a:rPr lang="en-US" sz="2133" b="1" dirty="0">
                  <a:solidFill>
                    <a:srgbClr val="000000"/>
                  </a:solidFill>
                  <a:latin typeface="Times New Roman"/>
                  <a:ea typeface="Times New Roman"/>
                  <a:cs typeface="Times New Roman"/>
                  <a:sym typeface="Times New Roman"/>
                </a:rPr>
                <a:t> 1.</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3" name="Google Shape;1553;p15"/>
          <p:cNvGrpSpPr/>
          <p:nvPr/>
        </p:nvGrpSpPr>
        <p:grpSpPr>
          <a:xfrm>
            <a:off x="7493254" y="2324422"/>
            <a:ext cx="2754783" cy="773797"/>
            <a:chOff x="9004929" y="5090876"/>
            <a:chExt cx="2754783" cy="773797"/>
          </a:xfrm>
        </p:grpSpPr>
        <p:sp>
          <p:nvSpPr>
            <p:cNvPr id="1554" name="Google Shape;1554;p15"/>
            <p:cNvSpPr/>
            <p:nvPr/>
          </p:nvSpPr>
          <p:spPr>
            <a:xfrm>
              <a:off x="9004929" y="5090876"/>
              <a:ext cx="2754783" cy="773797"/>
            </a:xfrm>
            <a:prstGeom prst="wedgeEllipseCallout">
              <a:avLst>
                <a:gd name="adj1" fmla="val 20204"/>
                <a:gd name="adj2" fmla="val 134076"/>
              </a:avLst>
            </a:prstGeom>
            <a:solidFill>
              <a:srgbClr val="C2D59B"/>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5" name="Google Shape;1555;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a:solidFill>
                    <a:srgbClr val="000000"/>
                  </a:solidFill>
                  <a:latin typeface="Times New Roman"/>
                  <a:ea typeface="Times New Roman"/>
                  <a:cs typeface="Times New Roman"/>
                  <a:sym typeface="Times New Roman"/>
                </a:rPr>
                <a:t>Tớ đọc </a:t>
              </a:r>
              <a:r>
                <a:rPr lang="en-US" sz="2133" b="1">
                  <a:solidFill>
                    <a:srgbClr val="FF0000"/>
                  </a:solidFill>
                  <a:latin typeface="Times New Roman"/>
                  <a:ea typeface="Times New Roman"/>
                  <a:cs typeface="Times New Roman"/>
                  <a:sym typeface="Times New Roman"/>
                </a:rPr>
                <a:t>khổ 3</a:t>
              </a:r>
              <a:r>
                <a:rPr lang="en-US" sz="2133" b="1">
                  <a:solidFill>
                    <a:srgbClr val="000000"/>
                  </a:solidFill>
                  <a:latin typeface="Times New Roman"/>
                  <a:ea typeface="Times New Roman"/>
                  <a:cs typeface="Times New Roman"/>
                  <a:sym typeface="Times New Roman"/>
                </a:rPr>
                <a:t>.</a:t>
              </a:r>
              <a:endParaRPr sz="2133" b="1">
                <a:solidFill>
                  <a:srgbClr val="000000"/>
                </a:solidFill>
                <a:latin typeface="Times New Roman"/>
                <a:ea typeface="Times New Roman"/>
                <a:cs typeface="Times New Roman"/>
                <a:sym typeface="Times New Roman"/>
              </a:endParaRPr>
            </a:p>
          </p:txBody>
        </p:sp>
      </p:grpSp>
      <p:grpSp>
        <p:nvGrpSpPr>
          <p:cNvPr id="1556" name="Google Shape;1556;p15"/>
          <p:cNvGrpSpPr/>
          <p:nvPr/>
        </p:nvGrpSpPr>
        <p:grpSpPr>
          <a:xfrm>
            <a:off x="5443827" y="2909526"/>
            <a:ext cx="2754783" cy="773797"/>
            <a:chOff x="9004929" y="5090876"/>
            <a:chExt cx="2754783" cy="773797"/>
          </a:xfrm>
        </p:grpSpPr>
        <p:sp>
          <p:nvSpPr>
            <p:cNvPr id="1557" name="Google Shape;1557;p15"/>
            <p:cNvSpPr/>
            <p:nvPr/>
          </p:nvSpPr>
          <p:spPr>
            <a:xfrm>
              <a:off x="9004929" y="5090876"/>
              <a:ext cx="2754783" cy="773797"/>
            </a:xfrm>
            <a:prstGeom prst="wedgeEllipseCallout">
              <a:avLst>
                <a:gd name="adj1" fmla="val 48559"/>
                <a:gd name="adj2" fmla="val 112476"/>
              </a:avLst>
            </a:prstGeom>
            <a:solidFill>
              <a:srgbClr val="92CCDC"/>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8" name="Google Shape;1558;p15"/>
            <p:cNvSpPr txBox="1"/>
            <p:nvPr/>
          </p:nvSpPr>
          <p:spPr>
            <a:xfrm>
              <a:off x="9004929" y="5246001"/>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err="1">
                  <a:solidFill>
                    <a:srgbClr val="000000"/>
                  </a:solidFill>
                  <a:latin typeface="Times New Roman"/>
                  <a:ea typeface="Times New Roman"/>
                  <a:cs typeface="Times New Roman"/>
                  <a:sym typeface="Times New Roman"/>
                </a:rPr>
                <a:t>Tớ</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đọc</a:t>
              </a:r>
              <a:r>
                <a:rPr lang="en-US" sz="2133" b="1" dirty="0">
                  <a:solidFill>
                    <a:srgbClr val="00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khổ</a:t>
              </a:r>
              <a:r>
                <a:rPr lang="en-US" sz="2133" b="1" dirty="0">
                  <a:solidFill>
                    <a:srgbClr val="FF0000"/>
                  </a:solidFill>
                  <a:latin typeface="Times New Roman"/>
                  <a:ea typeface="Times New Roman"/>
                  <a:cs typeface="Times New Roman"/>
                  <a:sym typeface="Times New Roman"/>
                </a:rPr>
                <a:t> 2</a:t>
              </a:r>
              <a:r>
                <a:rPr lang="en-US" sz="2133" b="1" dirty="0">
                  <a:solidFill>
                    <a:srgbClr val="000000"/>
                  </a:solidFill>
                  <a:latin typeface="Times New Roman"/>
                  <a:ea typeface="Times New Roman"/>
                  <a:cs typeface="Times New Roman"/>
                  <a:sym typeface="Times New Roman"/>
                </a:rPr>
                <a:t>.</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9" name="Google Shape;1559;p15"/>
          <p:cNvGrpSpPr/>
          <p:nvPr/>
        </p:nvGrpSpPr>
        <p:grpSpPr>
          <a:xfrm>
            <a:off x="9503839" y="2924058"/>
            <a:ext cx="2754783" cy="773797"/>
            <a:chOff x="9004929" y="5090876"/>
            <a:chExt cx="2754783" cy="773797"/>
          </a:xfrm>
        </p:grpSpPr>
        <p:sp>
          <p:nvSpPr>
            <p:cNvPr id="1560" name="Google Shape;1560;p15"/>
            <p:cNvSpPr/>
            <p:nvPr/>
          </p:nvSpPr>
          <p:spPr>
            <a:xfrm>
              <a:off x="9004929" y="5090876"/>
              <a:ext cx="2754783" cy="773797"/>
            </a:xfrm>
            <a:prstGeom prst="wedgeEllipseCallout">
              <a:avLst>
                <a:gd name="adj1" fmla="val 31699"/>
                <a:gd name="adj2" fmla="val 84966"/>
              </a:avLst>
            </a:prstGeom>
            <a:solidFill>
              <a:schemeClr val="accent6"/>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61" name="Google Shape;1561;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a:solidFill>
                    <a:srgbClr val="000000"/>
                  </a:solidFill>
                  <a:latin typeface="Times New Roman"/>
                  <a:ea typeface="Times New Roman"/>
                  <a:cs typeface="Times New Roman"/>
                  <a:sym typeface="Times New Roman"/>
                </a:rPr>
                <a:t>Tớ đọc </a:t>
              </a:r>
              <a:r>
                <a:rPr lang="en-US" sz="2133" b="1">
                  <a:solidFill>
                    <a:srgbClr val="FF0000"/>
                  </a:solidFill>
                  <a:latin typeface="Times New Roman"/>
                  <a:ea typeface="Times New Roman"/>
                  <a:cs typeface="Times New Roman"/>
                  <a:sym typeface="Times New Roman"/>
                </a:rPr>
                <a:t>khổ 4</a:t>
              </a:r>
              <a:r>
                <a:rPr lang="en-US" sz="2133" b="1">
                  <a:solidFill>
                    <a:srgbClr val="000000"/>
                  </a:solidFill>
                  <a:latin typeface="Times New Roman"/>
                  <a:ea typeface="Times New Roman"/>
                  <a:cs typeface="Times New Roman"/>
                  <a:sym typeface="Times New Roman"/>
                </a:rPr>
                <a:t>.</a:t>
              </a:r>
              <a:endParaRPr sz="2133" b="1">
                <a:solidFill>
                  <a:srgbClr val="000000"/>
                </a:solidFill>
                <a:latin typeface="Times New Roman"/>
                <a:ea typeface="Times New Roman"/>
                <a:cs typeface="Times New Roman"/>
                <a:sym typeface="Times New Roman"/>
              </a:endParaRPr>
            </a:p>
          </p:txBody>
        </p:sp>
      </p:grpSp>
      <p:pic>
        <p:nvPicPr>
          <p:cNvPr id="1562" name="Google Shape;1562;p15" descr="Giải GDCD 9: Dân chủ và kỷ luật"/>
          <p:cNvPicPr preferRelativeResize="0"/>
          <p:nvPr/>
        </p:nvPicPr>
        <p:blipFill rotWithShape="1">
          <a:blip r:embed="rId4">
            <a:alphaModFix/>
          </a:blip>
          <a:srcRect/>
          <a:stretch/>
        </p:blipFill>
        <p:spPr>
          <a:xfrm>
            <a:off x="6650764" y="3885726"/>
            <a:ext cx="5556081" cy="2913700"/>
          </a:xfrm>
          <a:prstGeom prst="rect">
            <a:avLst/>
          </a:prstGeom>
          <a:noFill/>
          <a:ln>
            <a:noFill/>
          </a:ln>
        </p:spPr>
      </p:pic>
    </p:spTree>
    <p:extLst>
      <p:ext uri="{BB962C8B-B14F-4D97-AF65-F5344CB8AC3E}">
        <p14:creationId xmlns:p14="http://schemas.microsoft.com/office/powerpoint/2010/main" val="392370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8"/>
                                        </p:tgtEl>
                                        <p:attrNameLst>
                                          <p:attrName>style.visibility</p:attrName>
                                        </p:attrNameLst>
                                      </p:cBhvr>
                                      <p:to>
                                        <p:strVal val="visible"/>
                                      </p:to>
                                    </p:set>
                                    <p:animEffect transition="in" filter="fade">
                                      <p:cBhvr>
                                        <p:cTn id="7" dur="500"/>
                                        <p:tgtEl>
                                          <p:spTgt spid="1548"/>
                                        </p:tgtEl>
                                      </p:cBhvr>
                                    </p:animEffect>
                                  </p:childTnLst>
                                </p:cTn>
                              </p:par>
                              <p:par>
                                <p:cTn id="8" presetID="10" presetClass="entr" presetSubtype="0" fill="hold" nodeType="withEffect">
                                  <p:stCondLst>
                                    <p:cond delay="0"/>
                                  </p:stCondLst>
                                  <p:childTnLst>
                                    <p:set>
                                      <p:cBhvr>
                                        <p:cTn id="9" dur="1" fill="hold">
                                          <p:stCondLst>
                                            <p:cond delay="0"/>
                                          </p:stCondLst>
                                        </p:cTn>
                                        <p:tgtEl>
                                          <p:spTgt spid="1549">
                                            <p:txEl>
                                              <p:pRg st="0" end="0"/>
                                            </p:txEl>
                                          </p:spTgt>
                                        </p:tgtEl>
                                        <p:attrNameLst>
                                          <p:attrName>style.visibility</p:attrName>
                                        </p:attrNameLst>
                                      </p:cBhvr>
                                      <p:to>
                                        <p:strVal val="visible"/>
                                      </p:to>
                                    </p:set>
                                    <p:animEffect transition="in" filter="fade">
                                      <p:cBhvr>
                                        <p:cTn id="10" dur="500"/>
                                        <p:tgtEl>
                                          <p:spTgt spid="154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49">
                                            <p:txEl>
                                              <p:pRg st="1" end="1"/>
                                            </p:txEl>
                                          </p:spTgt>
                                        </p:tgtEl>
                                        <p:attrNameLst>
                                          <p:attrName>style.visibility</p:attrName>
                                        </p:attrNameLst>
                                      </p:cBhvr>
                                      <p:to>
                                        <p:strVal val="visible"/>
                                      </p:to>
                                    </p:set>
                                    <p:animEffect transition="in" filter="fade">
                                      <p:cBhvr>
                                        <p:cTn id="13" dur="500"/>
                                        <p:tgtEl>
                                          <p:spTgt spid="154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49">
                                            <p:txEl>
                                              <p:pRg st="2" end="2"/>
                                            </p:txEl>
                                          </p:spTgt>
                                        </p:tgtEl>
                                        <p:attrNameLst>
                                          <p:attrName>style.visibility</p:attrName>
                                        </p:attrNameLst>
                                      </p:cBhvr>
                                      <p:to>
                                        <p:strVal val="visible"/>
                                      </p:to>
                                    </p:set>
                                    <p:animEffect transition="in" filter="fade">
                                      <p:cBhvr>
                                        <p:cTn id="16" dur="500"/>
                                        <p:tgtEl>
                                          <p:spTgt spid="154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49">
                                            <p:txEl>
                                              <p:pRg st="3" end="3"/>
                                            </p:txEl>
                                          </p:spTgt>
                                        </p:tgtEl>
                                        <p:attrNameLst>
                                          <p:attrName>style.visibility</p:attrName>
                                        </p:attrNameLst>
                                      </p:cBhvr>
                                      <p:to>
                                        <p:strVal val="visible"/>
                                      </p:to>
                                    </p:set>
                                    <p:animEffect transition="in" filter="fade">
                                      <p:cBhvr>
                                        <p:cTn id="19" dur="500"/>
                                        <p:tgtEl>
                                          <p:spTgt spid="15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90220" y="4178710"/>
            <a:ext cx="9974194" cy="1317521"/>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Tìm hiểu bài</a:t>
            </a:r>
            <a:endParaRPr lang="zh-CN" alt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6676318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4028</TotalTime>
  <Words>1276</Words>
  <Application>Microsoft Office PowerPoint</Application>
  <PresentationFormat>Màn hình rộng</PresentationFormat>
  <Paragraphs>207</Paragraphs>
  <Slides>21</Slides>
  <Notes>11</Notes>
  <HiddenSlides>0</HiddenSlides>
  <MMClips>0</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21</vt:i4>
      </vt:variant>
    </vt:vector>
  </HeadingPairs>
  <TitlesOfParts>
    <vt:vector size="31" baseType="lpstr">
      <vt:lpstr>Arial</vt:lpstr>
      <vt:lpstr>Arial-Rounded</vt:lpstr>
      <vt:lpstr>Calibri</vt:lpstr>
      <vt:lpstr>Calibri Light</vt:lpstr>
      <vt:lpstr>iCiel Cadena</vt:lpstr>
      <vt:lpstr>SVN-Gretoon</vt:lpstr>
      <vt:lpstr>Times New Roman</vt:lpstr>
      <vt:lpstr>Wingdings</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LUYỆN ĐỌC NHÓM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10</cp:lastModifiedBy>
  <cp:revision>171</cp:revision>
  <dcterms:created xsi:type="dcterms:W3CDTF">2021-06-17T09:40:01Z</dcterms:created>
  <dcterms:modified xsi:type="dcterms:W3CDTF">2022-10-19T04:04:37Z</dcterms:modified>
</cp:coreProperties>
</file>