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5" r:id="rId1"/>
    <p:sldMasterId id="2147483694" r:id="rId2"/>
    <p:sldMasterId id="2147483706" r:id="rId3"/>
  </p:sldMasterIdLst>
  <p:notesMasterIdLst>
    <p:notesMasterId r:id="rId20"/>
  </p:notesMasterIdLst>
  <p:sldIdLst>
    <p:sldId id="306" r:id="rId4"/>
    <p:sldId id="602" r:id="rId5"/>
    <p:sldId id="268" r:id="rId6"/>
    <p:sldId id="584" r:id="rId7"/>
    <p:sldId id="587" r:id="rId8"/>
    <p:sldId id="604" r:id="rId9"/>
    <p:sldId id="605" r:id="rId10"/>
    <p:sldId id="603" r:id="rId11"/>
    <p:sldId id="606" r:id="rId12"/>
    <p:sldId id="608" r:id="rId13"/>
    <p:sldId id="609" r:id="rId14"/>
    <p:sldId id="610" r:id="rId15"/>
    <p:sldId id="612" r:id="rId16"/>
    <p:sldId id="613" r:id="rId17"/>
    <p:sldId id="611" r:id="rId18"/>
    <p:sldId id="615" r:id="rId1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8901"/>
    <a:srgbClr val="4E5449"/>
    <a:srgbClr val="5A3015"/>
    <a:srgbClr val="EAE4D5"/>
    <a:srgbClr val="E9E5D5"/>
    <a:srgbClr val="BF9A6F"/>
    <a:srgbClr val="D5B0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7051D4F-EDF5-419B-99AD-1E6A648B07A4}">
  <a:tblStyle styleId="{77051D4F-EDF5-419B-99AD-1E6A648B07A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8492" autoAdjust="0"/>
  </p:normalViewPr>
  <p:slideViewPr>
    <p:cSldViewPr snapToGrid="0">
      <p:cViewPr>
        <p:scale>
          <a:sx n="66" d="100"/>
          <a:sy n="66" d="100"/>
        </p:scale>
        <p:origin x="654" y="6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3"/>
        </a:solidFill>
        <a:effectLst/>
      </p:bgPr>
    </p:bg>
    <p:spTree>
      <p:nvGrpSpPr>
        <p:cNvPr id="1" name="Shape 5728"/>
        <p:cNvGrpSpPr/>
        <p:nvPr/>
      </p:nvGrpSpPr>
      <p:grpSpPr>
        <a:xfrm>
          <a:off x="0" y="0"/>
          <a:ext cx="0" cy="0"/>
          <a:chOff x="0" y="0"/>
          <a:chExt cx="0" cy="0"/>
        </a:xfrm>
      </p:grpSpPr>
      <p:pic>
        <p:nvPicPr>
          <p:cNvPr id="5729" name="Google Shape;5729;p6"/>
          <p:cNvPicPr preferRelativeResize="0"/>
          <p:nvPr/>
        </p:nvPicPr>
        <p:blipFill>
          <a:blip r:embed="rId2">
            <a:alphaModFix amt="50000"/>
          </a:blip>
          <a:stretch>
            <a:fillRect/>
          </a:stretch>
        </p:blipFill>
        <p:spPr>
          <a:xfrm>
            <a:off x="-1" y="0"/>
            <a:ext cx="9144013" cy="5143501"/>
          </a:xfrm>
          <a:prstGeom prst="rect">
            <a:avLst/>
          </a:prstGeom>
          <a:noFill/>
          <a:ln>
            <a:noFill/>
          </a:ln>
        </p:spPr>
      </p:pic>
      <p:sp>
        <p:nvSpPr>
          <p:cNvPr id="5730" name="Google Shape;5730;p6"/>
          <p:cNvSpPr txBox="1">
            <a:spLocks noGrp="1"/>
          </p:cNvSpPr>
          <p:nvPr>
            <p:ph type="title"/>
          </p:nvPr>
        </p:nvSpPr>
        <p:spPr>
          <a:xfrm>
            <a:off x="660225" y="382675"/>
            <a:ext cx="7937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1" name="Google Shape;573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5732" name="Google Shape;5732;p6"/>
          <p:cNvGrpSpPr/>
          <p:nvPr/>
        </p:nvGrpSpPr>
        <p:grpSpPr>
          <a:xfrm>
            <a:off x="-683168" y="1343148"/>
            <a:ext cx="1197965" cy="1357174"/>
            <a:chOff x="2807100" y="2138800"/>
            <a:chExt cx="649550" cy="735875"/>
          </a:xfrm>
        </p:grpSpPr>
        <p:sp>
          <p:nvSpPr>
            <p:cNvPr id="5733" name="Google Shape;5733;p6"/>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6"/>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6"/>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6"/>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6"/>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8" name="Google Shape;5738;p6"/>
          <p:cNvGrpSpPr/>
          <p:nvPr/>
        </p:nvGrpSpPr>
        <p:grpSpPr>
          <a:xfrm rot="2455371">
            <a:off x="8586077" y="2056211"/>
            <a:ext cx="1127692" cy="1167549"/>
            <a:chOff x="3212275" y="349350"/>
            <a:chExt cx="486650" cy="503850"/>
          </a:xfrm>
        </p:grpSpPr>
        <p:sp>
          <p:nvSpPr>
            <p:cNvPr id="5739" name="Google Shape;5739;p6"/>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6"/>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6"/>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6"/>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6"/>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44" name="Google Shape;5744;p6"/>
          <p:cNvGrpSpPr/>
          <p:nvPr/>
        </p:nvGrpSpPr>
        <p:grpSpPr>
          <a:xfrm rot="-6126719">
            <a:off x="-138292" y="4163856"/>
            <a:ext cx="1535043" cy="1923566"/>
            <a:chOff x="4082775" y="914425"/>
            <a:chExt cx="777050" cy="973675"/>
          </a:xfrm>
        </p:grpSpPr>
        <p:sp>
          <p:nvSpPr>
            <p:cNvPr id="5745" name="Google Shape;5745;p6"/>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6"/>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6"/>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6"/>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6"/>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6"/>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6"/>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6"/>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6"/>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6"/>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0D05E-6F29-4162-9D04-47445BF93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B1FE33-63CF-4CAD-B3A9-470FE9D88CDD}"/>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02B12A-749A-4C9A-A03D-F3E3844019C3}"/>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230BA3-B350-4C3C-AD47-8F6D9664C3B4}"/>
              </a:ext>
            </a:extLst>
          </p:cNvPr>
          <p:cNvSpPr>
            <a:spLocks noGrp="1"/>
          </p:cNvSpPr>
          <p:nvPr>
            <p:ph type="dt" sz="half" idx="10"/>
          </p:nvPr>
        </p:nvSpPr>
        <p:spPr/>
        <p:txBody>
          <a:bodyPr/>
          <a:lstStyle/>
          <a:p>
            <a:fld id="{F82E2219-D87A-4392-9884-26F64AC56481}" type="datetimeFigureOut">
              <a:rPr lang="en-US" smtClean="0"/>
              <a:t>2/6/2025</a:t>
            </a:fld>
            <a:endParaRPr lang="en-US"/>
          </a:p>
        </p:txBody>
      </p:sp>
      <p:sp>
        <p:nvSpPr>
          <p:cNvPr id="6" name="Footer Placeholder 5">
            <a:extLst>
              <a:ext uri="{FF2B5EF4-FFF2-40B4-BE49-F238E27FC236}">
                <a16:creationId xmlns:a16="http://schemas.microsoft.com/office/drawing/2014/main" id="{92EF0321-8BC9-43A1-8B66-E8D8FCB63F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D55CED-A6AE-4CC1-BC1D-CA1521CCC05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859089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B410-1F26-40B3-8885-9BDCB2C6D10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67F361-4CAB-4D64-9C5F-3900DA51610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35311A9-571A-47CC-B887-981D1AE7FBD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F89206-3428-4441-8537-2218A7FED4C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B9386CE-90F6-40B8-81A1-41A96D1435A3}"/>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7152FD-3EBA-4785-8123-01317A72A4D0}"/>
              </a:ext>
            </a:extLst>
          </p:cNvPr>
          <p:cNvSpPr>
            <a:spLocks noGrp="1"/>
          </p:cNvSpPr>
          <p:nvPr>
            <p:ph type="dt" sz="half" idx="10"/>
          </p:nvPr>
        </p:nvSpPr>
        <p:spPr/>
        <p:txBody>
          <a:bodyPr/>
          <a:lstStyle/>
          <a:p>
            <a:fld id="{F82E2219-D87A-4392-9884-26F64AC56481}" type="datetimeFigureOut">
              <a:rPr lang="en-US" smtClean="0"/>
              <a:t>2/6/2025</a:t>
            </a:fld>
            <a:endParaRPr lang="en-US"/>
          </a:p>
        </p:txBody>
      </p:sp>
      <p:sp>
        <p:nvSpPr>
          <p:cNvPr id="8" name="Footer Placeholder 7">
            <a:extLst>
              <a:ext uri="{FF2B5EF4-FFF2-40B4-BE49-F238E27FC236}">
                <a16:creationId xmlns:a16="http://schemas.microsoft.com/office/drawing/2014/main" id="{47D2EE85-5790-4ADD-B4C8-486E3B5739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A7ACD1-2304-4503-A759-34D7CDFE98F8}"/>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148392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639B9-8031-4EAC-A9D8-CDB4FC70F0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F1D7CF-94E7-4B9D-92F1-67107149F8CC}"/>
              </a:ext>
            </a:extLst>
          </p:cNvPr>
          <p:cNvSpPr>
            <a:spLocks noGrp="1"/>
          </p:cNvSpPr>
          <p:nvPr>
            <p:ph type="dt" sz="half" idx="10"/>
          </p:nvPr>
        </p:nvSpPr>
        <p:spPr/>
        <p:txBody>
          <a:bodyPr/>
          <a:lstStyle/>
          <a:p>
            <a:fld id="{F82E2219-D87A-4392-9884-26F64AC56481}" type="datetimeFigureOut">
              <a:rPr lang="en-US" smtClean="0"/>
              <a:t>2/6/2025</a:t>
            </a:fld>
            <a:endParaRPr lang="en-US"/>
          </a:p>
        </p:txBody>
      </p:sp>
      <p:sp>
        <p:nvSpPr>
          <p:cNvPr id="4" name="Footer Placeholder 3">
            <a:extLst>
              <a:ext uri="{FF2B5EF4-FFF2-40B4-BE49-F238E27FC236}">
                <a16:creationId xmlns:a16="http://schemas.microsoft.com/office/drawing/2014/main" id="{C81F5D4D-29F4-4828-A021-016094EB07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784435-9BE7-4ED1-AA9E-EC8F72BB30A4}"/>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945153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5AAD7C-879A-4C98-8E6D-635C35B6B26B}"/>
              </a:ext>
            </a:extLst>
          </p:cNvPr>
          <p:cNvSpPr>
            <a:spLocks noGrp="1"/>
          </p:cNvSpPr>
          <p:nvPr>
            <p:ph type="dt" sz="half" idx="10"/>
          </p:nvPr>
        </p:nvSpPr>
        <p:spPr/>
        <p:txBody>
          <a:bodyPr/>
          <a:lstStyle/>
          <a:p>
            <a:fld id="{F82E2219-D87A-4392-9884-26F64AC56481}" type="datetimeFigureOut">
              <a:rPr lang="en-US" smtClean="0"/>
              <a:t>2/6/2025</a:t>
            </a:fld>
            <a:endParaRPr lang="en-US"/>
          </a:p>
        </p:txBody>
      </p:sp>
      <p:sp>
        <p:nvSpPr>
          <p:cNvPr id="3" name="Footer Placeholder 2">
            <a:extLst>
              <a:ext uri="{FF2B5EF4-FFF2-40B4-BE49-F238E27FC236}">
                <a16:creationId xmlns:a16="http://schemas.microsoft.com/office/drawing/2014/main" id="{03446E53-1E74-4E00-95BE-59A45470F3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DAB8C1-5E47-4A6E-8F6A-CFD5AD82B10A}"/>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0214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F83C6-C40E-4F41-92FE-B4366782784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0D3B5AB-29AF-455D-86EA-61360F1F01F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07CEC6-8553-4362-AAA7-0D1B352A75B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044E3B9-D5FF-4D6F-88BD-AB93F62FC332}"/>
              </a:ext>
            </a:extLst>
          </p:cNvPr>
          <p:cNvSpPr>
            <a:spLocks noGrp="1"/>
          </p:cNvSpPr>
          <p:nvPr>
            <p:ph type="dt" sz="half" idx="10"/>
          </p:nvPr>
        </p:nvSpPr>
        <p:spPr/>
        <p:txBody>
          <a:bodyPr/>
          <a:lstStyle/>
          <a:p>
            <a:fld id="{F82E2219-D87A-4392-9884-26F64AC56481}" type="datetimeFigureOut">
              <a:rPr lang="en-US" smtClean="0"/>
              <a:t>2/6/2025</a:t>
            </a:fld>
            <a:endParaRPr lang="en-US"/>
          </a:p>
        </p:txBody>
      </p:sp>
      <p:sp>
        <p:nvSpPr>
          <p:cNvPr id="6" name="Footer Placeholder 5">
            <a:extLst>
              <a:ext uri="{FF2B5EF4-FFF2-40B4-BE49-F238E27FC236}">
                <a16:creationId xmlns:a16="http://schemas.microsoft.com/office/drawing/2014/main" id="{DE8B4C8D-B710-45F7-A989-CB4033B0F6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484EF3-EDF5-44D1-A12C-97883E8EDE45}"/>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4825978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BC658-B2F1-4FA7-856E-843A865E90B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446C426-F8B1-48B0-9F71-E0E0E695040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E67D68F-BFB0-432C-A1E2-4754DBA1F88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48B43E4-3CF4-48CF-8B7C-66EA2763D825}"/>
              </a:ext>
            </a:extLst>
          </p:cNvPr>
          <p:cNvSpPr>
            <a:spLocks noGrp="1"/>
          </p:cNvSpPr>
          <p:nvPr>
            <p:ph type="dt" sz="half" idx="10"/>
          </p:nvPr>
        </p:nvSpPr>
        <p:spPr/>
        <p:txBody>
          <a:bodyPr/>
          <a:lstStyle/>
          <a:p>
            <a:fld id="{F82E2219-D87A-4392-9884-26F64AC56481}" type="datetimeFigureOut">
              <a:rPr lang="en-US" smtClean="0"/>
              <a:t>2/6/2025</a:t>
            </a:fld>
            <a:endParaRPr lang="en-US"/>
          </a:p>
        </p:txBody>
      </p:sp>
      <p:sp>
        <p:nvSpPr>
          <p:cNvPr id="6" name="Footer Placeholder 5">
            <a:extLst>
              <a:ext uri="{FF2B5EF4-FFF2-40B4-BE49-F238E27FC236}">
                <a16:creationId xmlns:a16="http://schemas.microsoft.com/office/drawing/2014/main" id="{CFB8DAD7-BA70-4AA8-968F-2E2524EF41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EB4E1B-D983-47BB-8A99-32FBC11DBC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518122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1C499-ABE6-4ED1-98A7-8FFF5BA599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6BEFBA-B666-48A4-9CD5-68A41561E5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DE842-CCAD-478A-9C50-3C1FD08ABD3B}"/>
              </a:ext>
            </a:extLst>
          </p:cNvPr>
          <p:cNvSpPr>
            <a:spLocks noGrp="1"/>
          </p:cNvSpPr>
          <p:nvPr>
            <p:ph type="dt" sz="half" idx="10"/>
          </p:nvPr>
        </p:nvSpPr>
        <p:spPr/>
        <p:txBody>
          <a:bodyPr/>
          <a:lstStyle/>
          <a:p>
            <a:fld id="{F82E2219-D87A-4392-9884-26F64AC56481}" type="datetimeFigureOut">
              <a:rPr lang="en-US" smtClean="0"/>
              <a:t>2/6/2025</a:t>
            </a:fld>
            <a:endParaRPr lang="en-US"/>
          </a:p>
        </p:txBody>
      </p:sp>
      <p:sp>
        <p:nvSpPr>
          <p:cNvPr id="5" name="Footer Placeholder 4">
            <a:extLst>
              <a:ext uri="{FF2B5EF4-FFF2-40B4-BE49-F238E27FC236}">
                <a16:creationId xmlns:a16="http://schemas.microsoft.com/office/drawing/2014/main" id="{19F5093A-6150-48B9-BCE5-F7967471D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8129C-B4C9-408F-B596-C25B2AD56A1C}"/>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5336750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033AF4-3578-473D-8459-45ABC81C14B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E05487-DFF6-4E86-ABC0-F095B5E20261}"/>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297B89-7DFF-4F8F-B25C-EF4642B89440}"/>
              </a:ext>
            </a:extLst>
          </p:cNvPr>
          <p:cNvSpPr>
            <a:spLocks noGrp="1"/>
          </p:cNvSpPr>
          <p:nvPr>
            <p:ph type="dt" sz="half" idx="10"/>
          </p:nvPr>
        </p:nvSpPr>
        <p:spPr/>
        <p:txBody>
          <a:bodyPr/>
          <a:lstStyle/>
          <a:p>
            <a:fld id="{F82E2219-D87A-4392-9884-26F64AC56481}" type="datetimeFigureOut">
              <a:rPr lang="en-US" smtClean="0"/>
              <a:t>2/6/2025</a:t>
            </a:fld>
            <a:endParaRPr lang="en-US"/>
          </a:p>
        </p:txBody>
      </p:sp>
      <p:sp>
        <p:nvSpPr>
          <p:cNvPr id="5" name="Footer Placeholder 4">
            <a:extLst>
              <a:ext uri="{FF2B5EF4-FFF2-40B4-BE49-F238E27FC236}">
                <a16:creationId xmlns:a16="http://schemas.microsoft.com/office/drawing/2014/main" id="{4F36769A-F998-4570-9DC8-7BB36CF715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584EA-6739-4712-807F-F6123D98D6C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1410229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8303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0239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573"/>
        <p:cNvGrpSpPr/>
        <p:nvPr/>
      </p:nvGrpSpPr>
      <p:grpSpPr>
        <a:xfrm>
          <a:off x="0" y="0"/>
          <a:ext cx="0" cy="0"/>
          <a:chOff x="0" y="0"/>
          <a:chExt cx="0" cy="0"/>
        </a:xfrm>
      </p:grpSpPr>
      <p:sp>
        <p:nvSpPr>
          <p:cNvPr id="8574" name="Google Shape;857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40943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1648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7"/>
            <a:ext cx="2020094"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7"/>
            <a:ext cx="2020888"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41264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73684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66720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26"/>
            <a:ext cx="2555875" cy="2926556"/>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1"/>
            <a:ext cx="1504157" cy="23455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9125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05176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12656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154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2">
  <p:cSld name="CUSTOM_3">
    <p:bg>
      <p:bgPr>
        <a:solidFill>
          <a:schemeClr val="accent3"/>
        </a:solidFill>
        <a:effectLst/>
      </p:bgPr>
    </p:bg>
    <p:spTree>
      <p:nvGrpSpPr>
        <p:cNvPr id="1" name="Shape 17128"/>
        <p:cNvGrpSpPr/>
        <p:nvPr/>
      </p:nvGrpSpPr>
      <p:grpSpPr>
        <a:xfrm>
          <a:off x="0" y="0"/>
          <a:ext cx="0" cy="0"/>
          <a:chOff x="0" y="0"/>
          <a:chExt cx="0" cy="0"/>
        </a:xfrm>
      </p:grpSpPr>
      <p:pic>
        <p:nvPicPr>
          <p:cNvPr id="17129" name="Google Shape;17129;p27"/>
          <p:cNvPicPr preferRelativeResize="0"/>
          <p:nvPr/>
        </p:nvPicPr>
        <p:blipFill>
          <a:blip r:embed="rId2">
            <a:alphaModFix/>
          </a:blip>
          <a:stretch>
            <a:fillRect/>
          </a:stretch>
        </p:blipFill>
        <p:spPr>
          <a:xfrm>
            <a:off x="11" y="0"/>
            <a:ext cx="9143982" cy="5143501"/>
          </a:xfrm>
          <a:prstGeom prst="rect">
            <a:avLst/>
          </a:prstGeom>
          <a:noFill/>
          <a:ln>
            <a:noFill/>
          </a:ln>
        </p:spPr>
      </p:pic>
      <p:grpSp>
        <p:nvGrpSpPr>
          <p:cNvPr id="17130" name="Google Shape;17130;p27"/>
          <p:cNvGrpSpPr/>
          <p:nvPr/>
        </p:nvGrpSpPr>
        <p:grpSpPr>
          <a:xfrm rot="-3698963">
            <a:off x="282649" y="-494512"/>
            <a:ext cx="1197972" cy="1357182"/>
            <a:chOff x="2807100" y="2138800"/>
            <a:chExt cx="649550" cy="735875"/>
          </a:xfrm>
        </p:grpSpPr>
        <p:sp>
          <p:nvSpPr>
            <p:cNvPr id="17131" name="Google Shape;17131;p27"/>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2" name="Google Shape;17132;p27"/>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3" name="Google Shape;17133;p27"/>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4" name="Google Shape;17134;p27"/>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5" name="Google Shape;17135;p27"/>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36" name="Google Shape;17136;p27"/>
          <p:cNvGrpSpPr/>
          <p:nvPr/>
        </p:nvGrpSpPr>
        <p:grpSpPr>
          <a:xfrm rot="2455371">
            <a:off x="8692677" y="697161"/>
            <a:ext cx="1127692" cy="1167549"/>
            <a:chOff x="3212275" y="349350"/>
            <a:chExt cx="486650" cy="503850"/>
          </a:xfrm>
        </p:grpSpPr>
        <p:sp>
          <p:nvSpPr>
            <p:cNvPr id="17137" name="Google Shape;17137;p27"/>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8" name="Google Shape;17138;p27"/>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9" name="Google Shape;17139;p27"/>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0" name="Google Shape;17140;p27"/>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1" name="Google Shape;17141;p27"/>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42" name="Google Shape;17142;p27"/>
          <p:cNvGrpSpPr/>
          <p:nvPr/>
        </p:nvGrpSpPr>
        <p:grpSpPr>
          <a:xfrm rot="-6126719">
            <a:off x="1728983" y="4208331"/>
            <a:ext cx="1535043" cy="1923566"/>
            <a:chOff x="4082775" y="914425"/>
            <a:chExt cx="777050" cy="973675"/>
          </a:xfrm>
        </p:grpSpPr>
        <p:sp>
          <p:nvSpPr>
            <p:cNvPr id="17143" name="Google Shape;17143;p27"/>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4" name="Google Shape;17144;p27"/>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5" name="Google Shape;17145;p27"/>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6" name="Google Shape;17146;p27"/>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7" name="Google Shape;17147;p27"/>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8" name="Google Shape;17148;p27"/>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9" name="Google Shape;17149;p27"/>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0" name="Google Shape;17150;p27"/>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1" name="Google Shape;17151;p27"/>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2" name="Google Shape;17152;p27"/>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TextBox 25">
            <a:extLst>
              <a:ext uri="{FF2B5EF4-FFF2-40B4-BE49-F238E27FC236}">
                <a16:creationId xmlns:a16="http://schemas.microsoft.com/office/drawing/2014/main" id="{1FDF536C-C29D-430B-A931-74AAF44AA449}"/>
              </a:ext>
            </a:extLst>
          </p:cNvPr>
          <p:cNvSpPr txBox="1"/>
          <p:nvPr userDrawn="1"/>
        </p:nvSpPr>
        <p:spPr>
          <a:xfrm>
            <a:off x="8371031" y="42906"/>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sp>
        <p:nvSpPr>
          <p:cNvPr id="27" name="TextBox 26">
            <a:extLst>
              <a:ext uri="{FF2B5EF4-FFF2-40B4-BE49-F238E27FC236}">
                <a16:creationId xmlns:a16="http://schemas.microsoft.com/office/drawing/2014/main" id="{B69358A2-26DD-4AD2-BA4D-6C5FE13515DB}"/>
              </a:ext>
            </a:extLst>
          </p:cNvPr>
          <p:cNvSpPr txBox="1"/>
          <p:nvPr userDrawn="1"/>
        </p:nvSpPr>
        <p:spPr>
          <a:xfrm>
            <a:off x="22800" y="4810849"/>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7430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CF5D53-9096-4D2C-9D8F-D3CCDA065488}"/>
              </a:ext>
            </a:extLst>
          </p:cNvPr>
          <p:cNvPicPr>
            <a:picLocks noChangeAspect="1"/>
          </p:cNvPicPr>
          <p:nvPr userDrawn="1"/>
        </p:nvPicPr>
        <p:blipFill>
          <a:blip r:embed="rId2"/>
          <a:stretch>
            <a:fillRect/>
          </a:stretch>
        </p:blipFill>
        <p:spPr>
          <a:xfrm>
            <a:off x="0" y="1"/>
            <a:ext cx="9144000" cy="5143499"/>
          </a:xfrm>
          <a:prstGeom prst="rect">
            <a:avLst/>
          </a:prstGeom>
        </p:spPr>
      </p:pic>
    </p:spTree>
    <p:extLst>
      <p:ext uri="{BB962C8B-B14F-4D97-AF65-F5344CB8AC3E}">
        <p14:creationId xmlns:p14="http://schemas.microsoft.com/office/powerpoint/2010/main" val="1857453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picture containing text, manhole cover&#10;&#10;Description automatically generated">
            <a:extLst>
              <a:ext uri="{FF2B5EF4-FFF2-40B4-BE49-F238E27FC236}">
                <a16:creationId xmlns:a16="http://schemas.microsoft.com/office/drawing/2014/main" id="{CD04EC0B-EC17-4D7E-9129-2C8B3BB65013}"/>
              </a:ext>
            </a:extLst>
          </p:cNvPr>
          <p:cNvPicPr>
            <a:picLocks noChangeAspect="1"/>
          </p:cNvPicPr>
          <p:nvPr userDrawn="1"/>
        </p:nvPicPr>
        <p:blipFill>
          <a:blip r:embed="rId2">
            <a:alphaModFix/>
          </a:blip>
          <a:stretch>
            <a:fillRect/>
          </a:stretch>
        </p:blipFill>
        <p:spPr>
          <a:xfrm>
            <a:off x="0" y="0"/>
            <a:ext cx="9144000" cy="5143500"/>
          </a:xfrm>
          <a:prstGeom prst="rect">
            <a:avLst/>
          </a:prstGeom>
        </p:spPr>
      </p:pic>
    </p:spTree>
    <p:extLst>
      <p:ext uri="{BB962C8B-B14F-4D97-AF65-F5344CB8AC3E}">
        <p14:creationId xmlns:p14="http://schemas.microsoft.com/office/powerpoint/2010/main" val="581097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44186-F941-49C6-8092-9883DE31785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C30FD56-D565-4021-BABF-85D62710185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8C37A61-0118-4212-B886-590A6FE95E16}"/>
              </a:ext>
            </a:extLst>
          </p:cNvPr>
          <p:cNvSpPr>
            <a:spLocks noGrp="1"/>
          </p:cNvSpPr>
          <p:nvPr>
            <p:ph type="dt" sz="half" idx="10"/>
          </p:nvPr>
        </p:nvSpPr>
        <p:spPr/>
        <p:txBody>
          <a:bodyPr/>
          <a:lstStyle/>
          <a:p>
            <a:fld id="{F82E2219-D87A-4392-9884-26F64AC56481}" type="datetimeFigureOut">
              <a:rPr lang="en-US" smtClean="0"/>
              <a:t>2/6/2025</a:t>
            </a:fld>
            <a:endParaRPr lang="en-US"/>
          </a:p>
        </p:txBody>
      </p:sp>
      <p:sp>
        <p:nvSpPr>
          <p:cNvPr id="5" name="Footer Placeholder 4">
            <a:extLst>
              <a:ext uri="{FF2B5EF4-FFF2-40B4-BE49-F238E27FC236}">
                <a16:creationId xmlns:a16="http://schemas.microsoft.com/office/drawing/2014/main" id="{76A12B47-8B05-4870-988A-D838612194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206CB-4317-4DD0-99B7-7D6B63ED1AB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637408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28D8-632D-406B-BFF7-3BF5A8279B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0F4E93-CB6B-426D-8BB7-CB8D27892C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DE929B-C401-4F2E-9F91-B70780865E92}"/>
              </a:ext>
            </a:extLst>
          </p:cNvPr>
          <p:cNvSpPr>
            <a:spLocks noGrp="1"/>
          </p:cNvSpPr>
          <p:nvPr>
            <p:ph type="dt" sz="half" idx="10"/>
          </p:nvPr>
        </p:nvSpPr>
        <p:spPr/>
        <p:txBody>
          <a:bodyPr/>
          <a:lstStyle/>
          <a:p>
            <a:fld id="{F82E2219-D87A-4392-9884-26F64AC56481}" type="datetimeFigureOut">
              <a:rPr lang="en-US" smtClean="0"/>
              <a:t>2/6/2025</a:t>
            </a:fld>
            <a:endParaRPr lang="en-US"/>
          </a:p>
        </p:txBody>
      </p:sp>
      <p:sp>
        <p:nvSpPr>
          <p:cNvPr id="5" name="Footer Placeholder 4">
            <a:extLst>
              <a:ext uri="{FF2B5EF4-FFF2-40B4-BE49-F238E27FC236}">
                <a16:creationId xmlns:a16="http://schemas.microsoft.com/office/drawing/2014/main" id="{16B6BB31-9B1B-41C2-BA20-ACD944CAE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EF014D-2DD6-4495-A425-EEB0235555D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595449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8670-DE0D-480A-98C2-DC66C7D218B1}"/>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2DEE315-8142-49C6-8574-D66CF4A256A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2B5527-3C87-4B18-AC58-2F276597F35A}"/>
              </a:ext>
            </a:extLst>
          </p:cNvPr>
          <p:cNvSpPr>
            <a:spLocks noGrp="1"/>
          </p:cNvSpPr>
          <p:nvPr>
            <p:ph type="dt" sz="half" idx="10"/>
          </p:nvPr>
        </p:nvSpPr>
        <p:spPr/>
        <p:txBody>
          <a:bodyPr/>
          <a:lstStyle/>
          <a:p>
            <a:fld id="{F82E2219-D87A-4392-9884-26F64AC56481}" type="datetimeFigureOut">
              <a:rPr lang="en-US" smtClean="0"/>
              <a:t>2/6/2025</a:t>
            </a:fld>
            <a:endParaRPr lang="en-US"/>
          </a:p>
        </p:txBody>
      </p:sp>
      <p:sp>
        <p:nvSpPr>
          <p:cNvPr id="5" name="Footer Placeholder 4">
            <a:extLst>
              <a:ext uri="{FF2B5EF4-FFF2-40B4-BE49-F238E27FC236}">
                <a16:creationId xmlns:a16="http://schemas.microsoft.com/office/drawing/2014/main" id="{4D749269-FF14-41E4-A2A2-5784088F4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E9EED-B935-4BF7-A0AE-E73B788C69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445309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1.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DB189665-1B77-32CF-97A2-AED610302D43}"/>
              </a:ext>
            </a:extLst>
          </p:cNvPr>
          <p:cNvPicPr>
            <a:picLocks noChangeAspect="1"/>
          </p:cNvPicPr>
          <p:nvPr userDrawn="1"/>
        </p:nvPicPr>
        <p:blipFill>
          <a:blip r:embed="rId8"/>
          <a:stretch>
            <a:fillRect/>
          </a:stretch>
        </p:blipFill>
        <p:spPr>
          <a:xfrm>
            <a:off x="-1446029" y="112825"/>
            <a:ext cx="1211371" cy="1211371"/>
          </a:xfrm>
          <a:prstGeom prst="rect">
            <a:avLst/>
          </a:prstGeom>
        </p:spPr>
      </p:pic>
    </p:spTree>
  </p:cSld>
  <p:clrMap bg1="lt1" tx1="dk1" bg2="dk2" tx2="lt2" accent1="accent1" accent2="accent2" accent3="accent3" accent4="accent4" accent5="accent5" accent6="accent6" hlink="hlink" folHlink="folHlink"/>
  <p:sldLayoutIdLst>
    <p:sldLayoutId id="2147483652" r:id="rId1"/>
    <p:sldLayoutId id="2147483658" r:id="rId2"/>
    <p:sldLayoutId id="2147483673" r:id="rId3"/>
    <p:sldLayoutId id="2147483677" r:id="rId4"/>
    <p:sldLayoutId id="2147483679" r:id="rId5"/>
    <p:sldLayoutId id="214748367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E03A71AB-F165-F1B2-23DA-4655D36402AA}"/>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2947426B-AE24-4FF4-B4E3-84E474FF5A4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DC8EE1-76B0-4514-A4DE-B58F4D2684D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0E73E-1D2A-45E3-B0B7-A7A5D06FB70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82E2219-D87A-4392-9884-26F64AC56481}" type="datetimeFigureOut">
              <a:rPr lang="en-US" smtClean="0"/>
              <a:t>2/6/2025</a:t>
            </a:fld>
            <a:endParaRPr lang="en-US"/>
          </a:p>
        </p:txBody>
      </p:sp>
      <p:sp>
        <p:nvSpPr>
          <p:cNvPr id="5" name="Footer Placeholder 4">
            <a:extLst>
              <a:ext uri="{FF2B5EF4-FFF2-40B4-BE49-F238E27FC236}">
                <a16:creationId xmlns:a16="http://schemas.microsoft.com/office/drawing/2014/main" id="{72DACDBA-4660-432D-8300-EB29B3482A8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FFCF41-0EDA-40ED-8425-AABF904A954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7F9730E-31BC-405F-8108-2B50EA88C013}"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D5FA56BC-3479-4863-38E0-F9423282B4F3}"/>
              </a:ext>
            </a:extLst>
          </p:cNvPr>
          <p:cNvPicPr>
            <a:picLocks noChangeAspect="1"/>
          </p:cNvPicPr>
          <p:nvPr userDrawn="1"/>
        </p:nvPicPr>
        <p:blipFill>
          <a:blip r:embed="rId13"/>
          <a:stretch>
            <a:fillRect/>
          </a:stretch>
        </p:blipFill>
        <p:spPr>
          <a:xfrm>
            <a:off x="-1446029" y="112825"/>
            <a:ext cx="1211371" cy="1211371"/>
          </a:xfrm>
          <a:prstGeom prst="rect">
            <a:avLst/>
          </a:prstGeom>
        </p:spPr>
      </p:pic>
    </p:spTree>
    <p:extLst>
      <p:ext uri="{BB962C8B-B14F-4D97-AF65-F5344CB8AC3E}">
        <p14:creationId xmlns:p14="http://schemas.microsoft.com/office/powerpoint/2010/main" val="9799306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2/6/2025</a:t>
            </a:fld>
            <a:endParaRPr lang="en-US"/>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56600D89-08CD-8494-9DFD-0590B3E6943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86759" y="71955"/>
            <a:ext cx="1168259" cy="1168259"/>
          </a:xfrm>
          <a:prstGeom prst="rect">
            <a:avLst/>
          </a:prstGeom>
        </p:spPr>
      </p:pic>
    </p:spTree>
    <p:extLst>
      <p:ext uri="{BB962C8B-B14F-4D97-AF65-F5344CB8AC3E}">
        <p14:creationId xmlns:p14="http://schemas.microsoft.com/office/powerpoint/2010/main" val="35763743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14.png"/><Relationship Id="rId1" Type="http://schemas.openxmlformats.org/officeDocument/2006/relationships/slideLayout" Target="../slideLayouts/slideLayout24.xml"/><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image" Target="../media/image31.svg"/><Relationship Id="rId10" Type="http://schemas.openxmlformats.org/officeDocument/2006/relationships/image" Target="../media/image36.svg"/><Relationship Id="rId4" Type="http://schemas.openxmlformats.org/officeDocument/2006/relationships/image" Target="../media/image15.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map of the country&#10;&#10;Description automatically generated">
            <a:extLst>
              <a:ext uri="{FF2B5EF4-FFF2-40B4-BE49-F238E27FC236}">
                <a16:creationId xmlns:a16="http://schemas.microsoft.com/office/drawing/2014/main" id="{E64DEDA0-467E-C927-B4CC-7D1BBAAB693F}"/>
              </a:ext>
            </a:extLst>
          </p:cNvPr>
          <p:cNvPicPr>
            <a:picLocks noChangeAspect="1"/>
          </p:cNvPicPr>
          <p:nvPr/>
        </p:nvPicPr>
        <p:blipFill>
          <a:blip r:embed="rId3"/>
          <a:stretch>
            <a:fillRect/>
          </a:stretch>
        </p:blipFill>
        <p:spPr>
          <a:xfrm>
            <a:off x="0" y="0"/>
            <a:ext cx="9144000" cy="5143500"/>
          </a:xfrm>
          <a:prstGeom prst="rect">
            <a:avLst/>
          </a:prstGeom>
        </p:spPr>
      </p:pic>
      <p:sp>
        <p:nvSpPr>
          <p:cNvPr id="12" name="Rectangle: Rounded Corners 11">
            <a:extLst>
              <a:ext uri="{FF2B5EF4-FFF2-40B4-BE49-F238E27FC236}">
                <a16:creationId xmlns:a16="http://schemas.microsoft.com/office/drawing/2014/main" id="{F1DB87E1-7C02-1AD5-EF9C-4AC98040ACC9}"/>
              </a:ext>
            </a:extLst>
          </p:cNvPr>
          <p:cNvSpPr/>
          <p:nvPr/>
        </p:nvSpPr>
        <p:spPr>
          <a:xfrm>
            <a:off x="483870" y="1"/>
            <a:ext cx="8271510" cy="2621280"/>
          </a:xfrm>
          <a:prstGeom prst="roundRect">
            <a:avLst/>
          </a:prstGeom>
          <a:solidFill>
            <a:schemeClr val="accent5">
              <a:lumMod val="20000"/>
              <a:lumOff val="80000"/>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Picture 12">
            <a:extLst>
              <a:ext uri="{FF2B5EF4-FFF2-40B4-BE49-F238E27FC236}">
                <a16:creationId xmlns:a16="http://schemas.microsoft.com/office/drawing/2014/main" id="{6CA85580-08EF-F000-9F63-22014D71F302}"/>
              </a:ext>
            </a:extLst>
          </p:cNvPr>
          <p:cNvPicPr>
            <a:picLocks noChangeAspect="1"/>
          </p:cNvPicPr>
          <p:nvPr/>
        </p:nvPicPr>
        <p:blipFill>
          <a:blip r:embed="rId4"/>
          <a:stretch>
            <a:fillRect/>
          </a:stretch>
        </p:blipFill>
        <p:spPr>
          <a:xfrm>
            <a:off x="804740" y="-124650"/>
            <a:ext cx="7218290" cy="1457070"/>
          </a:xfrm>
          <a:prstGeom prst="rect">
            <a:avLst/>
          </a:prstGeom>
        </p:spPr>
      </p:pic>
      <p:pic>
        <p:nvPicPr>
          <p:cNvPr id="16" name="Picture 15">
            <a:extLst>
              <a:ext uri="{FF2B5EF4-FFF2-40B4-BE49-F238E27FC236}">
                <a16:creationId xmlns:a16="http://schemas.microsoft.com/office/drawing/2014/main" id="{B017A863-DC75-AD1E-642C-4344EC6ABB79}"/>
              </a:ext>
            </a:extLst>
          </p:cNvPr>
          <p:cNvPicPr>
            <a:picLocks noChangeAspect="1"/>
          </p:cNvPicPr>
          <p:nvPr/>
        </p:nvPicPr>
        <p:blipFill>
          <a:blip r:embed="rId5"/>
          <a:stretch>
            <a:fillRect/>
          </a:stretch>
        </p:blipFill>
        <p:spPr>
          <a:xfrm>
            <a:off x="682413" y="809936"/>
            <a:ext cx="7809653" cy="16033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sp>
        <p:nvSpPr>
          <p:cNvPr id="11" name="Rectangle 10">
            <a:extLst>
              <a:ext uri="{FF2B5EF4-FFF2-40B4-BE49-F238E27FC236}">
                <a16:creationId xmlns:a16="http://schemas.microsoft.com/office/drawing/2014/main" id="{42211DF3-1F2C-42A0-9298-FAF2F7F7DA9B}"/>
              </a:ext>
            </a:extLst>
          </p:cNvPr>
          <p:cNvSpPr/>
          <p:nvPr/>
        </p:nvSpPr>
        <p:spPr>
          <a:xfrm>
            <a:off x="164238" y="157778"/>
            <a:ext cx="8797771" cy="4897629"/>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pic>
        <p:nvPicPr>
          <p:cNvPr id="13" name="Picture 12" descr="A cartoon of a child wearing a backpack&#10;&#10;Description automatically generated">
            <a:extLst>
              <a:ext uri="{FF2B5EF4-FFF2-40B4-BE49-F238E27FC236}">
                <a16:creationId xmlns:a16="http://schemas.microsoft.com/office/drawing/2014/main" id="{B6C594BA-CF1E-7AD1-46FD-6FBE00CE0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7277" y="1614421"/>
            <a:ext cx="2090950" cy="3372053"/>
          </a:xfrm>
          <a:prstGeom prst="rect">
            <a:avLst/>
          </a:prstGeom>
        </p:spPr>
      </p:pic>
      <p:sp>
        <p:nvSpPr>
          <p:cNvPr id="14" name="Speech Bubble: Oval 13">
            <a:extLst>
              <a:ext uri="{FF2B5EF4-FFF2-40B4-BE49-F238E27FC236}">
                <a16:creationId xmlns:a16="http://schemas.microsoft.com/office/drawing/2014/main" id="{FCD5EFD8-A961-9219-7247-5A93E8A526B9}"/>
              </a:ext>
            </a:extLst>
          </p:cNvPr>
          <p:cNvSpPr/>
          <p:nvPr/>
        </p:nvSpPr>
        <p:spPr>
          <a:xfrm>
            <a:off x="1550194" y="136082"/>
            <a:ext cx="7246152" cy="1332317"/>
          </a:xfrm>
          <a:prstGeom prst="wedgeEllipseCallout">
            <a:avLst>
              <a:gd name="adj1" fmla="val 30716"/>
              <a:gd name="adj2" fmla="val 67203"/>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685800">
              <a:buClrTx/>
            </a:pPr>
            <a:r>
              <a:rPr lang="vi-VN" sz="3200" b="1" kern="1200" dirty="0">
                <a:solidFill>
                  <a:sysClr val="windowText" lastClr="000000"/>
                </a:solidFill>
                <a:latin typeface="Calibri" panose="020F0502020204030204" pitchFamily="34" charset="0"/>
                <a:cs typeface="Calibri" panose="020F0502020204030204" pitchFamily="34" charset="0"/>
              </a:rPr>
              <a:t>Hoàng Việt luật lệ được tham khảo từ bộ luật nào? </a:t>
            </a:r>
            <a:endParaRPr kumimoji="0" lang="en-US" sz="32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15" name="TextBox 14">
            <a:extLst>
              <a:ext uri="{FF2B5EF4-FFF2-40B4-BE49-F238E27FC236}">
                <a16:creationId xmlns:a16="http://schemas.microsoft.com/office/drawing/2014/main" id="{711311B9-003A-EF4F-B4BC-D12A34FBFFE5}"/>
              </a:ext>
            </a:extLst>
          </p:cNvPr>
          <p:cNvSpPr txBox="1"/>
          <p:nvPr/>
        </p:nvSpPr>
        <p:spPr>
          <a:xfrm>
            <a:off x="502920" y="1737540"/>
            <a:ext cx="5715000" cy="1477328"/>
          </a:xfrm>
          <a:prstGeom prst="rect">
            <a:avLst/>
          </a:prstGeom>
          <a:solidFill>
            <a:schemeClr val="accent2">
              <a:lumMod val="20000"/>
              <a:lumOff val="80000"/>
            </a:schemeClr>
          </a:solidFill>
        </p:spPr>
        <p:txBody>
          <a:bodyPr wrap="square">
            <a:spAutoFit/>
          </a:bodyPr>
          <a:lstStyle/>
          <a:p>
            <a:pPr lvl="0" algn="just" defTabSz="685800">
              <a:buClrTx/>
            </a:pPr>
            <a:r>
              <a:rPr lang="vi-VN" sz="3000" b="1" kern="1200" dirty="0">
                <a:solidFill>
                  <a:srgbClr val="202124"/>
                </a:solidFill>
                <a:latin typeface="Cambria" panose="02040503050406030204" pitchFamily="18" charset="0"/>
                <a:ea typeface="Cambria" panose="02040503050406030204" pitchFamily="18" charset="0"/>
              </a:rPr>
              <a:t>Hoàng Việt luật lệ được tham khảo từ bộ luật Hồng Đức và Triều Thanh.</a:t>
            </a:r>
            <a:endParaRPr kumimoji="0" lang="vi-VN" sz="30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407444823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sp>
        <p:nvSpPr>
          <p:cNvPr id="11" name="Rectangle 10">
            <a:extLst>
              <a:ext uri="{FF2B5EF4-FFF2-40B4-BE49-F238E27FC236}">
                <a16:creationId xmlns:a16="http://schemas.microsoft.com/office/drawing/2014/main" id="{42211DF3-1F2C-42A0-9298-FAF2F7F7DA9B}"/>
              </a:ext>
            </a:extLst>
          </p:cNvPr>
          <p:cNvSpPr/>
          <p:nvPr/>
        </p:nvSpPr>
        <p:spPr>
          <a:xfrm>
            <a:off x="164238" y="157778"/>
            <a:ext cx="8797771" cy="4897629"/>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pic>
        <p:nvPicPr>
          <p:cNvPr id="13" name="Picture 12" descr="A cartoon of a child wearing a backpack&#10;&#10;Description automatically generated">
            <a:extLst>
              <a:ext uri="{FF2B5EF4-FFF2-40B4-BE49-F238E27FC236}">
                <a16:creationId xmlns:a16="http://schemas.microsoft.com/office/drawing/2014/main" id="{B6C594BA-CF1E-7AD1-46FD-6FBE00CE0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7277" y="1614421"/>
            <a:ext cx="2090950" cy="3372053"/>
          </a:xfrm>
          <a:prstGeom prst="rect">
            <a:avLst/>
          </a:prstGeom>
        </p:spPr>
      </p:pic>
      <p:sp>
        <p:nvSpPr>
          <p:cNvPr id="14" name="Speech Bubble: Oval 13">
            <a:extLst>
              <a:ext uri="{FF2B5EF4-FFF2-40B4-BE49-F238E27FC236}">
                <a16:creationId xmlns:a16="http://schemas.microsoft.com/office/drawing/2014/main" id="{FCD5EFD8-A961-9219-7247-5A93E8A526B9}"/>
              </a:ext>
            </a:extLst>
          </p:cNvPr>
          <p:cNvSpPr/>
          <p:nvPr/>
        </p:nvSpPr>
        <p:spPr>
          <a:xfrm>
            <a:off x="1550194" y="136082"/>
            <a:ext cx="7246152" cy="1332317"/>
          </a:xfrm>
          <a:prstGeom prst="wedgeEllipseCallout">
            <a:avLst>
              <a:gd name="adj1" fmla="val 30716"/>
              <a:gd name="adj2" fmla="val 67203"/>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685800">
              <a:buClrTx/>
            </a:pPr>
            <a:r>
              <a:rPr lang="vi-VN" sz="3200" b="1" kern="1200" dirty="0">
                <a:solidFill>
                  <a:sysClr val="windowText" lastClr="000000"/>
                </a:solidFill>
                <a:latin typeface="Calibri" panose="020F0502020204030204" pitchFamily="34" charset="0"/>
                <a:cs typeface="Calibri" panose="020F0502020204030204" pitchFamily="34" charset="0"/>
              </a:rPr>
              <a:t>Pháp luật được vua Gia Long coi trọng như thế nào? </a:t>
            </a:r>
            <a:endParaRPr kumimoji="0" lang="en-US" sz="32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15" name="TextBox 14">
            <a:extLst>
              <a:ext uri="{FF2B5EF4-FFF2-40B4-BE49-F238E27FC236}">
                <a16:creationId xmlns:a16="http://schemas.microsoft.com/office/drawing/2014/main" id="{711311B9-003A-EF4F-B4BC-D12A34FBFFE5}"/>
              </a:ext>
            </a:extLst>
          </p:cNvPr>
          <p:cNvSpPr txBox="1"/>
          <p:nvPr/>
        </p:nvSpPr>
        <p:spPr>
          <a:xfrm>
            <a:off x="502920" y="1737540"/>
            <a:ext cx="5715000" cy="1754326"/>
          </a:xfrm>
          <a:prstGeom prst="rect">
            <a:avLst/>
          </a:prstGeom>
          <a:solidFill>
            <a:schemeClr val="accent2">
              <a:lumMod val="20000"/>
              <a:lumOff val="80000"/>
            </a:schemeClr>
          </a:solidFill>
        </p:spPr>
        <p:txBody>
          <a:bodyPr wrap="square">
            <a:spAutoFit/>
          </a:bodyPr>
          <a:lstStyle/>
          <a:p>
            <a:pPr lvl="0" algn="just" defTabSz="685800">
              <a:buClrTx/>
            </a:pPr>
            <a:r>
              <a:rPr lang="vi-VN" sz="3600" b="1" kern="1200" dirty="0">
                <a:solidFill>
                  <a:srgbClr val="202124"/>
                </a:solidFill>
                <a:latin typeface="Cambria" panose="02040503050406030204" pitchFamily="18" charset="0"/>
                <a:ea typeface="Cambria" panose="02040503050406030204" pitchFamily="18" charset="0"/>
              </a:rPr>
              <a:t>Vua Gia Long coi pháp luật là nòng cốt cho việc trị nước lâu dài. </a:t>
            </a:r>
            <a:endParaRPr kumimoji="0" lang="vi-VN" sz="36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8834274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sp>
        <p:nvSpPr>
          <p:cNvPr id="11" name="Rectangle 10">
            <a:extLst>
              <a:ext uri="{FF2B5EF4-FFF2-40B4-BE49-F238E27FC236}">
                <a16:creationId xmlns:a16="http://schemas.microsoft.com/office/drawing/2014/main" id="{42211DF3-1F2C-42A0-9298-FAF2F7F7DA9B}"/>
              </a:ext>
            </a:extLst>
          </p:cNvPr>
          <p:cNvSpPr/>
          <p:nvPr/>
        </p:nvSpPr>
        <p:spPr>
          <a:xfrm>
            <a:off x="164238" y="157778"/>
            <a:ext cx="8797771" cy="4897629"/>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pic>
        <p:nvPicPr>
          <p:cNvPr id="13" name="Picture 12" descr="A cartoon of a child wearing a backpack&#10;&#10;Description automatically generated">
            <a:extLst>
              <a:ext uri="{FF2B5EF4-FFF2-40B4-BE49-F238E27FC236}">
                <a16:creationId xmlns:a16="http://schemas.microsoft.com/office/drawing/2014/main" id="{B6C594BA-CF1E-7AD1-46FD-6FBE00CE0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7277" y="1614421"/>
            <a:ext cx="2090950" cy="3372053"/>
          </a:xfrm>
          <a:prstGeom prst="rect">
            <a:avLst/>
          </a:prstGeom>
        </p:spPr>
      </p:pic>
      <p:sp>
        <p:nvSpPr>
          <p:cNvPr id="14" name="Speech Bubble: Oval 13">
            <a:extLst>
              <a:ext uri="{FF2B5EF4-FFF2-40B4-BE49-F238E27FC236}">
                <a16:creationId xmlns:a16="http://schemas.microsoft.com/office/drawing/2014/main" id="{FCD5EFD8-A961-9219-7247-5A93E8A526B9}"/>
              </a:ext>
            </a:extLst>
          </p:cNvPr>
          <p:cNvSpPr/>
          <p:nvPr/>
        </p:nvSpPr>
        <p:spPr>
          <a:xfrm>
            <a:off x="1550194" y="136082"/>
            <a:ext cx="7246152" cy="1332317"/>
          </a:xfrm>
          <a:prstGeom prst="wedgeEllipseCallout">
            <a:avLst>
              <a:gd name="adj1" fmla="val 30716"/>
              <a:gd name="adj2" fmla="val 67203"/>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685800">
              <a:buClrTx/>
            </a:pPr>
            <a:r>
              <a:rPr lang="vi-VN" sz="2800" b="1" kern="1200" dirty="0">
                <a:solidFill>
                  <a:sysClr val="windowText" lastClr="000000"/>
                </a:solidFill>
                <a:latin typeface="Calibri" panose="020F0502020204030204" pitchFamily="34" charset="0"/>
                <a:cs typeface="Calibri" panose="020F0502020204030204" pitchFamily="34" charset="0"/>
              </a:rPr>
              <a:t>Điều luật trong Hoàng Việt luật lệ có tính chất như thế nào? Điều đó có tác dụng gì? </a:t>
            </a:r>
            <a:endParaRPr kumimoji="0" lang="en-US" sz="2800" b="1"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Arial"/>
            </a:endParaRPr>
          </a:p>
        </p:txBody>
      </p:sp>
      <p:sp>
        <p:nvSpPr>
          <p:cNvPr id="15" name="TextBox 14">
            <a:extLst>
              <a:ext uri="{FF2B5EF4-FFF2-40B4-BE49-F238E27FC236}">
                <a16:creationId xmlns:a16="http://schemas.microsoft.com/office/drawing/2014/main" id="{711311B9-003A-EF4F-B4BC-D12A34FBFFE5}"/>
              </a:ext>
            </a:extLst>
          </p:cNvPr>
          <p:cNvSpPr txBox="1"/>
          <p:nvPr/>
        </p:nvSpPr>
        <p:spPr>
          <a:xfrm>
            <a:off x="502920" y="1737540"/>
            <a:ext cx="5715000" cy="2862322"/>
          </a:xfrm>
          <a:prstGeom prst="rect">
            <a:avLst/>
          </a:prstGeom>
          <a:solidFill>
            <a:schemeClr val="accent2">
              <a:lumMod val="20000"/>
              <a:lumOff val="80000"/>
            </a:schemeClr>
          </a:solidFill>
        </p:spPr>
        <p:txBody>
          <a:bodyPr wrap="square">
            <a:spAutoFit/>
          </a:bodyPr>
          <a:lstStyle/>
          <a:p>
            <a:pPr lvl="0" algn="just" defTabSz="685800">
              <a:buClrTx/>
            </a:pPr>
            <a:r>
              <a:rPr lang="vi-VN" sz="3600" b="1" kern="1200" dirty="0">
                <a:solidFill>
                  <a:srgbClr val="202124"/>
                </a:solidFill>
                <a:latin typeface="Cambria" panose="02040503050406030204" pitchFamily="18" charset="0"/>
                <a:ea typeface="Cambria" panose="02040503050406030204" pitchFamily="18" charset="0"/>
              </a:rPr>
              <a:t>Điều luật trong Hoàng Việt luật lệ rất nghiệm minh, có tác dụng răn đe đồng thời giúp cho xã hội ngày càng ổn định. </a:t>
            </a:r>
            <a:endParaRPr kumimoji="0" lang="vi-VN" sz="36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402367757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sp>
        <p:nvSpPr>
          <p:cNvPr id="11" name="Rectangle 10">
            <a:extLst>
              <a:ext uri="{FF2B5EF4-FFF2-40B4-BE49-F238E27FC236}">
                <a16:creationId xmlns:a16="http://schemas.microsoft.com/office/drawing/2014/main" id="{42211DF3-1F2C-42A0-9298-FAF2F7F7DA9B}"/>
              </a:ext>
            </a:extLst>
          </p:cNvPr>
          <p:cNvSpPr/>
          <p:nvPr/>
        </p:nvSpPr>
        <p:spPr>
          <a:xfrm>
            <a:off x="164238" y="157778"/>
            <a:ext cx="8797771" cy="4897629"/>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36658D44-5906-A27C-67C8-C2E637B7DB93}"/>
              </a:ext>
            </a:extLst>
          </p:cNvPr>
          <p:cNvPicPr>
            <a:picLocks noChangeAspect="1"/>
          </p:cNvPicPr>
          <p:nvPr/>
        </p:nvPicPr>
        <p:blipFill>
          <a:blip r:embed="rId3"/>
          <a:stretch>
            <a:fillRect/>
          </a:stretch>
        </p:blipFill>
        <p:spPr>
          <a:xfrm>
            <a:off x="360996" y="788352"/>
            <a:ext cx="2667954" cy="2441964"/>
          </a:xfrm>
          <a:prstGeom prst="rect">
            <a:avLst/>
          </a:prstGeom>
        </p:spPr>
      </p:pic>
      <p:sp>
        <p:nvSpPr>
          <p:cNvPr id="4" name="TextBox 3">
            <a:extLst>
              <a:ext uri="{FF2B5EF4-FFF2-40B4-BE49-F238E27FC236}">
                <a16:creationId xmlns:a16="http://schemas.microsoft.com/office/drawing/2014/main" id="{C142CDB0-41D9-9F52-51CD-A6C2BEDFCAF4}"/>
              </a:ext>
            </a:extLst>
          </p:cNvPr>
          <p:cNvSpPr txBox="1"/>
          <p:nvPr/>
        </p:nvSpPr>
        <p:spPr>
          <a:xfrm>
            <a:off x="371475" y="3429000"/>
            <a:ext cx="2600325" cy="461665"/>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rPr>
              <a:t>Vua</a:t>
            </a:r>
            <a:r>
              <a:rPr lang="en-US" sz="2400" dirty="0">
                <a:latin typeface="Cambria" panose="02040503050406030204" pitchFamily="18" charset="0"/>
                <a:ea typeface="Cambria" panose="02040503050406030204" pitchFamily="18" charset="0"/>
              </a:rPr>
              <a:t> Minh </a:t>
            </a:r>
            <a:r>
              <a:rPr lang="en-US" sz="2400" dirty="0" err="1">
                <a:latin typeface="Cambria" panose="02040503050406030204" pitchFamily="18" charset="0"/>
                <a:ea typeface="Cambria" panose="02040503050406030204" pitchFamily="18" charset="0"/>
              </a:rPr>
              <a:t>Mạng</a:t>
            </a:r>
            <a:endParaRPr lang="en-US" sz="2400" dirty="0">
              <a:latin typeface="Cambria" panose="02040503050406030204" pitchFamily="18" charset="0"/>
              <a:ea typeface="Cambria" panose="02040503050406030204" pitchFamily="18" charset="0"/>
            </a:endParaRPr>
          </a:p>
        </p:txBody>
      </p:sp>
      <p:pic>
        <p:nvPicPr>
          <p:cNvPr id="5" name="Picture 4" descr="Chính sách của vua Thiệu Trị đối với Phật giáo">
            <a:extLst>
              <a:ext uri="{FF2B5EF4-FFF2-40B4-BE49-F238E27FC236}">
                <a16:creationId xmlns:a16="http://schemas.microsoft.com/office/drawing/2014/main" id="{312ABE15-46B2-6152-E837-A91D2D63216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5333" y="809783"/>
            <a:ext cx="2561533" cy="2426336"/>
          </a:xfrm>
          <a:prstGeom prst="rect">
            <a:avLst/>
          </a:prstGeom>
          <a:noFill/>
          <a:ln>
            <a:noFill/>
          </a:ln>
        </p:spPr>
      </p:pic>
      <p:sp>
        <p:nvSpPr>
          <p:cNvPr id="6" name="TextBox 5">
            <a:extLst>
              <a:ext uri="{FF2B5EF4-FFF2-40B4-BE49-F238E27FC236}">
                <a16:creationId xmlns:a16="http://schemas.microsoft.com/office/drawing/2014/main" id="{F4E91BFE-A328-9956-9299-8CBAB6A5937F}"/>
              </a:ext>
            </a:extLst>
          </p:cNvPr>
          <p:cNvSpPr txBox="1"/>
          <p:nvPr/>
        </p:nvSpPr>
        <p:spPr>
          <a:xfrm>
            <a:off x="3278981" y="3443287"/>
            <a:ext cx="2600325" cy="461665"/>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rPr>
              <a:t>Vua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Thiệu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Trị</a:t>
            </a:r>
            <a:endParaRPr lang="en-US" sz="2400" dirty="0">
              <a:latin typeface="Cambria" panose="02040503050406030204" pitchFamily="18" charset="0"/>
              <a:ea typeface="Cambria" panose="02040503050406030204" pitchFamily="18" charset="0"/>
            </a:endParaRPr>
          </a:p>
        </p:txBody>
      </p:sp>
      <p:pic>
        <p:nvPicPr>
          <p:cNvPr id="7" name="Picture 6" descr="Vì sao vua Tự Đức thương Ưng Đăng nhưng lại truyền ngôi cho Ưng Chân ?">
            <a:extLst>
              <a:ext uri="{FF2B5EF4-FFF2-40B4-BE49-F238E27FC236}">
                <a16:creationId xmlns:a16="http://schemas.microsoft.com/office/drawing/2014/main" id="{6B0960FB-6530-E654-D540-CC536353F73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2373" y="832801"/>
            <a:ext cx="2294415" cy="2430461"/>
          </a:xfrm>
          <a:prstGeom prst="rect">
            <a:avLst/>
          </a:prstGeom>
          <a:noFill/>
          <a:ln>
            <a:noFill/>
          </a:ln>
        </p:spPr>
      </p:pic>
      <p:sp>
        <p:nvSpPr>
          <p:cNvPr id="9" name="TextBox 8">
            <a:extLst>
              <a:ext uri="{FF2B5EF4-FFF2-40B4-BE49-F238E27FC236}">
                <a16:creationId xmlns:a16="http://schemas.microsoft.com/office/drawing/2014/main" id="{262A164F-23B9-F062-7063-0299A3173369}"/>
              </a:ext>
            </a:extLst>
          </p:cNvPr>
          <p:cNvSpPr txBox="1"/>
          <p:nvPr/>
        </p:nvSpPr>
        <p:spPr>
          <a:xfrm>
            <a:off x="6222206" y="3450431"/>
            <a:ext cx="2600325" cy="461665"/>
          </a:xfrm>
          <a:prstGeom prst="rect">
            <a:avLst/>
          </a:prstGeom>
          <a:noFill/>
        </p:spPr>
        <p:txBody>
          <a:bodyPr wrap="square" rtlCol="0">
            <a:spAutoFit/>
          </a:bodyPr>
          <a:lstStyle/>
          <a:p>
            <a:pPr algn="ctr"/>
            <a:r>
              <a:rPr lang="en-US" sz="2400">
                <a:latin typeface="Cambria" panose="02040503050406030204" pitchFamily="18" charset="0"/>
                <a:ea typeface="Cambria" panose="02040503050406030204" pitchFamily="18" charset="0"/>
              </a:rPr>
              <a:t>Vua Tự Đức</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894542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sp>
        <p:nvSpPr>
          <p:cNvPr id="11" name="Rectangle 10">
            <a:extLst>
              <a:ext uri="{FF2B5EF4-FFF2-40B4-BE49-F238E27FC236}">
                <a16:creationId xmlns:a16="http://schemas.microsoft.com/office/drawing/2014/main" id="{42211DF3-1F2C-42A0-9298-FAF2F7F7DA9B}"/>
              </a:ext>
            </a:extLst>
          </p:cNvPr>
          <p:cNvSpPr/>
          <p:nvPr/>
        </p:nvSpPr>
        <p:spPr>
          <a:xfrm>
            <a:off x="164238" y="157778"/>
            <a:ext cx="8797771" cy="4897629"/>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pic>
        <p:nvPicPr>
          <p:cNvPr id="8" name="Picture 7">
            <a:extLst>
              <a:ext uri="{FF2B5EF4-FFF2-40B4-BE49-F238E27FC236}">
                <a16:creationId xmlns:a16="http://schemas.microsoft.com/office/drawing/2014/main" id="{7D72936F-D883-D7AB-1695-D8DFE3B2C7A6}"/>
              </a:ext>
            </a:extLst>
          </p:cNvPr>
          <p:cNvPicPr>
            <a:picLocks noChangeAspect="1"/>
          </p:cNvPicPr>
          <p:nvPr/>
        </p:nvPicPr>
        <p:blipFill>
          <a:blip r:embed="rId3"/>
          <a:stretch>
            <a:fillRect/>
          </a:stretch>
        </p:blipFill>
        <p:spPr>
          <a:xfrm>
            <a:off x="380047" y="609758"/>
            <a:ext cx="2822170" cy="2840673"/>
          </a:xfrm>
          <a:prstGeom prst="rect">
            <a:avLst/>
          </a:prstGeom>
        </p:spPr>
      </p:pic>
      <p:sp>
        <p:nvSpPr>
          <p:cNvPr id="10" name="TextBox 9">
            <a:extLst>
              <a:ext uri="{FF2B5EF4-FFF2-40B4-BE49-F238E27FC236}">
                <a16:creationId xmlns:a16="http://schemas.microsoft.com/office/drawing/2014/main" id="{78DD974F-F3CA-9F10-00B3-F22B96973A97}"/>
              </a:ext>
            </a:extLst>
          </p:cNvPr>
          <p:cNvSpPr txBox="1"/>
          <p:nvPr/>
        </p:nvSpPr>
        <p:spPr>
          <a:xfrm>
            <a:off x="435769" y="3536156"/>
            <a:ext cx="2600325" cy="461665"/>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rPr>
              <a:t>Vua</a:t>
            </a:r>
            <a:r>
              <a:rPr lang="en-US" sz="2400" dirty="0">
                <a:latin typeface="Cambria" panose="02040503050406030204" pitchFamily="18" charset="0"/>
                <a:ea typeface="Cambria" panose="02040503050406030204" pitchFamily="18" charset="0"/>
              </a:rPr>
              <a:t> Thành Thái </a:t>
            </a:r>
          </a:p>
        </p:txBody>
      </p:sp>
      <p:pic>
        <p:nvPicPr>
          <p:cNvPr id="12" name="Picture 11">
            <a:extLst>
              <a:ext uri="{FF2B5EF4-FFF2-40B4-BE49-F238E27FC236}">
                <a16:creationId xmlns:a16="http://schemas.microsoft.com/office/drawing/2014/main" id="{1B8C65D0-D014-35CF-1960-BD3D47309999}"/>
              </a:ext>
            </a:extLst>
          </p:cNvPr>
          <p:cNvPicPr>
            <a:picLocks noChangeAspect="1"/>
          </p:cNvPicPr>
          <p:nvPr/>
        </p:nvPicPr>
        <p:blipFill>
          <a:blip r:embed="rId4"/>
          <a:stretch>
            <a:fillRect/>
          </a:stretch>
        </p:blipFill>
        <p:spPr>
          <a:xfrm>
            <a:off x="3404235" y="638492"/>
            <a:ext cx="2594070" cy="2783364"/>
          </a:xfrm>
          <a:prstGeom prst="rect">
            <a:avLst/>
          </a:prstGeom>
        </p:spPr>
      </p:pic>
      <p:sp>
        <p:nvSpPr>
          <p:cNvPr id="13" name="TextBox 12">
            <a:extLst>
              <a:ext uri="{FF2B5EF4-FFF2-40B4-BE49-F238E27FC236}">
                <a16:creationId xmlns:a16="http://schemas.microsoft.com/office/drawing/2014/main" id="{7C1D733B-D170-D647-3263-FB810F31B1E1}"/>
              </a:ext>
            </a:extLst>
          </p:cNvPr>
          <p:cNvSpPr txBox="1"/>
          <p:nvPr/>
        </p:nvSpPr>
        <p:spPr>
          <a:xfrm>
            <a:off x="3350419" y="3521869"/>
            <a:ext cx="2600325" cy="461665"/>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rPr>
              <a:t>Vua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Hàm</a:t>
            </a:r>
            <a:r>
              <a:rPr lang="en-US" sz="2400" dirty="0">
                <a:latin typeface="Cambria" panose="02040503050406030204" pitchFamily="18" charset="0"/>
                <a:ea typeface="Cambria" panose="02040503050406030204" pitchFamily="18" charset="0"/>
              </a:rPr>
              <a:t> Nghi</a:t>
            </a:r>
          </a:p>
        </p:txBody>
      </p:sp>
      <p:pic>
        <p:nvPicPr>
          <p:cNvPr id="14" name="Picture 13">
            <a:extLst>
              <a:ext uri="{FF2B5EF4-FFF2-40B4-BE49-F238E27FC236}">
                <a16:creationId xmlns:a16="http://schemas.microsoft.com/office/drawing/2014/main" id="{279685C3-69F3-C1E7-83CF-C49FDC69904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7140" y="681354"/>
            <a:ext cx="2524394" cy="2690496"/>
          </a:xfrm>
          <a:prstGeom prst="rect">
            <a:avLst/>
          </a:prstGeom>
          <a:noFill/>
          <a:ln>
            <a:noFill/>
          </a:ln>
        </p:spPr>
      </p:pic>
      <p:sp>
        <p:nvSpPr>
          <p:cNvPr id="15" name="TextBox 14">
            <a:extLst>
              <a:ext uri="{FF2B5EF4-FFF2-40B4-BE49-F238E27FC236}">
                <a16:creationId xmlns:a16="http://schemas.microsoft.com/office/drawing/2014/main" id="{1A2DF28A-091F-6EFE-5130-67EEA97100AB}"/>
              </a:ext>
            </a:extLst>
          </p:cNvPr>
          <p:cNvSpPr txBox="1"/>
          <p:nvPr/>
        </p:nvSpPr>
        <p:spPr>
          <a:xfrm>
            <a:off x="6257925" y="3464719"/>
            <a:ext cx="2600325" cy="461665"/>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rPr>
              <a:t>Vua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Bảo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Đại</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5287661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22" presetClass="entr" presetSubtype="4"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054441"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164238" y="157778"/>
            <a:ext cx="8797771" cy="4897629"/>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grpSp>
        <p:nvGrpSpPr>
          <p:cNvPr id="6" name="Group 5">
            <a:extLst>
              <a:ext uri="{FF2B5EF4-FFF2-40B4-BE49-F238E27FC236}">
                <a16:creationId xmlns:a16="http://schemas.microsoft.com/office/drawing/2014/main" id="{A1D1CEA5-991D-7C66-2461-BCF7E69FDB82}"/>
              </a:ext>
            </a:extLst>
          </p:cNvPr>
          <p:cNvGrpSpPr/>
          <p:nvPr/>
        </p:nvGrpSpPr>
        <p:grpSpPr>
          <a:xfrm>
            <a:off x="1329029" y="-1"/>
            <a:ext cx="6679580" cy="977494"/>
            <a:chOff x="3317309" y="3453183"/>
            <a:chExt cx="5960444" cy="843521"/>
          </a:xfrm>
          <a:solidFill>
            <a:srgbClr val="C5F6C5"/>
          </a:solidFill>
        </p:grpSpPr>
        <p:sp>
          <p:nvSpPr>
            <p:cNvPr id="7" name="Rounded Rectangle 19">
              <a:extLst>
                <a:ext uri="{FF2B5EF4-FFF2-40B4-BE49-F238E27FC236}">
                  <a16:creationId xmlns:a16="http://schemas.microsoft.com/office/drawing/2014/main" id="{7292C98A-B032-E9F1-775F-B920CB377E43}"/>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5A3015"/>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13AD6373-3A50-2BA8-0F09-A6FD0A6F4D64}"/>
                </a:ext>
              </a:extLst>
            </p:cNvPr>
            <p:cNvSpPr txBox="1"/>
            <p:nvPr/>
          </p:nvSpPr>
          <p:spPr>
            <a:xfrm>
              <a:off x="3317309" y="3453183"/>
              <a:ext cx="5840048" cy="8435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 </a:t>
              </a:r>
              <a:r>
                <a:rPr kumimoji="0" lang="vi-VN"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Trình bày một số việc làm của Triều Nguyễn để củng cố vương triều. </a:t>
              </a:r>
              <a:endPar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12" name="TextBox 11">
            <a:extLst>
              <a:ext uri="{FF2B5EF4-FFF2-40B4-BE49-F238E27FC236}">
                <a16:creationId xmlns:a16="http://schemas.microsoft.com/office/drawing/2014/main" id="{3DE4A68D-3326-1850-7246-3916B869BF86}"/>
              </a:ext>
            </a:extLst>
          </p:cNvPr>
          <p:cNvSpPr txBox="1"/>
          <p:nvPr/>
        </p:nvSpPr>
        <p:spPr>
          <a:xfrm>
            <a:off x="571500" y="1341573"/>
            <a:ext cx="8350637" cy="1754326"/>
          </a:xfrm>
          <a:prstGeom prst="rect">
            <a:avLst/>
          </a:prstGeom>
          <a:noFill/>
        </p:spPr>
        <p:txBody>
          <a:bodyPr wrap="square" rtlCol="0">
            <a:spAutoFit/>
          </a:bodyPr>
          <a:lstStyle/>
          <a:p>
            <a:pPr lvl="0" algn="just">
              <a:spcAft>
                <a:spcPts val="500"/>
              </a:spcAft>
            </a:pPr>
            <a:r>
              <a:rPr lang="vi-VN" sz="3600" b="1" dirty="0">
                <a:solidFill>
                  <a:srgbClr val="002060"/>
                </a:solidFill>
                <a:latin typeface="Cambria" panose="02040503050406030204" pitchFamily="18" charset="0"/>
                <a:ea typeface="Cambria" panose="02040503050406030204" pitchFamily="18" charset="0"/>
              </a:rPr>
              <a:t>Đọc thông tin, em hãy nêu những đóng góp của Nguyễn Trường Tộ đối với lịch sử dân tộc.</a:t>
            </a:r>
            <a:endParaRPr kumimoji="0" lang="vi-VN"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64524346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054441"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164238" y="157778"/>
            <a:ext cx="8797771" cy="4897629"/>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D210A27F-49A4-925B-527D-069B178A5907}"/>
              </a:ext>
            </a:extLst>
          </p:cNvPr>
          <p:cNvPicPr>
            <a:picLocks noChangeAspect="1"/>
          </p:cNvPicPr>
          <p:nvPr/>
        </p:nvPicPr>
        <p:blipFill>
          <a:blip r:embed="rId4"/>
          <a:stretch>
            <a:fillRect/>
          </a:stretch>
        </p:blipFill>
        <p:spPr>
          <a:xfrm>
            <a:off x="2514600" y="198911"/>
            <a:ext cx="4188038" cy="4737419"/>
          </a:xfrm>
          <a:prstGeom prst="rect">
            <a:avLst/>
          </a:prstGeom>
        </p:spPr>
      </p:pic>
    </p:spTree>
    <p:extLst>
      <p:ext uri="{BB962C8B-B14F-4D97-AF65-F5344CB8AC3E}">
        <p14:creationId xmlns:p14="http://schemas.microsoft.com/office/powerpoint/2010/main" val="34774240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neon colored word on a black background&#10;&#10;Description automatically generated">
            <a:extLst>
              <a:ext uri="{FF2B5EF4-FFF2-40B4-BE49-F238E27FC236}">
                <a16:creationId xmlns:a16="http://schemas.microsoft.com/office/drawing/2014/main" id="{F53D446F-AD52-AFC5-75F5-DE675FA02ABF}"/>
              </a:ext>
            </a:extLst>
          </p:cNvPr>
          <p:cNvPicPr>
            <a:picLocks noChangeAspect="1"/>
          </p:cNvPicPr>
          <p:nvPr/>
        </p:nvPicPr>
        <p:blipFill>
          <a:blip r:embed="rId2"/>
          <a:stretch>
            <a:fillRect/>
          </a:stretch>
        </p:blipFill>
        <p:spPr>
          <a:xfrm>
            <a:off x="1857231" y="1557338"/>
            <a:ext cx="5286520" cy="1797048"/>
          </a:xfrm>
          <a:prstGeom prst="rect">
            <a:avLst/>
          </a:prstGeom>
        </p:spPr>
      </p:pic>
    </p:spTree>
    <p:extLst>
      <p:ext uri="{BB962C8B-B14F-4D97-AF65-F5344CB8AC3E}">
        <p14:creationId xmlns:p14="http://schemas.microsoft.com/office/powerpoint/2010/main" val="272106176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1366441" flipH="1">
            <a:off x="-132081" y="2630204"/>
            <a:ext cx="1073564" cy="2399026"/>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2"/>
            <a:stretch>
              <a:fillRect/>
            </a:stretch>
          </a:blipFill>
        </p:spPr>
        <p:txBody>
          <a:bodyPr/>
          <a:lstStyle/>
          <a:p>
            <a:pPr defTabSz="457223">
              <a:buClrTx/>
            </a:pPr>
            <a:endParaRPr lang="en-US" sz="900" kern="1200">
              <a:solidFill>
                <a:prstClr val="black"/>
              </a:solidFill>
              <a:latin typeface="Calibri"/>
              <a:ea typeface="+mn-ea"/>
              <a:cs typeface="+mn-cs"/>
            </a:endParaRPr>
          </a:p>
        </p:txBody>
      </p:sp>
      <p:sp>
        <p:nvSpPr>
          <p:cNvPr id="8" name="Freeform 8"/>
          <p:cNvSpPr/>
          <p:nvPr/>
        </p:nvSpPr>
        <p:spPr>
          <a:xfrm rot="-2381061">
            <a:off x="8293730" y="3001595"/>
            <a:ext cx="1073564" cy="2399026"/>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2"/>
            <a:stretch>
              <a:fillRect/>
            </a:stretch>
          </a:blipFill>
        </p:spPr>
        <p:txBody>
          <a:bodyPr/>
          <a:lstStyle/>
          <a:p>
            <a:pPr defTabSz="457223">
              <a:buClrTx/>
            </a:pPr>
            <a:endParaRPr lang="en-US" sz="900" kern="1200">
              <a:solidFill>
                <a:prstClr val="black"/>
              </a:solidFill>
              <a:latin typeface="Calibri"/>
              <a:ea typeface="+mn-ea"/>
              <a:cs typeface="+mn-cs"/>
            </a:endParaRPr>
          </a:p>
        </p:txBody>
      </p:sp>
      <p:sp>
        <p:nvSpPr>
          <p:cNvPr id="12" name="Freeform 12"/>
          <p:cNvSpPr/>
          <p:nvPr/>
        </p:nvSpPr>
        <p:spPr>
          <a:xfrm rot="9179013" flipH="1">
            <a:off x="3550147" y="-1298307"/>
            <a:ext cx="1073564" cy="2399026"/>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2"/>
            <a:stretch>
              <a:fillRect/>
            </a:stretch>
          </a:blipFill>
        </p:spPr>
        <p:txBody>
          <a:bodyPr/>
          <a:lstStyle/>
          <a:p>
            <a:pPr defTabSz="457223">
              <a:buClrTx/>
            </a:pPr>
            <a:endParaRPr lang="en-US" sz="900" kern="1200">
              <a:solidFill>
                <a:prstClr val="black"/>
              </a:solidFill>
              <a:latin typeface="Calibri"/>
              <a:ea typeface="+mn-ea"/>
              <a:cs typeface="+mn-cs"/>
            </a:endParaRPr>
          </a:p>
        </p:txBody>
      </p:sp>
      <p:sp>
        <p:nvSpPr>
          <p:cNvPr id="18" name="TextBox 17">
            <a:extLst>
              <a:ext uri="{FF2B5EF4-FFF2-40B4-BE49-F238E27FC236}">
                <a16:creationId xmlns:a16="http://schemas.microsoft.com/office/drawing/2014/main" id="{B7684E5A-7CA5-FAAD-FEA8-0F37B814C336}"/>
              </a:ext>
            </a:extLst>
          </p:cNvPr>
          <p:cNvSpPr txBox="1"/>
          <p:nvPr/>
        </p:nvSpPr>
        <p:spPr>
          <a:xfrm>
            <a:off x="1334729" y="1585451"/>
            <a:ext cx="6238568" cy="1107996"/>
          </a:xfrm>
          <a:prstGeom prst="rect">
            <a:avLst/>
          </a:prstGeom>
          <a:noFill/>
        </p:spPr>
        <p:txBody>
          <a:bodyPr wrap="square" rtlCol="0">
            <a:spAutoFit/>
          </a:bodyPr>
          <a:lstStyle/>
          <a:p>
            <a:pPr algn="ctr" defTabSz="685800">
              <a:buClrTx/>
            </a:pPr>
            <a:r>
              <a:rPr lang="vi-VN" sz="3300" b="1" kern="1200" dirty="0">
                <a:solidFill>
                  <a:prstClr val="black"/>
                </a:solidFill>
                <a:latin typeface="Cambria" panose="02040503050406030204" pitchFamily="18" charset="0"/>
                <a:ea typeface="Cambria" panose="02040503050406030204" pitchFamily="18" charset="0"/>
                <a:cs typeface="+mn-cs"/>
              </a:rPr>
              <a:t>Hoạt động 1</a:t>
            </a:r>
            <a:r>
              <a:rPr lang="en-US" sz="3300" b="1" kern="1200" dirty="0">
                <a:solidFill>
                  <a:prstClr val="black"/>
                </a:solidFill>
                <a:latin typeface="Cambria" panose="02040503050406030204" pitchFamily="18" charset="0"/>
                <a:ea typeface="Cambria" panose="02040503050406030204" pitchFamily="18" charset="0"/>
                <a:cs typeface="+mn-cs"/>
              </a:rPr>
              <a:t>: </a:t>
            </a:r>
            <a:r>
              <a:rPr lang="vi-VN" sz="3300" b="1" kern="1200" dirty="0">
                <a:solidFill>
                  <a:prstClr val="black"/>
                </a:solidFill>
                <a:latin typeface="Cambria" panose="02040503050406030204" pitchFamily="18" charset="0"/>
                <a:ea typeface="Cambria" panose="02040503050406030204" pitchFamily="18" charset="0"/>
                <a:cs typeface="+mn-cs"/>
              </a:rPr>
              <a:t>Triều Nguyễn và công cuộc xây dựng đất nước.</a:t>
            </a:r>
            <a:endParaRPr lang="en-US" sz="3300" kern="1200" dirty="0">
              <a:solidFill>
                <a:prstClr val="black"/>
              </a:solidFill>
              <a:latin typeface="Cambria" panose="02040503050406030204" pitchFamily="18" charset="0"/>
              <a:ea typeface="Cambria" panose="02040503050406030204" pitchFamily="18" charset="0"/>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054441"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164238" y="157778"/>
            <a:ext cx="8797771" cy="4897629"/>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grpSp>
        <p:nvGrpSpPr>
          <p:cNvPr id="6" name="Group 5">
            <a:extLst>
              <a:ext uri="{FF2B5EF4-FFF2-40B4-BE49-F238E27FC236}">
                <a16:creationId xmlns:a16="http://schemas.microsoft.com/office/drawing/2014/main" id="{A1D1CEA5-991D-7C66-2461-BCF7E69FDB82}"/>
              </a:ext>
            </a:extLst>
          </p:cNvPr>
          <p:cNvGrpSpPr/>
          <p:nvPr/>
        </p:nvGrpSpPr>
        <p:grpSpPr>
          <a:xfrm>
            <a:off x="1379035" y="57186"/>
            <a:ext cx="6679580" cy="641624"/>
            <a:chOff x="3317309" y="3496366"/>
            <a:chExt cx="5960444" cy="769039"/>
          </a:xfrm>
          <a:solidFill>
            <a:srgbClr val="C5F6C5"/>
          </a:solidFill>
        </p:grpSpPr>
        <p:sp>
          <p:nvSpPr>
            <p:cNvPr id="7" name="Rounded Rectangle 19">
              <a:extLst>
                <a:ext uri="{FF2B5EF4-FFF2-40B4-BE49-F238E27FC236}">
                  <a16:creationId xmlns:a16="http://schemas.microsoft.com/office/drawing/2014/main" id="{7292C98A-B032-E9F1-775F-B920CB377E43}"/>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 name="TextBox 7">
              <a:extLst>
                <a:ext uri="{FF2B5EF4-FFF2-40B4-BE49-F238E27FC236}">
                  <a16:creationId xmlns:a16="http://schemas.microsoft.com/office/drawing/2014/main" id="{13AD6373-3A50-2BA8-0F09-A6FD0A6F4D64}"/>
                </a:ext>
              </a:extLst>
            </p:cNvPr>
            <p:cNvSpPr txBox="1"/>
            <p:nvPr/>
          </p:nvSpPr>
          <p:spPr>
            <a:xfrm>
              <a:off x="3317309" y="3559017"/>
              <a:ext cx="5840048" cy="461665"/>
            </a:xfrm>
            <a:prstGeom prst="rect">
              <a:avLst/>
            </a:prstGeom>
            <a:noFill/>
          </p:spPr>
          <p:txBody>
            <a:bodyPr wrap="square" rtlCol="0">
              <a:spAutoFit/>
            </a:bodyPr>
            <a:lstStyle/>
            <a:p>
              <a:pPr algn="ctr"/>
              <a:r>
                <a:rPr lang="vi-VN" sz="2400" b="1" dirty="0">
                  <a:latin typeface="Cambria" panose="02040503050406030204" pitchFamily="18" charset="0"/>
                  <a:ea typeface="Cambria" panose="02040503050406030204" pitchFamily="18" charset="0"/>
                </a:rPr>
                <a:t>a, Triều Nguyễn buổi đầu xây dựng đất nước</a:t>
              </a:r>
              <a:endParaRPr lang="en-US" sz="2400" b="1" dirty="0">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8607DDCA-C252-F1BB-13A5-9E3E498180B3}"/>
              </a:ext>
            </a:extLst>
          </p:cNvPr>
          <p:cNvSpPr txBox="1"/>
          <p:nvPr/>
        </p:nvSpPr>
        <p:spPr>
          <a:xfrm>
            <a:off x="217078" y="1811198"/>
            <a:ext cx="3656112" cy="1569660"/>
          </a:xfrm>
          <a:prstGeom prst="rect">
            <a:avLst/>
          </a:prstGeom>
          <a:solidFill>
            <a:schemeClr val="accent2">
              <a:lumMod val="20000"/>
              <a:lumOff val="80000"/>
            </a:schemeClr>
          </a:solidFill>
        </p:spPr>
        <p:txBody>
          <a:bodyPr wrap="square">
            <a:spAutoFit/>
          </a:bodyPr>
          <a:lstStyle/>
          <a:p>
            <a:pPr lvl="0" algn="just"/>
            <a:r>
              <a:rPr lang="en-US" sz="2400" b="1" dirty="0">
                <a:solidFill>
                  <a:srgbClr val="202124"/>
                </a:solidFill>
                <a:latin typeface="Cambria" panose="02040503050406030204" pitchFamily="18" charset="0"/>
                <a:ea typeface="Cambria" panose="02040503050406030204" pitchFamily="18" charset="0"/>
              </a:rPr>
              <a:t>Đ</a:t>
            </a:r>
            <a:r>
              <a:rPr lang="vi-VN" sz="2400" b="1" dirty="0">
                <a:solidFill>
                  <a:srgbClr val="202124"/>
                </a:solidFill>
                <a:latin typeface="Cambria" panose="02040503050406030204" pitchFamily="18" charset="0"/>
                <a:ea typeface="Cambria" panose="02040503050406030204" pitchFamily="18" charset="0"/>
              </a:rPr>
              <a:t>ọc thông tin SGK tr.56, làm việc nhóm thực hiện yêu cầu: </a:t>
            </a:r>
            <a:r>
              <a:rPr lang="vi-VN" sz="2400" dirty="0">
                <a:solidFill>
                  <a:srgbClr val="202124"/>
                </a:solidFill>
                <a:latin typeface="Cambria" panose="02040503050406030204" pitchFamily="18" charset="0"/>
                <a:ea typeface="Cambria" panose="02040503050406030204" pitchFamily="18" charset="0"/>
              </a:rPr>
              <a:t>Nêu sự thành lập của Triều Nguyễn. </a:t>
            </a:r>
          </a:p>
        </p:txBody>
      </p:sp>
      <p:sp>
        <p:nvSpPr>
          <p:cNvPr id="12" name="TextBox 11">
            <a:extLst>
              <a:ext uri="{FF2B5EF4-FFF2-40B4-BE49-F238E27FC236}">
                <a16:creationId xmlns:a16="http://schemas.microsoft.com/office/drawing/2014/main" id="{3DE4A68D-3326-1850-7246-3916B869BF86}"/>
              </a:ext>
            </a:extLst>
          </p:cNvPr>
          <p:cNvSpPr txBox="1"/>
          <p:nvPr/>
        </p:nvSpPr>
        <p:spPr>
          <a:xfrm>
            <a:off x="4185424" y="877229"/>
            <a:ext cx="4765288" cy="4314001"/>
          </a:xfrm>
          <a:prstGeom prst="rect">
            <a:avLst/>
          </a:prstGeom>
          <a:noFill/>
        </p:spPr>
        <p:txBody>
          <a:bodyPr wrap="square" rtlCol="0">
            <a:spAutoFit/>
          </a:bodyPr>
          <a:lstStyle/>
          <a:p>
            <a:pPr algn="just" rtl="0">
              <a:spcBef>
                <a:spcPts val="0"/>
              </a:spcBef>
              <a:spcAft>
                <a:spcPts val="500"/>
              </a:spcAft>
            </a:pPr>
            <a:r>
              <a:rPr lang="vi-VN" sz="1800" b="0" i="0" u="none" strike="noStrike" dirty="0">
                <a:solidFill>
                  <a:srgbClr val="002060"/>
                </a:solidFill>
                <a:effectLst/>
                <a:latin typeface="Cambria" panose="02040503050406030204" pitchFamily="18" charset="0"/>
                <a:ea typeface="Cambria" panose="02040503050406030204" pitchFamily="18" charset="0"/>
              </a:rPr>
              <a:t>Năm 1802, sau khi đánh bại Triều Tây Sơn, Nguyễn Ánh lập ra Triều Nguyễn, định đô ở Phú Xuân (Huế), lấy niên hiệu là Gia Long. Các vua Triều Nguyễn đã từng bước củng cố bộ máy nhà nước, cải cách hành chính, thống nhất đất nước,...</a:t>
            </a:r>
            <a:endParaRPr lang="vi-VN"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1800" b="0" i="0" u="none" strike="noStrike" dirty="0">
                <a:solidFill>
                  <a:srgbClr val="002060"/>
                </a:solidFill>
                <a:effectLst/>
                <a:latin typeface="Cambria" panose="02040503050406030204" pitchFamily="18" charset="0"/>
                <a:ea typeface="Cambria" panose="02040503050406030204" pitchFamily="18" charset="0"/>
              </a:rPr>
              <a:t>Vua Gia Long ban hành bộ Hoàng Việt luật lệ nhằm củng cố trật tự xã hội. Trong những năm 1831 – 1832, vua Minh Mạng tiến hành cải cách hành chính, chia cả nước thành 30 tỉnh và 1 phủ.</a:t>
            </a:r>
            <a:endParaRPr lang="vi-VN"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1800" b="0" i="0" u="none" strike="noStrike" dirty="0">
                <a:solidFill>
                  <a:srgbClr val="002060"/>
                </a:solidFill>
                <a:effectLst/>
                <a:latin typeface="Cambria" panose="02040503050406030204" pitchFamily="18" charset="0"/>
                <a:ea typeface="Cambria" panose="02040503050406030204" pitchFamily="18" charset="0"/>
              </a:rPr>
              <a:t>Các vị vua Triều Nguyễn tiếp tục các hoạt động thực thi chủ quyền biển, đảo, đặc biệt là đối với quần đảo Hoàng Sa và quần đảo Trường Sa.</a:t>
            </a:r>
            <a:r>
              <a:rPr lang="vi-VN" dirty="0">
                <a:solidFill>
                  <a:srgbClr val="002060"/>
                </a:solidFill>
                <a:latin typeface="Cambria" panose="02040503050406030204" pitchFamily="18" charset="0"/>
                <a:ea typeface="Cambria" panose="02040503050406030204" pitchFamily="18" charset="0"/>
              </a:rPr>
              <a:t/>
            </a:r>
            <a:br>
              <a:rPr lang="vi-VN" dirty="0">
                <a:solidFill>
                  <a:srgbClr val="002060"/>
                </a:solidFill>
                <a:latin typeface="Cambria" panose="02040503050406030204" pitchFamily="18" charset="0"/>
                <a:ea typeface="Cambria" panose="02040503050406030204" pitchFamily="18" charset="0"/>
              </a:rPr>
            </a:br>
            <a:endParaRPr lang="en-US"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699350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054441"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164238" y="157778"/>
            <a:ext cx="8797771" cy="4897629"/>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pic>
        <p:nvPicPr>
          <p:cNvPr id="18" name="Picture 17">
            <a:extLst>
              <a:ext uri="{FF2B5EF4-FFF2-40B4-BE49-F238E27FC236}">
                <a16:creationId xmlns:a16="http://schemas.microsoft.com/office/drawing/2014/main" id="{B608F3A8-3E64-D9D0-7BC0-08E0F4C20531}"/>
              </a:ext>
            </a:extLst>
          </p:cNvPr>
          <p:cNvPicPr>
            <a:picLocks noChangeAspect="1"/>
          </p:cNvPicPr>
          <p:nvPr/>
        </p:nvPicPr>
        <p:blipFill>
          <a:blip r:embed="rId4"/>
          <a:stretch>
            <a:fillRect/>
          </a:stretch>
        </p:blipFill>
        <p:spPr>
          <a:xfrm>
            <a:off x="603726" y="317024"/>
            <a:ext cx="2903082" cy="3754914"/>
          </a:xfrm>
          <a:prstGeom prst="rect">
            <a:avLst/>
          </a:prstGeom>
        </p:spPr>
      </p:pic>
      <p:sp>
        <p:nvSpPr>
          <p:cNvPr id="19" name="TextBox 18">
            <a:extLst>
              <a:ext uri="{FF2B5EF4-FFF2-40B4-BE49-F238E27FC236}">
                <a16:creationId xmlns:a16="http://schemas.microsoft.com/office/drawing/2014/main" id="{09C04E8C-1494-1AAF-9D93-1B1993D3F2A8}"/>
              </a:ext>
            </a:extLst>
          </p:cNvPr>
          <p:cNvSpPr txBox="1"/>
          <p:nvPr/>
        </p:nvSpPr>
        <p:spPr>
          <a:xfrm>
            <a:off x="792956" y="4150518"/>
            <a:ext cx="2643188"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Vua</a:t>
            </a:r>
            <a:r>
              <a:rPr lang="en-US" sz="2800" b="1" dirty="0">
                <a:latin typeface="Cambria" panose="02040503050406030204" pitchFamily="18" charset="0"/>
                <a:ea typeface="Cambria" panose="02040503050406030204" pitchFamily="18" charset="0"/>
              </a:rPr>
              <a:t> Gia Long</a:t>
            </a:r>
          </a:p>
        </p:txBody>
      </p:sp>
      <p:sp>
        <p:nvSpPr>
          <p:cNvPr id="20" name="TextBox 19">
            <a:extLst>
              <a:ext uri="{FF2B5EF4-FFF2-40B4-BE49-F238E27FC236}">
                <a16:creationId xmlns:a16="http://schemas.microsoft.com/office/drawing/2014/main" id="{49EAAB9F-3EBC-C55E-E61C-4186969032D6}"/>
              </a:ext>
            </a:extLst>
          </p:cNvPr>
          <p:cNvSpPr txBox="1"/>
          <p:nvPr/>
        </p:nvSpPr>
        <p:spPr>
          <a:xfrm>
            <a:off x="3881820" y="1153973"/>
            <a:ext cx="4604955" cy="2677656"/>
          </a:xfrm>
          <a:prstGeom prst="rect">
            <a:avLst/>
          </a:prstGeom>
          <a:solidFill>
            <a:schemeClr val="accent2">
              <a:lumMod val="20000"/>
              <a:lumOff val="80000"/>
            </a:schemeClr>
          </a:solidFill>
        </p:spPr>
        <p:txBody>
          <a:bodyPr wrap="square">
            <a:spAutoFit/>
          </a:bodyPr>
          <a:lstStyle/>
          <a:p>
            <a:pPr lvl="0" algn="just"/>
            <a:r>
              <a:rPr lang="en-US" sz="2800" b="1" dirty="0">
                <a:solidFill>
                  <a:srgbClr val="202124"/>
                </a:solidFill>
                <a:latin typeface="Cambria" panose="02040503050406030204" pitchFamily="18" charset="0"/>
                <a:ea typeface="Cambria" panose="02040503050406030204" pitchFamily="18" charset="0"/>
              </a:rPr>
              <a:t>Trong </a:t>
            </a:r>
            <a:r>
              <a:rPr lang="en-US" sz="2800" b="1" dirty="0" err="1">
                <a:solidFill>
                  <a:srgbClr val="202124"/>
                </a:solidFill>
                <a:latin typeface="Cambria" panose="02040503050406030204" pitchFamily="18" charset="0"/>
                <a:ea typeface="Cambria" panose="02040503050406030204" pitchFamily="18" charset="0"/>
              </a:rPr>
              <a:t>hình</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là</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vua</a:t>
            </a:r>
            <a:r>
              <a:rPr lang="en-US" sz="2800" b="1" dirty="0">
                <a:solidFill>
                  <a:srgbClr val="202124"/>
                </a:solidFill>
                <a:latin typeface="Cambria" panose="02040503050406030204" pitchFamily="18" charset="0"/>
                <a:ea typeface="Cambria" panose="02040503050406030204" pitchFamily="18" charset="0"/>
              </a:rPr>
              <a:t> Gia Long – </a:t>
            </a:r>
            <a:r>
              <a:rPr lang="en-US" sz="2800" b="1" dirty="0" err="1">
                <a:solidFill>
                  <a:srgbClr val="202124"/>
                </a:solidFill>
                <a:latin typeface="Cambria" panose="02040503050406030204" pitchFamily="18" charset="0"/>
                <a:ea typeface="Cambria" panose="02040503050406030204" pitchFamily="18" charset="0"/>
              </a:rPr>
              <a:t>vị</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vua</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sáng</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lập</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ra</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Triều</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Nguyễn</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triều</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đại</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quân</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chủ</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cuối</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cùng</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trong</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lịch</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sử</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Việt</a:t>
            </a:r>
            <a:r>
              <a:rPr lang="en-US" sz="2800" b="1" dirty="0">
                <a:solidFill>
                  <a:srgbClr val="202124"/>
                </a:solidFill>
                <a:latin typeface="Cambria" panose="02040503050406030204" pitchFamily="18" charset="0"/>
                <a:ea typeface="Cambria" panose="02040503050406030204" pitchFamily="18" charset="0"/>
              </a:rPr>
              <a:t> Nam. </a:t>
            </a:r>
            <a:r>
              <a:rPr lang="en-US" sz="2800" b="1" dirty="0" err="1">
                <a:solidFill>
                  <a:srgbClr val="202124"/>
                </a:solidFill>
                <a:latin typeface="Cambria" panose="02040503050406030204" pitchFamily="18" charset="0"/>
                <a:ea typeface="Cambria" panose="02040503050406030204" pitchFamily="18" charset="0"/>
              </a:rPr>
              <a:t>Ông</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trị</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vì</a:t>
            </a:r>
            <a:r>
              <a:rPr lang="en-US" sz="2800" b="1" dirty="0">
                <a:solidFill>
                  <a:srgbClr val="202124"/>
                </a:solidFill>
                <a:latin typeface="Cambria" panose="02040503050406030204" pitchFamily="18" charset="0"/>
                <a:ea typeface="Cambria" panose="02040503050406030204" pitchFamily="18" charset="0"/>
              </a:rPr>
              <a:t> </a:t>
            </a:r>
            <a:r>
              <a:rPr lang="en-US" sz="2800" b="1" dirty="0" err="1">
                <a:solidFill>
                  <a:srgbClr val="202124"/>
                </a:solidFill>
                <a:latin typeface="Cambria" panose="02040503050406030204" pitchFamily="18" charset="0"/>
                <a:ea typeface="Cambria" panose="02040503050406030204" pitchFamily="18" charset="0"/>
              </a:rPr>
              <a:t>từ</a:t>
            </a:r>
            <a:r>
              <a:rPr lang="en-US" sz="2800" b="1" dirty="0">
                <a:solidFill>
                  <a:srgbClr val="202124"/>
                </a:solidFill>
                <a:latin typeface="Cambria" panose="02040503050406030204" pitchFamily="18" charset="0"/>
                <a:ea typeface="Cambria" panose="02040503050406030204" pitchFamily="18" charset="0"/>
              </a:rPr>
              <a:t> 1802 </a:t>
            </a:r>
            <a:r>
              <a:rPr lang="en-US" sz="2800" b="1" dirty="0" err="1">
                <a:solidFill>
                  <a:srgbClr val="202124"/>
                </a:solidFill>
                <a:latin typeface="Cambria" panose="02040503050406030204" pitchFamily="18" charset="0"/>
                <a:ea typeface="Cambria" panose="02040503050406030204" pitchFamily="18" charset="0"/>
              </a:rPr>
              <a:t>đến</a:t>
            </a:r>
            <a:r>
              <a:rPr lang="en-US" sz="2800" b="1" dirty="0">
                <a:solidFill>
                  <a:srgbClr val="202124"/>
                </a:solidFill>
                <a:latin typeface="Cambria" panose="02040503050406030204" pitchFamily="18" charset="0"/>
                <a:ea typeface="Cambria" panose="02040503050406030204" pitchFamily="18" charset="0"/>
              </a:rPr>
              <a:t> 1820. </a:t>
            </a:r>
            <a:endParaRPr lang="vi-VN" sz="2800" dirty="0">
              <a:solidFill>
                <a:srgbClr val="202124"/>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987625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sp>
        <p:nvSpPr>
          <p:cNvPr id="11" name="Rectangle 10">
            <a:extLst>
              <a:ext uri="{FF2B5EF4-FFF2-40B4-BE49-F238E27FC236}">
                <a16:creationId xmlns:a16="http://schemas.microsoft.com/office/drawing/2014/main" id="{42211DF3-1F2C-42A0-9298-FAF2F7F7DA9B}"/>
              </a:ext>
            </a:extLst>
          </p:cNvPr>
          <p:cNvSpPr/>
          <p:nvPr/>
        </p:nvSpPr>
        <p:spPr>
          <a:xfrm>
            <a:off x="164238" y="157778"/>
            <a:ext cx="8797771" cy="4897629"/>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pic>
        <p:nvPicPr>
          <p:cNvPr id="13" name="Picture 12" descr="A cartoon of a child wearing a backpack&#10;&#10;Description automatically generated">
            <a:extLst>
              <a:ext uri="{FF2B5EF4-FFF2-40B4-BE49-F238E27FC236}">
                <a16:creationId xmlns:a16="http://schemas.microsoft.com/office/drawing/2014/main" id="{B6C594BA-CF1E-7AD1-46FD-6FBE00CE0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7277" y="1614421"/>
            <a:ext cx="2090950" cy="3372053"/>
          </a:xfrm>
          <a:prstGeom prst="rect">
            <a:avLst/>
          </a:prstGeom>
        </p:spPr>
      </p:pic>
      <p:sp>
        <p:nvSpPr>
          <p:cNvPr id="14" name="Speech Bubble: Oval 13">
            <a:extLst>
              <a:ext uri="{FF2B5EF4-FFF2-40B4-BE49-F238E27FC236}">
                <a16:creationId xmlns:a16="http://schemas.microsoft.com/office/drawing/2014/main" id="{FCD5EFD8-A961-9219-7247-5A93E8A526B9}"/>
              </a:ext>
            </a:extLst>
          </p:cNvPr>
          <p:cNvSpPr/>
          <p:nvPr/>
        </p:nvSpPr>
        <p:spPr>
          <a:xfrm>
            <a:off x="1550194" y="136082"/>
            <a:ext cx="7246152" cy="1332317"/>
          </a:xfrm>
          <a:prstGeom prst="wedgeEllipseCallout">
            <a:avLst>
              <a:gd name="adj1" fmla="val 30716"/>
              <a:gd name="adj2" fmla="val 67203"/>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3000" b="1" kern="1200" dirty="0">
                <a:solidFill>
                  <a:sysClr val="windowText" lastClr="000000"/>
                </a:solidFill>
                <a:latin typeface="Calibri" panose="020F0502020204030204" pitchFamily="34" charset="0"/>
                <a:cs typeface="Calibri" panose="020F0502020204030204" pitchFamily="34" charset="0"/>
              </a:rPr>
              <a:t>Nguyễn Ánh đã nhờ tới sự trợ giúp của những nước nào? </a:t>
            </a:r>
            <a:endParaRPr lang="en-US" sz="3000" b="1" kern="1200" dirty="0">
              <a:solidFill>
                <a:sysClr val="windowText" lastClr="00000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711311B9-003A-EF4F-B4BC-D12A34FBFFE5}"/>
              </a:ext>
            </a:extLst>
          </p:cNvPr>
          <p:cNvSpPr txBox="1"/>
          <p:nvPr/>
        </p:nvSpPr>
        <p:spPr>
          <a:xfrm>
            <a:off x="502920" y="1737540"/>
            <a:ext cx="5715000" cy="1938992"/>
          </a:xfrm>
          <a:prstGeom prst="rect">
            <a:avLst/>
          </a:prstGeom>
          <a:solidFill>
            <a:schemeClr val="accent2">
              <a:lumMod val="20000"/>
              <a:lumOff val="80000"/>
            </a:schemeClr>
          </a:solidFill>
        </p:spPr>
        <p:txBody>
          <a:bodyPr wrap="square">
            <a:spAutoFit/>
          </a:bodyPr>
          <a:lstStyle/>
          <a:p>
            <a:pPr algn="just" defTabSz="685800">
              <a:buClrTx/>
            </a:pPr>
            <a:r>
              <a:rPr lang="vi-VN" sz="3000" b="1" kern="1200" dirty="0">
                <a:solidFill>
                  <a:srgbClr val="202124"/>
                </a:solidFill>
                <a:latin typeface="Cambria" panose="02040503050406030204" pitchFamily="18" charset="0"/>
                <a:ea typeface="Cambria" panose="02040503050406030204" pitchFamily="18" charset="0"/>
                <a:cs typeface="+mn-cs"/>
              </a:rPr>
              <a:t>Nguyễn Ánh đã chớp thời cơ Nguyễn Huệ qua đời, triều Tây Sơn đang suy yếu để lật đổ Triều Tây Sơn. </a:t>
            </a:r>
          </a:p>
        </p:txBody>
      </p:sp>
    </p:spTree>
    <p:extLst>
      <p:ext uri="{BB962C8B-B14F-4D97-AF65-F5344CB8AC3E}">
        <p14:creationId xmlns:p14="http://schemas.microsoft.com/office/powerpoint/2010/main" val="66833197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sp>
        <p:nvSpPr>
          <p:cNvPr id="11" name="Rectangle 10">
            <a:extLst>
              <a:ext uri="{FF2B5EF4-FFF2-40B4-BE49-F238E27FC236}">
                <a16:creationId xmlns:a16="http://schemas.microsoft.com/office/drawing/2014/main" id="{42211DF3-1F2C-42A0-9298-FAF2F7F7DA9B}"/>
              </a:ext>
            </a:extLst>
          </p:cNvPr>
          <p:cNvSpPr/>
          <p:nvPr/>
        </p:nvSpPr>
        <p:spPr>
          <a:xfrm>
            <a:off x="164238" y="157778"/>
            <a:ext cx="8797771" cy="4897629"/>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pic>
        <p:nvPicPr>
          <p:cNvPr id="13" name="Picture 12" descr="A cartoon of a child wearing a backpack&#10;&#10;Description automatically generated">
            <a:extLst>
              <a:ext uri="{FF2B5EF4-FFF2-40B4-BE49-F238E27FC236}">
                <a16:creationId xmlns:a16="http://schemas.microsoft.com/office/drawing/2014/main" id="{B6C594BA-CF1E-7AD1-46FD-6FBE00CE0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7277" y="1614421"/>
            <a:ext cx="2090950" cy="3372053"/>
          </a:xfrm>
          <a:prstGeom prst="rect">
            <a:avLst/>
          </a:prstGeom>
        </p:spPr>
      </p:pic>
      <p:sp>
        <p:nvSpPr>
          <p:cNvPr id="14" name="Speech Bubble: Oval 13">
            <a:extLst>
              <a:ext uri="{FF2B5EF4-FFF2-40B4-BE49-F238E27FC236}">
                <a16:creationId xmlns:a16="http://schemas.microsoft.com/office/drawing/2014/main" id="{FCD5EFD8-A961-9219-7247-5A93E8A526B9}"/>
              </a:ext>
            </a:extLst>
          </p:cNvPr>
          <p:cNvSpPr/>
          <p:nvPr/>
        </p:nvSpPr>
        <p:spPr>
          <a:xfrm>
            <a:off x="1550194" y="136082"/>
            <a:ext cx="7246152" cy="1332317"/>
          </a:xfrm>
          <a:prstGeom prst="wedgeEllipseCallout">
            <a:avLst>
              <a:gd name="adj1" fmla="val 30716"/>
              <a:gd name="adj2" fmla="val 67203"/>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685800">
              <a:buClrTx/>
            </a:pPr>
            <a:r>
              <a:rPr lang="vi-VN" sz="3200" b="1" kern="1200" dirty="0">
                <a:solidFill>
                  <a:sysClr val="windowText" lastClr="000000"/>
                </a:solidFill>
                <a:latin typeface="Calibri" panose="020F0502020204030204" pitchFamily="34" charset="0"/>
                <a:cs typeface="Calibri" panose="020F0502020204030204" pitchFamily="34" charset="0"/>
              </a:rPr>
              <a:t>Việc Nguyễn Ánh lên ngôi có ý nghĩa gì? </a:t>
            </a:r>
            <a:endParaRPr kumimoji="0" lang="en-US" sz="3200" b="1"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Arial"/>
            </a:endParaRPr>
          </a:p>
        </p:txBody>
      </p:sp>
      <p:sp>
        <p:nvSpPr>
          <p:cNvPr id="15" name="TextBox 14">
            <a:extLst>
              <a:ext uri="{FF2B5EF4-FFF2-40B4-BE49-F238E27FC236}">
                <a16:creationId xmlns:a16="http://schemas.microsoft.com/office/drawing/2014/main" id="{711311B9-003A-EF4F-B4BC-D12A34FBFFE5}"/>
              </a:ext>
            </a:extLst>
          </p:cNvPr>
          <p:cNvSpPr txBox="1"/>
          <p:nvPr/>
        </p:nvSpPr>
        <p:spPr>
          <a:xfrm>
            <a:off x="502920" y="1737540"/>
            <a:ext cx="5715000" cy="1477328"/>
          </a:xfrm>
          <a:prstGeom prst="rect">
            <a:avLst/>
          </a:prstGeom>
          <a:solidFill>
            <a:schemeClr val="accent2">
              <a:lumMod val="20000"/>
              <a:lumOff val="80000"/>
            </a:schemeClr>
          </a:solidFill>
        </p:spPr>
        <p:txBody>
          <a:bodyPr wrap="square">
            <a:spAutoFit/>
          </a:bodyPr>
          <a:lstStyle/>
          <a:p>
            <a:pPr lvl="0" algn="just" defTabSz="685800">
              <a:buClrTx/>
            </a:pPr>
            <a:r>
              <a:rPr lang="vi-VN" sz="3000" b="1" kern="1200" dirty="0">
                <a:solidFill>
                  <a:srgbClr val="202124"/>
                </a:solidFill>
                <a:latin typeface="Cambria" panose="02040503050406030204" pitchFamily="18" charset="0"/>
                <a:ea typeface="Cambria" panose="02040503050406030204" pitchFamily="18" charset="0"/>
              </a:rPr>
              <a:t>Việc Nguyễn Ánh lên ngôi có ý nghĩa thống nhất đất nước sau gần 300 năm chia cắt. </a:t>
            </a:r>
            <a:endParaRPr kumimoji="0" lang="vi-VN" sz="30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72405451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054441"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164238" y="157778"/>
            <a:ext cx="8797771" cy="4897629"/>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A3015"/>
              </a:solidFill>
              <a:effectLst/>
              <a:uLnTx/>
              <a:uFillTx/>
              <a:latin typeface="Arial"/>
              <a:ea typeface="+mn-ea"/>
              <a:cs typeface="+mn-cs"/>
              <a:sym typeface="Arial"/>
            </a:endParaRPr>
          </a:p>
        </p:txBody>
      </p:sp>
      <p:grpSp>
        <p:nvGrpSpPr>
          <p:cNvPr id="6" name="Group 5">
            <a:extLst>
              <a:ext uri="{FF2B5EF4-FFF2-40B4-BE49-F238E27FC236}">
                <a16:creationId xmlns:a16="http://schemas.microsoft.com/office/drawing/2014/main" id="{A1D1CEA5-991D-7C66-2461-BCF7E69FDB82}"/>
              </a:ext>
            </a:extLst>
          </p:cNvPr>
          <p:cNvGrpSpPr/>
          <p:nvPr/>
        </p:nvGrpSpPr>
        <p:grpSpPr>
          <a:xfrm>
            <a:off x="1329029" y="-1"/>
            <a:ext cx="6679580" cy="977494"/>
            <a:chOff x="3317309" y="3453183"/>
            <a:chExt cx="5960444" cy="843521"/>
          </a:xfrm>
          <a:solidFill>
            <a:srgbClr val="C5F6C5"/>
          </a:solidFill>
        </p:grpSpPr>
        <p:sp>
          <p:nvSpPr>
            <p:cNvPr id="7" name="Rounded Rectangle 19">
              <a:extLst>
                <a:ext uri="{FF2B5EF4-FFF2-40B4-BE49-F238E27FC236}">
                  <a16:creationId xmlns:a16="http://schemas.microsoft.com/office/drawing/2014/main" id="{7292C98A-B032-E9F1-775F-B920CB377E43}"/>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5A3015"/>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13AD6373-3A50-2BA8-0F09-A6FD0A6F4D64}"/>
                </a:ext>
              </a:extLst>
            </p:cNvPr>
            <p:cNvSpPr txBox="1"/>
            <p:nvPr/>
          </p:nvSpPr>
          <p:spPr>
            <a:xfrm>
              <a:off x="3317309" y="3453183"/>
              <a:ext cx="5840048" cy="8435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 </a:t>
              </a:r>
              <a:r>
                <a:rPr kumimoji="0" lang="vi-VN"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Trình bày một số việc làm của Triều Nguyễn để củng cố vương triều. </a:t>
              </a:r>
              <a:endPar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12" name="TextBox 11">
            <a:extLst>
              <a:ext uri="{FF2B5EF4-FFF2-40B4-BE49-F238E27FC236}">
                <a16:creationId xmlns:a16="http://schemas.microsoft.com/office/drawing/2014/main" id="{3DE4A68D-3326-1850-7246-3916B869BF86}"/>
              </a:ext>
            </a:extLst>
          </p:cNvPr>
          <p:cNvSpPr txBox="1"/>
          <p:nvPr/>
        </p:nvSpPr>
        <p:spPr>
          <a:xfrm>
            <a:off x="571500" y="1341573"/>
            <a:ext cx="8350637" cy="3539430"/>
          </a:xfrm>
          <a:prstGeom prst="rect">
            <a:avLst/>
          </a:prstGeom>
          <a:noFill/>
        </p:spPr>
        <p:txBody>
          <a:bodyPr wrap="square" rtlCol="0">
            <a:spAutoFit/>
          </a:bodyPr>
          <a:lstStyle/>
          <a:p>
            <a:pPr lvl="0" algn="just">
              <a:spcAft>
                <a:spcPts val="500"/>
              </a:spcAft>
            </a:pPr>
            <a:r>
              <a:rPr lang="vi-VN" sz="3200" dirty="0">
                <a:solidFill>
                  <a:srgbClr val="002060"/>
                </a:solidFill>
                <a:latin typeface="Cambria" panose="02040503050406030204" pitchFamily="18" charset="0"/>
                <a:ea typeface="Cambria" panose="02040503050406030204" pitchFamily="18" charset="0"/>
              </a:rPr>
              <a:t>Nhiều vua Triều Nguyễn đã nỗ lực tổ chức khai hoang, mở rộng diện tích canh tác ở vùng ven biển Bắc Bộ và đồng bằng Nam Bộ để ổn định đời sống nhân dân. Một số quan lại đã có những đóng góp tích cực trong công cuộc khai hoang như Nguyễn Công Trứ, Nguyễn Tri Phương,...</a:t>
            </a:r>
          </a:p>
        </p:txBody>
      </p:sp>
    </p:spTree>
    <p:extLst>
      <p:ext uri="{BB962C8B-B14F-4D97-AF65-F5344CB8AC3E}">
        <p14:creationId xmlns:p14="http://schemas.microsoft.com/office/powerpoint/2010/main" val="10161537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9D4CEFF-128C-221E-A630-5686E0DDABD2}"/>
              </a:ext>
            </a:extLst>
          </p:cNvPr>
          <p:cNvGrpSpPr/>
          <p:nvPr/>
        </p:nvGrpSpPr>
        <p:grpSpPr>
          <a:xfrm>
            <a:off x="65828" y="-304232"/>
            <a:ext cx="8684501" cy="5382707"/>
            <a:chOff x="87771" y="-37096"/>
            <a:chExt cx="11579334" cy="6093441"/>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r="-74505"/>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l="-74505"/>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8" name="Freeform 8"/>
            <p:cNvSpPr/>
            <p:nvPr/>
          </p:nvSpPr>
          <p:spPr>
            <a:xfrm rot="1068124">
              <a:off x="10299552" y="4403758"/>
              <a:ext cx="1357639" cy="124002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0" name="Freeform 10"/>
            <p:cNvSpPr/>
            <p:nvPr/>
          </p:nvSpPr>
          <p:spPr>
            <a:xfrm rot="21439904">
              <a:off x="10459351" y="-37096"/>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2" name="Freeform 12"/>
            <p:cNvSpPr/>
            <p:nvPr/>
          </p:nvSpPr>
          <p:spPr>
            <a:xfrm rot="21174668">
              <a:off x="87771" y="4545624"/>
              <a:ext cx="1595273" cy="1291586"/>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3" name="Freeform 13"/>
            <p:cNvSpPr/>
            <p:nvPr/>
          </p:nvSpPr>
          <p:spPr>
            <a:xfrm>
              <a:off x="120650" y="541830"/>
              <a:ext cx="1850659" cy="131580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9" name="TextBox 8">
              <a:extLst>
                <a:ext uri="{FF2B5EF4-FFF2-40B4-BE49-F238E27FC236}">
                  <a16:creationId xmlns:a16="http://schemas.microsoft.com/office/drawing/2014/main" id="{09366D7D-E27D-1932-B5B6-1DB09FF8FCB5}"/>
                </a:ext>
              </a:extLst>
            </p:cNvPr>
            <p:cNvSpPr txBox="1"/>
            <p:nvPr/>
          </p:nvSpPr>
          <p:spPr>
            <a:xfrm>
              <a:off x="1400175" y="1675390"/>
              <a:ext cx="9229725" cy="3449313"/>
            </a:xfrm>
            <a:prstGeom prst="rect">
              <a:avLst/>
            </a:prstGeom>
            <a:noFill/>
          </p:spPr>
          <p:txBody>
            <a:bodyPr wrap="square" rtlCol="0">
              <a:spAutoFit/>
            </a:bodyPr>
            <a:lstStyle/>
            <a:p>
              <a:pPr marL="0" marR="0" lvl="0" indent="0" algn="just" defTabSz="457223" rtl="0" eaLnBrk="1" fontAlgn="auto" latinLnBrk="0" hangingPunct="1">
                <a:lnSpc>
                  <a:spcPct val="100000"/>
                </a:lnSpc>
                <a:spcBef>
                  <a:spcPts val="0"/>
                </a:spcBef>
                <a:spcAft>
                  <a:spcPts val="0"/>
                </a:spcAft>
                <a:buClrTx/>
                <a:buSzTx/>
                <a:buFont typeface="Arial"/>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Triều Nguyễn thực hiện củng cố bộ máy nhà nước, thống nhất đất nước. </a:t>
              </a:r>
            </a:p>
            <a:p>
              <a:pPr marL="0" marR="0" lvl="0" indent="0" algn="just" defTabSz="457223" rtl="0" eaLnBrk="1" fontAlgn="auto" latinLnBrk="0" hangingPunct="1">
                <a:lnSpc>
                  <a:spcPct val="100000"/>
                </a:lnSpc>
                <a:spcBef>
                  <a:spcPts val="0"/>
                </a:spcBef>
                <a:spcAft>
                  <a:spcPts val="0"/>
                </a:spcAft>
                <a:buClrTx/>
                <a:buSzTx/>
                <a:buFont typeface="Arial"/>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Ban hành bộ Hoàng Việt luật lệ nhằm bảo vệ quyền lực tối cao của nhà vua, củng cố trật tự xã hội...</a:t>
              </a:r>
            </a:p>
            <a:p>
              <a:pPr marL="0" marR="0" lvl="0" indent="0" algn="just" defTabSz="457223" rtl="0" eaLnBrk="1" fontAlgn="auto" latinLnBrk="0" hangingPunct="1">
                <a:lnSpc>
                  <a:spcPct val="100000"/>
                </a:lnSpc>
                <a:spcBef>
                  <a:spcPts val="0"/>
                </a:spcBef>
                <a:spcAft>
                  <a:spcPts val="0"/>
                </a:spcAft>
                <a:buClrTx/>
                <a:buSzTx/>
                <a:buFont typeface="Arial"/>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Triều Nguyễn tiếp tục các hoạt động thực thi quyền biển, đảo, đặc biệt đối với quần đảo Hoàng Sa và quần đảo Trường Sa. </a:t>
              </a:r>
            </a:p>
          </p:txBody>
        </p:sp>
      </p:grpSp>
      <p:pic>
        <p:nvPicPr>
          <p:cNvPr id="15" name="Picture 14" descr="A close up of a logo&#10;&#10;Description automatically generated">
            <a:extLst>
              <a:ext uri="{FF2B5EF4-FFF2-40B4-BE49-F238E27FC236}">
                <a16:creationId xmlns:a16="http://schemas.microsoft.com/office/drawing/2014/main" id="{20A339CE-611D-2246-83F8-77C4F43BC743}"/>
              </a:ext>
            </a:extLst>
          </p:cNvPr>
          <p:cNvPicPr>
            <a:picLocks noChangeAspect="1"/>
          </p:cNvPicPr>
          <p:nvPr/>
        </p:nvPicPr>
        <p:blipFill>
          <a:blip r:embed="rId11"/>
          <a:stretch>
            <a:fillRect/>
          </a:stretch>
        </p:blipFill>
        <p:spPr>
          <a:xfrm>
            <a:off x="3081801" y="71437"/>
            <a:ext cx="3100609" cy="893721"/>
          </a:xfrm>
          <a:prstGeom prst="rect">
            <a:avLst/>
          </a:prstGeom>
        </p:spPr>
      </p:pic>
    </p:spTree>
    <p:extLst>
      <p:ext uri="{BB962C8B-B14F-4D97-AF65-F5344CB8AC3E}">
        <p14:creationId xmlns:p14="http://schemas.microsoft.com/office/powerpoint/2010/main" val="158095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lassic English Novels by Slidesgo">
  <a:themeElements>
    <a:clrScheme name="Simple Light">
      <a:dk1>
        <a:srgbClr val="233C4F"/>
      </a:dk1>
      <a:lt1>
        <a:srgbClr val="5A3015"/>
      </a:lt1>
      <a:dk2>
        <a:srgbClr val="B28E69"/>
      </a:dk2>
      <a:lt2>
        <a:srgbClr val="BF9A6F"/>
      </a:lt2>
      <a:accent1>
        <a:srgbClr val="F2DAB8"/>
      </a:accent1>
      <a:accent2>
        <a:srgbClr val="B50808"/>
      </a:accent2>
      <a:accent3>
        <a:srgbClr val="D4B07F"/>
      </a:accent3>
      <a:accent4>
        <a:srgbClr val="874E2A"/>
      </a:accent4>
      <a:accent5>
        <a:srgbClr val="E3CDA4"/>
      </a:accent5>
      <a:accent6>
        <a:srgbClr val="1D3141"/>
      </a:accent6>
      <a:hlink>
        <a:srgbClr val="541C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1055</TotalTime>
  <Words>598</Words>
  <Application>Microsoft Office PowerPoint</Application>
  <PresentationFormat>On-screen Show (16:9)</PresentationFormat>
  <Paragraphs>32</Paragraphs>
  <Slides>16</Slides>
  <Notes>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16</vt:i4>
      </vt:variant>
    </vt:vector>
  </HeadingPairs>
  <TitlesOfParts>
    <vt:vector size="24" baseType="lpstr">
      <vt:lpstr>Arial</vt:lpstr>
      <vt:lpstr>Calibri</vt:lpstr>
      <vt:lpstr>Calibri Light</vt:lpstr>
      <vt:lpstr>Cambria</vt:lpstr>
      <vt:lpstr>UTM Karate</vt:lpstr>
      <vt:lpstr>Classic English Novels by Slidesgo</vt:lpstr>
      <vt:lpstr>1_Custom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WINDOWS</cp:lastModifiedBy>
  <cp:revision>45</cp:revision>
  <dcterms:modified xsi:type="dcterms:W3CDTF">2025-02-06T10:12:18Z</dcterms:modified>
  <cp:category>9Slide.vn</cp:category>
</cp:coreProperties>
</file>