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94" r:id="rId2"/>
    <p:sldId id="293" r:id="rId3"/>
    <p:sldId id="292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7" r:id="rId16"/>
    <p:sldId id="308" r:id="rId17"/>
    <p:sldId id="309" r:id="rId18"/>
    <p:sldId id="310" r:id="rId19"/>
    <p:sldId id="311" r:id="rId20"/>
    <p:sldId id="3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8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0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52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7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0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8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9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AEA4C-2655-4EC5-9A6B-9944EDA50E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5E6CD-C4C6-447F-A96C-99149C74FF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vi.wikipedia.org/wiki/Cholestero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ovastatin" TargetMode="External"/><Relationship Id="rId5" Type="http://schemas.openxmlformats.org/officeDocument/2006/relationships/hyperlink" Target="https://vi.wikipedia.org/wiki/Statin" TargetMode="External"/><Relationship Id="rId4" Type="http://schemas.openxmlformats.org/officeDocument/2006/relationships/hyperlink" Target="https://vi.wikipedia.org/w/index.php?title=N%E1%BA%A5m_d%C6%B0%E1%BB%A3c_li%E1%BB%87u&amp;action=edit&amp;redlink=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23" y="1215246"/>
            <a:ext cx="8043696" cy="5302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4030" y="103239"/>
            <a:ext cx="7681626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61" y="1248669"/>
            <a:ext cx="4459593" cy="1587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331" y="2175984"/>
            <a:ext cx="1084066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33717" y="386062"/>
            <a:ext cx="10443735" cy="829649"/>
            <a:chOff x="1147156" y="572516"/>
            <a:chExt cx="12988181" cy="410815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10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chỉ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một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bộ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phận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nấm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3717" y="1357814"/>
            <a:ext cx="4543425" cy="5145705"/>
            <a:chOff x="833717" y="1357814"/>
            <a:chExt cx="4543425" cy="51457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828" y="1357814"/>
              <a:ext cx="2926583" cy="45720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3717" y="5887966"/>
              <a:ext cx="4543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10: Một số bộ phận của nấm thông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(một loại nấm mũ)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170947" y="219776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6632" y="1804555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296652" y="3782563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2337" y="3389350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97989" y="536735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63674" y="4974145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22679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297689" y="1325490"/>
            <a:ext cx="7889048" cy="792068"/>
            <a:chOff x="892949" y="572516"/>
            <a:chExt cx="13242388" cy="35449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54494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892949" y="572516"/>
              <a:ext cx="12988181" cy="289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và cho biết: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239" y="2252460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823" y="3637498"/>
            <a:ext cx="10924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1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47537" y="2262941"/>
            <a:ext cx="4543425" cy="4256956"/>
            <a:chOff x="1347537" y="2262941"/>
            <a:chExt cx="4543425" cy="42569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3207" y="2262941"/>
              <a:ext cx="3921292" cy="39212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47537" y="6008988"/>
              <a:ext cx="4543425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đùi gà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268" y="1062612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43504" y="3401891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9189" y="3008678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15167" y="4729664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0852" y="4336451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975346" y="5817426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41031" y="5424213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21717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268" y="1190588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268" y="3089171"/>
            <a:ext cx="9769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069" y="2231858"/>
            <a:ext cx="5239284" cy="3870794"/>
            <a:chOff x="740069" y="2231858"/>
            <a:chExt cx="5239284" cy="38707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069" y="2231858"/>
              <a:ext cx="5239284" cy="30780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0069" y="5456321"/>
              <a:ext cx="498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hương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88505" y="2103522"/>
            <a:ext cx="53099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hương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(nấm đông cô):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có dạng như cái ô, đường kính 4–10 cm, màu nâu nhạt, khi chín chuyển thành nâu sậm.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hương chứa khá nhiều đạm và đặc biệt giàu khoáng chất, vitamin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970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016" y="426136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056" t="12480" r="9210"/>
          <a:stretch/>
        </p:blipFill>
        <p:spPr>
          <a:xfrm>
            <a:off x="802105" y="2171254"/>
            <a:ext cx="4592635" cy="3390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9116" y="2171254"/>
            <a:ext cx="5682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Nấm tuyết </a:t>
            </a: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có màu trắng và hình dáng như bông tuyết, thường được sử dụng để chế biến các món ăn tăng thêm hương vị.</a:t>
            </a:r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016" y="580988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25" y="1556085"/>
            <a:ext cx="4206514" cy="2808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37" y="1556085"/>
            <a:ext cx="4210644" cy="280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016" y="4364552"/>
            <a:ext cx="11145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sò (nấm bào ngư):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Loài nấm này mọc trên các thân cây khô hoặc suy yếu, thành những tai nấm xen kẽ nhau như hình bậc thang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sò được xem là một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4" tooltip="Nấm dược liệu (trang không tồn tại)"/>
              </a:rPr>
              <a:t>nấm dược liệu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do nó có chứa các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5" tooltip="Statin"/>
              </a:rPr>
              <a:t>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như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6" tooltip="Lovastatin"/>
              </a:rPr>
              <a:t>lovastatin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có tác dụng giảm </a:t>
            </a:r>
            <a:r>
              <a:rPr lang="vi-VN" sz="3200" u="sng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cholesterol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5053264" y="352158"/>
            <a:ext cx="5694947" cy="3208421"/>
          </a:xfrm>
          <a:prstGeom prst="wedgeEllipseCallout">
            <a:avLst>
              <a:gd name="adj1" fmla="val -68157"/>
              <a:gd name="adj2" fmla="val 51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có lợi ích gì?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053264" y="3317277"/>
            <a:ext cx="6720025" cy="3083523"/>
            <a:chOff x="6321518" y="-408969"/>
            <a:chExt cx="6720025" cy="3556765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A69768E7-4E4D-4574-997B-B0CD1A368361}"/>
                </a:ext>
              </a:extLst>
            </p:cNvPr>
            <p:cNvGrpSpPr/>
            <p:nvPr/>
          </p:nvGrpSpPr>
          <p:grpSpPr>
            <a:xfrm>
              <a:off x="6321518" y="-408969"/>
              <a:ext cx="6720025" cy="3556765"/>
              <a:chOff x="1456667" y="1220601"/>
              <a:chExt cx="6380174" cy="2552261"/>
            </a:xfrm>
          </p:grpSpPr>
          <p:sp>
            <p:nvSpPr>
              <p:cNvPr id="9" name="任意多边形 228">
                <a:extLst>
                  <a:ext uri="{FF2B5EF4-FFF2-40B4-BE49-F238E27FC236}">
                    <a16:creationId xmlns:a16="http://schemas.microsoft.com/office/drawing/2014/main" id="{1F113F49-2464-E35D-2716-A5A4BD80B2B5}"/>
                  </a:ext>
                </a:extLst>
              </p:cNvPr>
              <p:cNvSpPr/>
              <p:nvPr/>
            </p:nvSpPr>
            <p:spPr>
              <a:xfrm>
                <a:off x="1761112" y="1903752"/>
                <a:ext cx="6075729" cy="1869110"/>
              </a:xfrm>
              <a:custGeom>
                <a:avLst/>
                <a:gdLst>
                  <a:gd name="rtl" fmla="*/ 30400 w 2432000"/>
                  <a:gd name="rtt" fmla="*/ 30400 h 359055"/>
                  <a:gd name="rtr" fmla="*/ 2401600 w 2432000"/>
                  <a:gd name="rtb" fmla="*/ 328655 h 359055"/>
                </a:gdLst>
                <a:ahLst/>
                <a:cxnLst/>
                <a:rect l="rtl" t="rtt" r="rtr" b="rtb"/>
                <a:pathLst>
                  <a:path w="2432000" h="359055">
                    <a:moveTo>
                      <a:pt x="179527" y="359055"/>
                    </a:moveTo>
                    <a:lnTo>
                      <a:pt x="2252473" y="359055"/>
                    </a:lnTo>
                    <a:cubicBezTo>
                      <a:pt x="2351622" y="359055"/>
                      <a:pt x="2432000" y="278681"/>
                      <a:pt x="2432000" y="179527"/>
                    </a:cubicBezTo>
                    <a:cubicBezTo>
                      <a:pt x="2432000" y="80375"/>
                      <a:pt x="2351622" y="0"/>
                      <a:pt x="2252473" y="0"/>
                    </a:cubicBezTo>
                    <a:lnTo>
                      <a:pt x="179527" y="0"/>
                    </a:lnTo>
                    <a:cubicBezTo>
                      <a:pt x="80375" y="0"/>
                      <a:pt x="0" y="80375"/>
                      <a:pt x="0" y="179527"/>
                    </a:cubicBezTo>
                    <a:cubicBezTo>
                      <a:pt x="0" y="278681"/>
                      <a:pt x="80375" y="359055"/>
                      <a:pt x="179527" y="35905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  <a:latin typeface="标小智龙珠体" panose="02020500000000000000" pitchFamily="18" charset="-122"/>
                  <a:ea typeface="标小智龙珠体" panose="02020500000000000000" pitchFamily="18" charset="-122"/>
                  <a:sym typeface="+mn-lt"/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4FE6AAF3-A101-7C4F-D452-5BB69E574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667" y="1220601"/>
                <a:ext cx="1366301" cy="1366301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504104" y="751411"/>
              <a:ext cx="51684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Làm thức ăn</a:t>
              </a:r>
            </a:p>
            <a:p>
              <a:pPr algn="just"/>
              <a:r>
                <a:rPr lang="en-US" sz="54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Làm thuốc</a:t>
              </a:r>
              <a:endParaRPr lang="en-US" sz="8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0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81" y="494092"/>
            <a:ext cx="3450635" cy="1383912"/>
          </a:xfrm>
          <a:prstGeom prst="rect">
            <a:avLst/>
          </a:prstGeom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29390" y="2258074"/>
            <a:ext cx="11025496" cy="4599926"/>
            <a:chOff x="169315" y="533626"/>
            <a:chExt cx="14793873" cy="147682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33626"/>
              <a:ext cx="14793873" cy="138030"/>
            </a:xfrm>
            <a:prstGeom prst="flowChartAlternateProcess">
              <a:avLst/>
            </a:prstGeom>
            <a:solidFill>
              <a:schemeClr val="bg1">
                <a:alpha val="96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509159" y="540006"/>
              <a:ext cx="14159376" cy="141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thường có 3 bộ phận: mũ nấm, thân nấm và chân nấm.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đóng vai trò quan trọng trong việc phân hủy biến xác động vật, thực vật sau khi chúng chết thành chất khoáng trong đất.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có thể làm thức ăn cho người.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1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687" t="9775" r="31542" b="23183"/>
          <a:stretch/>
        </p:blipFill>
        <p:spPr>
          <a:xfrm>
            <a:off x="4900109" y="1950921"/>
            <a:ext cx="2097741" cy="1719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30" y="3576654"/>
            <a:ext cx="7423426" cy="24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417165"/>
            <a:ext cx="5810865" cy="1200329"/>
            <a:chOff x="555643" y="417165"/>
            <a:chExt cx="4289072" cy="1200329"/>
          </a:xfrm>
        </p:grpSpPr>
        <p:sp>
          <p:nvSpPr>
            <p:cNvPr id="5" name="Rounded Rectangle 4"/>
            <p:cNvSpPr/>
            <p:nvPr/>
          </p:nvSpPr>
          <p:spPr>
            <a:xfrm>
              <a:off x="818147" y="462462"/>
              <a:ext cx="3946358" cy="1155032"/>
            </a:xfrm>
            <a:prstGeom prst="round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5643" y="417165"/>
              <a:ext cx="42890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Em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đã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học</a:t>
              </a:r>
              <a:endParaRPr 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Thin" panose="000003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702456" y="1911364"/>
            <a:ext cx="108799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Nấm rất đa dạng. Nấm có hình dạng, kích thước, màu sắc và nơi sống rất khác nhau (đất ẩm, rơm rạ mục, thức ăn, hoa quả,…)</a:t>
            </a:r>
          </a:p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Nấm mũ thường có một số bộ phận như mũ nấm, thân nấm và chân nấm.</a:t>
            </a:r>
          </a:p>
        </p:txBody>
      </p:sp>
    </p:spTree>
    <p:extLst>
      <p:ext uri="{BB962C8B-B14F-4D97-AF65-F5344CB8AC3E}">
        <p14:creationId xmlns:p14="http://schemas.microsoft.com/office/powerpoint/2010/main" val="238214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915" y="1413729"/>
            <a:ext cx="3370106" cy="938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71" y="2270968"/>
            <a:ext cx="966299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" y="139923"/>
            <a:ext cx="12144285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7829" y="636814"/>
            <a:ext cx="11103428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nấm có thể sống được nhiều nơi trên trái đất: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 Nấm tai mèo (mộc nhĩ) mọc trên gỗ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mọc trên bánh mì để lâu ngày.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rơm mọc trên rơm rạ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ở góc tường nhà.</a:t>
            </a:r>
          </a:p>
        </p:txBody>
      </p:sp>
    </p:spTree>
    <p:extLst>
      <p:ext uri="{BB962C8B-B14F-4D97-AF65-F5344CB8AC3E}">
        <p14:creationId xmlns:p14="http://schemas.microsoft.com/office/powerpoint/2010/main" val="418586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EDBA7EFC-BD3E-9FB1-B44D-0CBFCB551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15783" r="5516" b="20016"/>
          <a:stretch/>
        </p:blipFill>
        <p:spPr>
          <a:xfrm flipH="1">
            <a:off x="3879663" y="225596"/>
            <a:ext cx="8227557" cy="5652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806" y="2172042"/>
            <a:ext cx="562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còn có thể sống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những nơi nào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và nhận xét về nơi sống của chúng.</a:t>
            </a:r>
            <a:endParaRPr lang="en-US" sz="7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65" y="536225"/>
            <a:ext cx="4223161" cy="27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3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6398" y="561974"/>
            <a:ext cx="5254438" cy="5509201"/>
            <a:chOff x="756398" y="561974"/>
            <a:chExt cx="5254438" cy="55092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398" y="561974"/>
              <a:ext cx="5254438" cy="4813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277471" y="5486400"/>
              <a:ext cx="4155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trên xác ve sầu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41141" y="793377"/>
            <a:ext cx="4935071" cy="4416849"/>
            <a:chOff x="6441141" y="793377"/>
            <a:chExt cx="4935071" cy="44168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2386" r="13087"/>
            <a:stretch/>
          </p:blipFill>
          <p:spPr>
            <a:xfrm>
              <a:off x="6441141" y="793377"/>
              <a:ext cx="4935071" cy="372483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866530" y="4625451"/>
              <a:ext cx="2487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tràm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30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22041" y="1102658"/>
            <a:ext cx="5690348" cy="4510980"/>
            <a:chOff x="6022041" y="1102658"/>
            <a:chExt cx="5690348" cy="45109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2041" y="1102658"/>
              <a:ext cx="5362181" cy="36105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1" y="5028863"/>
              <a:ext cx="4854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tủ gỗ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3717" y="1102658"/>
            <a:ext cx="5365376" cy="4510979"/>
            <a:chOff x="833717" y="1102658"/>
            <a:chExt cx="5365376" cy="45109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17" y="1102658"/>
              <a:ext cx="4814047" cy="361053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3717" y="5028862"/>
              <a:ext cx="5365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quần 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2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41" y="930826"/>
            <a:ext cx="3450635" cy="13839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47022" y="1003365"/>
            <a:ext cx="8850560" cy="5854635"/>
            <a:chOff x="3341440" y="1263554"/>
            <a:chExt cx="8850560" cy="5854635"/>
          </a:xfrm>
        </p:grpSpPr>
        <p:pic>
          <p:nvPicPr>
            <p:cNvPr id="7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3341440" y="1263554"/>
              <a:ext cx="8850560" cy="58546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239117" y="2184393"/>
              <a:ext cx="684798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44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Nấm có thể sống ở nhiều nơi khác nhau. Nấm sống nơi có độ ẩm cao, trên xác động vật...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2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472</Words>
  <Application>Microsoft Office PowerPoint</Application>
  <PresentationFormat>Widescreen</PresentationFormat>
  <Paragraphs>45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#9Slide05 Fourth Thin</vt:lpstr>
      <vt:lpstr>Arial</vt:lpstr>
      <vt:lpstr>Calibri</vt:lpstr>
      <vt:lpstr>Calibri Light</vt:lpstr>
      <vt:lpstr>Cambria</vt:lpstr>
      <vt:lpstr>Times New Roman</vt:lpstr>
      <vt:lpstr>标小智龙珠体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</cp:lastModifiedBy>
  <cp:revision>56</cp:revision>
  <dcterms:created xsi:type="dcterms:W3CDTF">2023-12-08T14:30:33Z</dcterms:created>
  <dcterms:modified xsi:type="dcterms:W3CDTF">2025-01-24T03:33:12Z</dcterms:modified>
</cp:coreProperties>
</file>