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Lst>
  <p:notesMasterIdLst>
    <p:notesMasterId r:id="rId29"/>
  </p:notesMasterIdLst>
  <p:sldIdLst>
    <p:sldId id="257" r:id="rId4"/>
    <p:sldId id="285" r:id="rId5"/>
    <p:sldId id="306" r:id="rId6"/>
    <p:sldId id="267" r:id="rId7"/>
    <p:sldId id="268" r:id="rId8"/>
    <p:sldId id="269" r:id="rId9"/>
    <p:sldId id="273"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2" r:id="rId24"/>
    <p:sldId id="321" r:id="rId25"/>
    <p:sldId id="303" r:id="rId26"/>
    <p:sldId id="323"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1</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7718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9762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87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id="{3D6F34E3-3994-8371-F0F7-0E0D9EB3A182}"/>
              </a:ext>
            </a:extLst>
          </p:cNvPr>
          <p:cNvPicPr>
            <a:picLocks noChangeAspect="1"/>
          </p:cNvPicPr>
          <p:nvPr/>
        </p:nvPicPr>
        <p:blipFill>
          <a:blip r:embed="rId10"/>
          <a:stretch>
            <a:fillRect/>
          </a:stretch>
        </p:blipFill>
        <p:spPr>
          <a:xfrm>
            <a:off x="2779472" y="1979065"/>
            <a:ext cx="6998815" cy="2804403"/>
          </a:xfrm>
          <a:prstGeom prst="rect">
            <a:avLst/>
          </a:prstGeom>
        </p:spPr>
      </p:pic>
      <p:sp>
        <p:nvSpPr>
          <p:cNvPr id="2" name="Rectangle 1"/>
          <p:cNvSpPr/>
          <p:nvPr/>
        </p:nvSpPr>
        <p:spPr>
          <a:xfrm>
            <a:off x="5318660" y="4783468"/>
            <a:ext cx="2302233" cy="923330"/>
          </a:xfrm>
          <a:prstGeom prst="rect">
            <a:avLst/>
          </a:prstGeom>
          <a:noFill/>
        </p:spPr>
        <p:txBody>
          <a:bodyPr wrap="none" lIns="91440" tIns="45720" rIns="91440" bIns="45720">
            <a:spAutoFit/>
          </a:bodyPr>
          <a:lstStyle/>
          <a:p>
            <a:pPr algn="ctr"/>
            <a:r>
              <a:rPr lang="en-US" sz="5400" b="0" cap="none" spc="0" dirty="0" smtClean="0">
                <a:ln w="0"/>
                <a:solidFill>
                  <a:srgbClr val="FF0000"/>
                </a:solidFill>
                <a:effectLst>
                  <a:outerShdw blurRad="38100" dist="25400" dir="5400000" algn="ctr" rotWithShape="0">
                    <a:srgbClr val="6E747A">
                      <a:alpha val="43000"/>
                    </a:srgbClr>
                  </a:outerShdw>
                </a:effectLst>
              </a:rPr>
              <a:t>(TIẾT 1)</a:t>
            </a:r>
            <a:endParaRPr lang="en-US" sz="5400" b="0" cap="none" spc="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1524000" y="2275114"/>
            <a:ext cx="9231086" cy="1754326"/>
          </a:xfrm>
          <a:prstGeom prst="rect">
            <a:avLst/>
          </a:prstGeom>
          <a:noFill/>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Hoạt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động</a:t>
            </a:r>
            <a:r>
              <a:rPr lang="en-US" sz="5400" b="1" dirty="0">
                <a:solidFill>
                  <a:prstClr val="black"/>
                </a:solidFill>
                <a:latin typeface="Cambria" panose="02040503050406030204" pitchFamily="18" charset="0"/>
                <a:ea typeface="Cambria" panose="02040503050406030204" pitchFamily="18" charset="0"/>
              </a:rPr>
              <a:t> 2: </a:t>
            </a:r>
            <a:r>
              <a:rPr lang="en-US" sz="5400" dirty="0" err="1">
                <a:solidFill>
                  <a:prstClr val="black"/>
                </a:solidFill>
                <a:latin typeface="Cambria" panose="02040503050406030204" pitchFamily="18" charset="0"/>
                <a:ea typeface="Cambria" panose="02040503050406030204" pitchFamily="18" charset="0"/>
              </a:rPr>
              <a:t>Tìm</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hiểu</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vì</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sao</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phải</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lập</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kế</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hoạch</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cá</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nhân</a:t>
            </a:r>
            <a:r>
              <a:rPr lang="en-US" sz="5400" dirty="0">
                <a:solidFill>
                  <a:prstClr val="black"/>
                </a:solidFill>
                <a:latin typeface="Cambria" panose="02040503050406030204" pitchFamily="18" charset="0"/>
                <a:ea typeface="Cambria" panose="02040503050406030204" pitchFamily="18" charset="0"/>
              </a:rPr>
              <a:t>.</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061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2481587" y="718481"/>
            <a:ext cx="6909648" cy="584775"/>
          </a:xfrm>
          <a:prstGeom prst="rect">
            <a:avLst/>
          </a:prstGeom>
          <a:noFill/>
        </p:spPr>
        <p:txBody>
          <a:bodyPr wrap="none" lIns="91440" tIns="45720" rIns="91440" bIns="45720">
            <a:spAutoFit/>
          </a:bodyPr>
          <a:lstStyle/>
          <a:p>
            <a:pPr lvl="0" algn="ctr">
              <a:defRPr/>
            </a:pPr>
            <a:r>
              <a:rPr lang="en-US" sz="3200" b="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Đọc câu chuyện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947058" y="1349829"/>
            <a:ext cx="10352314" cy="477053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Một ngày làm việc của Bác</a:t>
            </a:r>
          </a:p>
          <a:p>
            <a:r>
              <a:rPr lang="vi-VN" sz="2800" dirty="0">
                <a:latin typeface="Cambria" panose="02040503050406030204" pitchFamily="18" charset="0"/>
                <a:ea typeface="Cambria" panose="02040503050406030204" pitchFamily="18" charset="0"/>
              </a:rPr>
              <a:t>Là người bảo vệ Bác, tôi thấy Bác có thói quen làm việc có kế hoạch và rất đúng giờ. Bác chủ động đặt ra thời gian làm việc và thực hành nghiêm túc không thay đổi giờ giấc sinh hoạt, kể cả mùa đông. Hằng ngày, Bác dậy từ 5 giờ, 5 giờ 15 tập thể dục, 6 giờ ăn sáng, sau đó Bác bắt đầu làm việc. Vì vậy, người phục vụ Bác cũng rất dễ dàng. [...]</a:t>
            </a:r>
          </a:p>
          <a:p>
            <a:r>
              <a:rPr lang="vi-VN" sz="2800" dirty="0">
                <a:latin typeface="Cambria" panose="02040503050406030204" pitchFamily="18" charset="0"/>
                <a:ea typeface="Cambria" panose="02040503050406030204" pitchFamily="18" charset="0"/>
              </a:rPr>
              <a:t>Bác làm việc suốt ngày, ngày thường cũng như Chủ nhật. Sau mỗi bữa ăn, Người nghỉ một lát rồi làm việc ngay. Những việc mà Bác đã định trong kế hoạch đều giải quyết hết</a:t>
            </a:r>
          </a:p>
          <a:p>
            <a:pPr algn="r"/>
            <a:r>
              <a:rPr lang="vi-VN" sz="2400" dirty="0">
                <a:latin typeface="Cambria" panose="02040503050406030204" pitchFamily="18" charset="0"/>
                <a:ea typeface="Cambria" panose="02040503050406030204" pitchFamily="18" charset="0"/>
              </a:rPr>
              <a:t>(Theo Chuyện kể của những người giúp việc Bác Hồ,</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NXB Thông tấn, Hà Nội)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Qua câu chuyện, em thấy Bác Hồ có thói quen làm việc như thế nào?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188028"/>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err="1">
                <a:solidFill>
                  <a:prstClr val="white"/>
                </a:solidFill>
                <a:latin typeface="Cambria" panose="02040503050406030204" pitchFamily="18" charset="0"/>
                <a:ea typeface="Cambria" panose="02040503050406030204" pitchFamily="18" charset="0"/>
              </a:rPr>
              <a:t>Bác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thói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quen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làm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rất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đúng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giờ</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quen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đó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hể hiện qua câu văn nào trong câu chuyện?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200">
                <a:solidFill>
                  <a:prstClr val="white"/>
                </a:solidFill>
                <a:latin typeface="Cambria" panose="02040503050406030204" pitchFamily="18" charset="0"/>
                <a:ea typeface="Cambria" panose="02040503050406030204" pitchFamily="18" charset="0"/>
              </a:rPr>
              <a:t>Hằng ngày, Bác dậy từ 5 giờ. 5 giờ 15 tập thể dục, 6 giờ ăn sáng, sau đó Bác bắt đầu làm việc. Bác thực hành nghiêm túc, không thay đổi giờ giấc kể cả mùa đông.</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 học tập được điều gì từ Bác?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 Học từ Bác thói quen biết lập kế hoạch cá nhân.</a:t>
            </a:r>
          </a:p>
          <a:p>
            <a:pPr lvl="0" algn="just">
              <a:defRPr/>
            </a:pPr>
            <a:r>
              <a:rPr lang="vi-VN" sz="3600">
                <a:solidFill>
                  <a:prstClr val="white"/>
                </a:solidFill>
                <a:latin typeface="Cambria" panose="02040503050406030204" pitchFamily="18" charset="0"/>
                <a:ea typeface="Cambria" panose="02040503050406030204" pitchFamily="18" charset="0"/>
              </a:rPr>
              <a:t>+ Học được cách kiên trì thực hiện những việc đã đề ra.</a:t>
            </a:r>
            <a:endParaRPr lang="vi-VN" sz="3600" dirty="0" err="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510295" y="718481"/>
            <a:ext cx="8852232" cy="584775"/>
          </a:xfrm>
          <a:prstGeom prst="rect">
            <a:avLst/>
          </a:prstGeom>
          <a:noFill/>
        </p:spPr>
        <p:txBody>
          <a:bodyPr wrap="none" lIns="91440" tIns="45720" rIns="91440" bIns="45720">
            <a:spAutoFit/>
          </a:bodyPr>
          <a:lstStyle/>
          <a:p>
            <a:pPr lvl="0" algn="ctr">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Đọc trường hợp dưới đây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762001" y="1349829"/>
            <a:ext cx="6640285" cy="4832092"/>
          </a:xfrm>
          <a:prstGeom prst="rect">
            <a:avLst/>
          </a:prstGeom>
          <a:noFill/>
        </p:spPr>
        <p:txBody>
          <a:bodyPr wrap="square" rtlCol="0">
            <a:spAutoFit/>
          </a:bodyPr>
          <a:lstStyle/>
          <a:p>
            <a:pPr lvl="0" algn="just"/>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Trong học tập và sinh hoạt hằng ngày. Hiên thường không làm việc theo kế hoạch định trước mà để mọi việc đến đâu thì giải quyết đến đó. Hiên cảm thấy khá tự do và thoải mái khi làm theo cách này. Tuy nhiên, vào những lúc có nhiều việc ở lớp và ở nhà, Hiên hay bỏ quên, bỏ sót công việc hoặc không đủ thời gian để hoàn thành những việc cần làm. Vấn đề này cứ lặp đi lặp lại khiến bạn không ít lần gặp rắc rối và bị bố mẹ, thầy cô chê trách.</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380B441-AAB3-3EDB-2B31-68C858E2B210}"/>
              </a:ext>
            </a:extLst>
          </p:cNvPr>
          <p:cNvPicPr>
            <a:picLocks noChangeAspect="1"/>
          </p:cNvPicPr>
          <p:nvPr/>
        </p:nvPicPr>
        <p:blipFill>
          <a:blip r:embed="rId3"/>
          <a:stretch>
            <a:fillRect/>
          </a:stretch>
        </p:blipFill>
        <p:spPr>
          <a:xfrm>
            <a:off x="7471682" y="1869622"/>
            <a:ext cx="4171950" cy="3619500"/>
          </a:xfrm>
          <a:prstGeom prst="rect">
            <a:avLst/>
          </a:prstGeom>
        </p:spPr>
      </p:pic>
    </p:spTree>
    <p:extLst>
      <p:ext uri="{BB962C8B-B14F-4D97-AF65-F5344CB8AC3E}">
        <p14:creationId xmlns:p14="http://schemas.microsoft.com/office/powerpoint/2010/main" val="23585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Bạn Hiên có thói quen làm việc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Hiên có thói quen làm việc không theo kế hoạch định trước mà để mọi việc đến đâu thì giải quyết đến đó.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 quen đó đã khiến Hiên gặp phải vấn đề gì?</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Lúc có nhiều việc ở lớp hay ở nhà, Hiên hay bỏ quên, bỏ sót công việc, không đủ thời gian để hoàn thành các việc cần làm.</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88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Vậy vì sao chúng ta phải lập kế hoạch cá nhân?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156857" y="3015343"/>
            <a:ext cx="8447314" cy="291737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b="1" dirty="0">
                <a:solidFill>
                  <a:prstClr val="white"/>
                </a:solidFill>
                <a:latin typeface="Cambria" panose="02040503050406030204" pitchFamily="18" charset="0"/>
                <a:ea typeface="Cambria" panose="02040503050406030204" pitchFamily="18" charset="0"/>
              </a:rPr>
              <a:t>Phải lập kế hoạch cá nhân vì: </a:t>
            </a:r>
            <a:r>
              <a:rPr lang="vi-VN" sz="3200" dirty="0">
                <a:solidFill>
                  <a:prstClr val="white"/>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 công việc của mình.</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24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Dựa</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thời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gian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loại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Kế hoạch cá nhân làm trong ngày; kế hoạch làm trong 1 tháng; kế hoạch làm trong nhiều năm.</a:t>
            </a:r>
          </a:p>
        </p:txBody>
      </p:sp>
    </p:spTree>
    <p:extLst>
      <p:ext uri="{BB962C8B-B14F-4D97-AF65-F5344CB8AC3E}">
        <p14:creationId xmlns:p14="http://schemas.microsoft.com/office/powerpoint/2010/main" val="8589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2068286" y="2275114"/>
            <a:ext cx="8240485"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1: </a:t>
            </a: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loại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kế</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hoạch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nhân</a:t>
            </a:r>
            <a:r>
              <a:rPr lang="en-US" sz="5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6731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935380" y="718481"/>
            <a:ext cx="8002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trường</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hợp</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sau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F5AC464-CE9D-7D91-BCF6-22F971F360CA}"/>
              </a:ext>
            </a:extLst>
          </p:cNvPr>
          <p:cNvPicPr>
            <a:picLocks noChangeAspect="1"/>
          </p:cNvPicPr>
          <p:nvPr/>
        </p:nvPicPr>
        <p:blipFill>
          <a:blip r:embed="rId3"/>
          <a:stretch>
            <a:fillRect/>
          </a:stretch>
        </p:blipFill>
        <p:spPr>
          <a:xfrm>
            <a:off x="1299552" y="1530123"/>
            <a:ext cx="9342594" cy="4228420"/>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0F03F2-7853-FFF9-F0B3-496932D4F08C}"/>
              </a:ext>
            </a:extLst>
          </p:cNvPr>
          <p:cNvPicPr>
            <a:picLocks noChangeAspect="1"/>
          </p:cNvPicPr>
          <p:nvPr/>
        </p:nvPicPr>
        <p:blipFill>
          <a:blip r:embed="rId3"/>
          <a:stretch>
            <a:fillRect/>
          </a:stretch>
        </p:blipFill>
        <p:spPr>
          <a:xfrm>
            <a:off x="1687286" y="699415"/>
            <a:ext cx="8925605" cy="5471423"/>
          </a:xfrm>
          <a:prstGeom prst="rect">
            <a:avLst/>
          </a:prstGeom>
        </p:spPr>
      </p:pic>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23915" y="762025"/>
            <a:ext cx="10617166"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Em hãy mô tả kế hoạch cá nhân của các bạn trong các trường hợp trên bằng cách hoàn thiện bảng theo gợi ý dưới đây:</a:t>
            </a:r>
            <a:endParaRPr kumimoji="0" lang="vi-VN"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19C7E66-7593-6211-B5F7-1DABD3CC6C59}"/>
              </a:ext>
            </a:extLst>
          </p:cNvPr>
          <p:cNvPicPr>
            <a:picLocks noChangeAspect="1"/>
          </p:cNvPicPr>
          <p:nvPr/>
        </p:nvPicPr>
        <p:blipFill>
          <a:blip r:embed="rId3"/>
          <a:stretch>
            <a:fillRect/>
          </a:stretch>
        </p:blipFill>
        <p:spPr>
          <a:xfrm>
            <a:off x="718457" y="2165153"/>
            <a:ext cx="10727871" cy="3078359"/>
          </a:xfrm>
          <a:prstGeom prst="rect">
            <a:avLst/>
          </a:prstGeom>
        </p:spPr>
      </p:pic>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1F26BEA-B7DC-C168-B3BA-9E68AC84BF0F}"/>
              </a:ext>
            </a:extLst>
          </p:cNvPr>
          <p:cNvGraphicFramePr>
            <a:graphicFrameLocks noGrp="1"/>
          </p:cNvGraphicFramePr>
          <p:nvPr>
            <p:extLst>
              <p:ext uri="{D42A27DB-BD31-4B8C-83A1-F6EECF244321}">
                <p14:modId xmlns:p14="http://schemas.microsoft.com/office/powerpoint/2010/main" val="1998891655"/>
              </p:ext>
            </p:extLst>
          </p:nvPr>
        </p:nvGraphicFramePr>
        <p:xfrm>
          <a:off x="718458" y="683328"/>
          <a:ext cx="10515600" cy="5481391"/>
        </p:xfrm>
        <a:graphic>
          <a:graphicData uri="http://schemas.openxmlformats.org/drawingml/2006/table">
            <a:tbl>
              <a:tblPr/>
              <a:tblGrid>
                <a:gridCol w="1959427">
                  <a:extLst>
                    <a:ext uri="{9D8B030D-6E8A-4147-A177-3AD203B41FA5}">
                      <a16:colId xmlns:a16="http://schemas.microsoft.com/office/drawing/2014/main" val="3549327109"/>
                    </a:ext>
                  </a:extLst>
                </a:gridCol>
                <a:gridCol w="2460172">
                  <a:extLst>
                    <a:ext uri="{9D8B030D-6E8A-4147-A177-3AD203B41FA5}">
                      <a16:colId xmlns:a16="http://schemas.microsoft.com/office/drawing/2014/main" val="1028288597"/>
                    </a:ext>
                  </a:extLst>
                </a:gridCol>
                <a:gridCol w="1752600">
                  <a:extLst>
                    <a:ext uri="{9D8B030D-6E8A-4147-A177-3AD203B41FA5}">
                      <a16:colId xmlns:a16="http://schemas.microsoft.com/office/drawing/2014/main" val="2793680496"/>
                    </a:ext>
                  </a:extLst>
                </a:gridCol>
                <a:gridCol w="4343401">
                  <a:extLst>
                    <a:ext uri="{9D8B030D-6E8A-4147-A177-3AD203B41FA5}">
                      <a16:colId xmlns:a16="http://schemas.microsoft.com/office/drawing/2014/main" val="362979613"/>
                    </a:ext>
                  </a:extLst>
                </a:gridCol>
              </a:tblGrid>
              <a:tr h="36492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Trường hợp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Mục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tiêu</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gian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Cách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extLst>
                  <a:ext uri="{0D108BD9-81ED-4DB2-BD59-A6C34878D82A}">
                    <a16:rowId xmlns:a16="http://schemas.microsoft.com/office/drawing/2014/main" val="2548010635"/>
                  </a:ext>
                </a:extLst>
              </a:tr>
              <a:tr h="1094775">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Hoàn </a:t>
                      </a:r>
                      <a:r>
                        <a:rPr lang="en-US" sz="2400" dirty="0" err="1">
                          <a:solidFill>
                            <a:srgbClr val="000000"/>
                          </a:solidFill>
                          <a:effectLst/>
                          <a:latin typeface="Cambria" panose="02040503050406030204" pitchFamily="18" charset="0"/>
                          <a:ea typeface="Cambria" panose="02040503050406030204" pitchFamily="18" charset="0"/>
                        </a:rPr>
                        <a:t>thành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ôn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nhà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Tuấn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xem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đá</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Trong ngày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Ôn bài ngay sau khi tan học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927896"/>
                  </a:ext>
                </a:extLst>
              </a:tr>
              <a:tr h="2189551">
                <a:tc>
                  <a:txBody>
                    <a:bodyPr/>
                    <a:lstStyle/>
                    <a:p>
                      <a:pPr algn="ctr"/>
                      <a:r>
                        <a:rPr lang="en-US" sz="2400">
                          <a:solidFill>
                            <a:srgbClr val="000000"/>
                          </a:solidFill>
                          <a:effectLst/>
                          <a:latin typeface="Cambria" panose="02040503050406030204" pitchFamily="18" charset="0"/>
                          <a:ea typeface="Cambria" panose="02040503050406030204" pitchFamily="18" charset="0"/>
                        </a:rPr>
                        <a:t>2 (Bạn Quang)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Mong muốn đạt được giải cao trong cuộc thi cờ vua cấp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Dành một tiếng mỗi tối chơi cùng bố và tham gia Câu lạc bộ cờ vua ở nhà văn hoá thôn vào cuối tuần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5520606"/>
                  </a:ext>
                </a:extLst>
              </a:tr>
              <a:tr h="1285464">
                <a:tc>
                  <a:txBody>
                    <a:bodyPr/>
                    <a:lstStyle/>
                    <a:p>
                      <a:pPr algn="ctr"/>
                      <a:r>
                        <a:rPr lang="en-US" sz="2400">
                          <a:solidFill>
                            <a:srgbClr val="000000"/>
                          </a:solidFill>
                          <a:effectLst/>
                          <a:latin typeface="Cambria" panose="02040503050406030204" pitchFamily="18" charset="0"/>
                          <a:ea typeface="Cambria" panose="02040503050406030204" pitchFamily="18" charset="0"/>
                        </a:rPr>
                        <a:t>3 (Bạn Hà)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8 </a:t>
                      </a:r>
                      <a:r>
                        <a:rPr lang="en-US" sz="2400" dirty="0" err="1">
                          <a:solidFill>
                            <a:srgbClr val="000000"/>
                          </a:solidFill>
                          <a:effectLst/>
                          <a:latin typeface="Cambria" panose="02040503050406030204" pitchFamily="18" charset="0"/>
                          <a:ea typeface="Cambria" panose="02040503050406030204" pitchFamily="18" charset="0"/>
                        </a:rPr>
                        <a:t>sẽ</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giỏi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Dành</a:t>
                      </a:r>
                      <a:r>
                        <a:rPr lang="en-US" sz="2400" dirty="0">
                          <a:solidFill>
                            <a:srgbClr val="000000"/>
                          </a:solidFill>
                          <a:effectLst/>
                          <a:latin typeface="Cambria" panose="02040503050406030204" pitchFamily="18" charset="0"/>
                          <a:ea typeface="Cambria" panose="02040503050406030204" pitchFamily="18" charset="0"/>
                        </a:rPr>
                        <a:t> 30 </a:t>
                      </a:r>
                      <a:r>
                        <a:rPr lang="en-US" sz="2400" dirty="0" err="1">
                          <a:solidFill>
                            <a:srgbClr val="000000"/>
                          </a:solidFill>
                          <a:effectLst/>
                          <a:latin typeface="Cambria" panose="02040503050406030204" pitchFamily="18" charset="0"/>
                          <a:ea typeface="Cambria" panose="02040503050406030204" pitchFamily="18" charset="0"/>
                        </a:rPr>
                        <a:t>phút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trò</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chị</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bằng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xin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mẹ</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mua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264608"/>
                  </a:ext>
                </a:extLst>
              </a:tr>
            </a:tbl>
          </a:graphicData>
        </a:graphic>
      </p:graphicFrame>
    </p:spTree>
    <p:extLst>
      <p:ext uri="{BB962C8B-B14F-4D97-AF65-F5344CB8AC3E}">
        <p14:creationId xmlns:p14="http://schemas.microsoft.com/office/powerpoint/2010/main" val="22267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Theo em, dựa vào thời gian thực hiện, sẽ có những loại kế hoạch cá nhân nào?</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chemeClr val="bg1"/>
                </a:solidFill>
                <a:latin typeface="Cambria" panose="02040503050406030204" pitchFamily="18" charset="0"/>
                <a:ea typeface="Cambria" panose="02040503050406030204" pitchFamily="18" charset="0"/>
              </a:rPr>
              <a:t>K</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ế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cá</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nhân</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tháng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nhiều</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t>
            </a:r>
            <a:endParaRPr kumimoji="0"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Hãy kể thêm các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học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tập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kiệm</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623</TotalTime>
  <Words>1115</Words>
  <Application>Microsoft Office PowerPoint</Application>
  <PresentationFormat>Widescreen</PresentationFormat>
  <Paragraphs>68</Paragraphs>
  <Slides>25</Slides>
  <Notes>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微软雅黑</vt:lpstr>
      <vt:lpstr>#9Slide07 Itim</vt:lpstr>
      <vt:lpstr>Arial</vt:lpstr>
      <vt:lpstr>Calibri</vt:lpstr>
      <vt:lpstr>Calibri Light</vt:lpstr>
      <vt:lpstr>Cambria</vt:lpstr>
      <vt:lpstr>等线</vt:lpstr>
      <vt:lpstr>Mali</vt:lpstr>
      <vt:lpstr>Times New Roman</vt:lpstr>
      <vt:lpstr>思源黑体 CN Light</vt:lpstr>
      <vt:lpstr>2_Office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Administrator</cp:lastModifiedBy>
  <cp:revision>34</cp:revision>
  <dcterms:created xsi:type="dcterms:W3CDTF">2023-08-02T13:13:38Z</dcterms:created>
  <dcterms:modified xsi:type="dcterms:W3CDTF">2025-02-05T08:03:48Z</dcterms:modified>
</cp:coreProperties>
</file>