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1"/>
  </p:notesMasterIdLst>
  <p:sldIdLst>
    <p:sldId id="257" r:id="rId5"/>
    <p:sldId id="260" r:id="rId6"/>
    <p:sldId id="261" r:id="rId7"/>
    <p:sldId id="262" r:id="rId8"/>
    <p:sldId id="264" r:id="rId9"/>
    <p:sldId id="263" r:id="rId10"/>
    <p:sldId id="265" r:id="rId11"/>
    <p:sldId id="266" r:id="rId12"/>
    <p:sldId id="267" r:id="rId13"/>
    <p:sldId id="268" r:id="rId14"/>
    <p:sldId id="269" r:id="rId15"/>
    <p:sldId id="270" r:id="rId16"/>
    <p:sldId id="271" r:id="rId17"/>
    <p:sldId id="272" r:id="rId18"/>
    <p:sldId id="347" r:id="rId19"/>
    <p:sldId id="290" r:id="rId20"/>
    <p:sldId id="352" r:id="rId21"/>
    <p:sldId id="273" r:id="rId22"/>
    <p:sldId id="349" r:id="rId23"/>
    <p:sldId id="286" r:id="rId24"/>
    <p:sldId id="276" r:id="rId25"/>
    <p:sldId id="350" r:id="rId26"/>
    <p:sldId id="353" r:id="rId27"/>
    <p:sldId id="354" r:id="rId28"/>
    <p:sldId id="275"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15</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26</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3/13/2025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3/13/2025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69386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83668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82067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grpSp>
        <p:nvGrpSpPr>
          <p:cNvPr id="8" name="组合 2"/>
          <p:cNvGrpSpPr/>
          <p:nvPr userDrawn="1"/>
        </p:nvGrpSpPr>
        <p:grpSpPr>
          <a:xfrm>
            <a:off x="0" y="0"/>
            <a:ext cx="11744960" cy="6431280"/>
            <a:chOff x="0" y="0"/>
            <a:chExt cx="18496" cy="10128"/>
          </a:xfrm>
        </p:grpSpPr>
        <p:sp>
          <p:nvSpPr>
            <p:cNvPr id="9"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14" descr="43"/>
            <p:cNvPicPr>
              <a:picLocks noChangeAspect="1"/>
            </p:cNvPicPr>
            <p:nvPr/>
          </p:nvPicPr>
          <p:blipFill>
            <a:blip r:embed="rId2"/>
            <a:stretch>
              <a:fillRect/>
            </a:stretch>
          </p:blipFill>
          <p:spPr>
            <a:xfrm>
              <a:off x="0" y="0"/>
              <a:ext cx="2260" cy="3031"/>
            </a:xfrm>
            <a:prstGeom prst="rect">
              <a:avLst/>
            </a:prstGeom>
          </p:spPr>
        </p:pic>
      </p:grpSp>
    </p:spTree>
    <p:extLst>
      <p:ext uri="{BB962C8B-B14F-4D97-AF65-F5344CB8AC3E}">
        <p14:creationId xmlns:p14="http://schemas.microsoft.com/office/powerpoint/2010/main" val="407054856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92453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3/13/2025</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3/13/2025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3/13/2025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stretch>
            <a:fillRect/>
          </a:stretch>
        </p:blipFill>
        <p:spPr>
          <a:xfrm>
            <a:off x="-2977" y="0"/>
            <a:ext cx="12194977" cy="6856327"/>
          </a:xfrm>
          <a:prstGeom prst="rect">
            <a:avLst/>
          </a:prstGeom>
        </p:spPr>
      </p:pic>
    </p:spTree>
    <p:extLst>
      <p:ext uri="{BB962C8B-B14F-4D97-AF65-F5344CB8AC3E}">
        <p14:creationId xmlns:p14="http://schemas.microsoft.com/office/powerpoint/2010/main" val="202334440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ctr" defTabSz="1219200" rtl="0" eaLnBrk="1" latinLnBrk="0" hangingPunct="1">
        <a:spcBef>
          <a:spcPct val="0"/>
        </a:spcBef>
        <a:buNone/>
        <a:defRPr sz="5865" kern="1200">
          <a:solidFill>
            <a:schemeClr val="tx1"/>
          </a:solidFill>
          <a:latin typeface="+mj-lt"/>
          <a:ea typeface="字魂143号-正酷超级黑" panose="00000500000000000000"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字魂143号-正酷超级黑" panose="00000500000000000000"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字魂143号-正酷超级黑" panose="00000500000000000000"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字魂143号-正酷超级黑" panose="00000500000000000000"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字魂143号-正酷超级黑" panose="00000500000000000000"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32.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35.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8.png"/><Relationship Id="rId7" Type="http://schemas.microsoft.com/office/2007/relationships/hdphoto" Target="../media/hdphoto1.wdp"/><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31.png"/><Relationship Id="rId11" Type="http://schemas.microsoft.com/office/2007/relationships/hdphoto" Target="../media/hdphoto2.wdp"/><Relationship Id="rId5" Type="http://schemas.openxmlformats.org/officeDocument/2006/relationships/image" Target="../media/image30.jpe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7.jpg"/><Relationship Id="rId1" Type="http://schemas.openxmlformats.org/officeDocument/2006/relationships/slideLayout" Target="../slideLayouts/slideLayout23.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38.png"/><Relationship Id="rId4" Type="http://schemas.microsoft.com/office/2007/relationships/hdphoto" Target="../media/hdphoto4.wdp"/><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37.jpg"/><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7.jpg"/><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23.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29.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sp>
        <p:nvSpPr>
          <p:cNvPr id="2" name="Rectangle 1"/>
          <p:cNvSpPr/>
          <p:nvPr/>
        </p:nvSpPr>
        <p:spPr>
          <a:xfrm>
            <a:off x="1424488" y="630667"/>
            <a:ext cx="4032618" cy="2585323"/>
          </a:xfrm>
          <a:prstGeom prst="rect">
            <a:avLst/>
          </a:prstGeom>
          <a:noFill/>
        </p:spPr>
        <p:txBody>
          <a:bodyPr wrap="square" lIns="91440" tIns="45720" rIns="91440" bIns="45720">
            <a:spAutoFit/>
          </a:bodyPr>
          <a:lstStyle/>
          <a:p>
            <a:pPr algn="ctr"/>
            <a:r>
              <a:rPr lang="en-US" sz="5400" b="1" cap="none" spc="0" dirty="0" smtClean="0">
                <a:ln w="28575">
                  <a:solidFill>
                    <a:srgbClr val="FFFF00"/>
                  </a:solidFill>
                </a:ln>
                <a:solidFill>
                  <a:srgbClr val="FF0000"/>
                </a:solidFill>
                <a:effectLst>
                  <a:outerShdw blurRad="38100" dist="25400" dir="5400000" algn="ctr" rotWithShape="0">
                    <a:srgbClr val="6E747A">
                      <a:alpha val="43000"/>
                    </a:srgbClr>
                  </a:outerShdw>
                </a:effectLst>
              </a:rPr>
              <a:t>THỰC HÀNH RÈN KĨ NĂNG GIỮA KÌ II</a:t>
            </a:r>
            <a:endParaRPr lang="en-US" sz="5400" b="1" cap="none" spc="0" dirty="0">
              <a:ln w="28575">
                <a:solidFill>
                  <a:srgbClr val="FFFF00"/>
                </a:solidFill>
              </a:ln>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Vì sao cần lập kế hoạch cá nhân?</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prstClr val="black"/>
                </a:solidFill>
                <a:latin typeface="Calibri" panose="020F0502020204030204"/>
              </a:rPr>
              <a:t>L</a:t>
            </a:r>
            <a:r>
              <a:rPr lang="vi-VN" sz="4800" b="1" dirty="0">
                <a:solidFill>
                  <a:prstClr val="black"/>
                </a:solidFill>
                <a:latin typeface="Calibri" panose="020F0502020204030204"/>
              </a:rPr>
              <a:t>ập kế hoạch cá nhân để có thể quản lý thời gian và công việc một cách hợp lí.</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21299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custGeom>
                    <a:avLst/>
                    <a:gdLst>
                      <a:gd name="connsiteX0" fmla="*/ 0 w 9925665"/>
                      <a:gd name="connsiteY0" fmla="*/ 202170 h 1212995"/>
                      <a:gd name="connsiteX1" fmla="*/ 202170 w 9925665"/>
                      <a:gd name="connsiteY1" fmla="*/ 0 h 1212995"/>
                      <a:gd name="connsiteX2" fmla="*/ 9723495 w 9925665"/>
                      <a:gd name="connsiteY2" fmla="*/ 0 h 1212995"/>
                      <a:gd name="connsiteX3" fmla="*/ 9925665 w 9925665"/>
                      <a:gd name="connsiteY3" fmla="*/ 202170 h 1212995"/>
                      <a:gd name="connsiteX4" fmla="*/ 9925665 w 9925665"/>
                      <a:gd name="connsiteY4" fmla="*/ 1010825 h 1212995"/>
                      <a:gd name="connsiteX5" fmla="*/ 9723495 w 9925665"/>
                      <a:gd name="connsiteY5" fmla="*/ 1212995 h 1212995"/>
                      <a:gd name="connsiteX6" fmla="*/ 202170 w 9925665"/>
                      <a:gd name="connsiteY6" fmla="*/ 1212995 h 1212995"/>
                      <a:gd name="connsiteX7" fmla="*/ 0 w 9925665"/>
                      <a:gd name="connsiteY7" fmla="*/ 1010825 h 1212995"/>
                      <a:gd name="connsiteX8" fmla="*/ 0 w 9925665"/>
                      <a:gd name="connsiteY8" fmla="*/ 202170 h 121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212995" fill="none" extrusionOk="0">
                        <a:moveTo>
                          <a:pt x="0" y="202170"/>
                        </a:moveTo>
                        <a:cubicBezTo>
                          <a:pt x="5695" y="69745"/>
                          <a:pt x="84966" y="1919"/>
                          <a:pt x="202170" y="0"/>
                        </a:cubicBezTo>
                        <a:cubicBezTo>
                          <a:pt x="1730432" y="126006"/>
                          <a:pt x="5908824" y="100915"/>
                          <a:pt x="9723495" y="0"/>
                        </a:cubicBezTo>
                        <a:cubicBezTo>
                          <a:pt x="9838805" y="2938"/>
                          <a:pt x="9909079" y="78782"/>
                          <a:pt x="9925665" y="202170"/>
                        </a:cubicBezTo>
                        <a:cubicBezTo>
                          <a:pt x="9957358" y="381102"/>
                          <a:pt x="9943520" y="837280"/>
                          <a:pt x="9925665" y="1010825"/>
                        </a:cubicBezTo>
                        <a:cubicBezTo>
                          <a:pt x="9925925" y="1129582"/>
                          <a:pt x="9837582" y="1212000"/>
                          <a:pt x="9723495" y="1212995"/>
                        </a:cubicBezTo>
                        <a:cubicBezTo>
                          <a:pt x="8559259" y="1292607"/>
                          <a:pt x="3131789" y="1256206"/>
                          <a:pt x="202170" y="1212995"/>
                        </a:cubicBezTo>
                        <a:cubicBezTo>
                          <a:pt x="73067" y="1223577"/>
                          <a:pt x="-10891" y="1119551"/>
                          <a:pt x="0" y="1010825"/>
                        </a:cubicBezTo>
                        <a:cubicBezTo>
                          <a:pt x="-33998" y="675289"/>
                          <a:pt x="23932" y="592646"/>
                          <a:pt x="0" y="202170"/>
                        </a:cubicBezTo>
                        <a:close/>
                      </a:path>
                      <a:path w="9925665" h="1212995" stroke="0" extrusionOk="0">
                        <a:moveTo>
                          <a:pt x="0" y="202170"/>
                        </a:moveTo>
                        <a:cubicBezTo>
                          <a:pt x="2559" y="82541"/>
                          <a:pt x="89761" y="2958"/>
                          <a:pt x="202170" y="0"/>
                        </a:cubicBezTo>
                        <a:cubicBezTo>
                          <a:pt x="4028145" y="151700"/>
                          <a:pt x="6213291" y="-163562"/>
                          <a:pt x="9723495" y="0"/>
                        </a:cubicBezTo>
                        <a:cubicBezTo>
                          <a:pt x="9814137" y="-2435"/>
                          <a:pt x="9907388" y="83216"/>
                          <a:pt x="9925665" y="202170"/>
                        </a:cubicBezTo>
                        <a:cubicBezTo>
                          <a:pt x="9907664" y="352409"/>
                          <a:pt x="9933071" y="922881"/>
                          <a:pt x="9925665" y="1010825"/>
                        </a:cubicBezTo>
                        <a:cubicBezTo>
                          <a:pt x="9935855" y="1117836"/>
                          <a:pt x="9821563" y="1199382"/>
                          <a:pt x="9723495" y="1212995"/>
                        </a:cubicBezTo>
                        <a:cubicBezTo>
                          <a:pt x="5310415" y="1320824"/>
                          <a:pt x="2205297" y="1335546"/>
                          <a:pt x="202170" y="1212995"/>
                        </a:cubicBezTo>
                        <a:cubicBezTo>
                          <a:pt x="87868" y="1207537"/>
                          <a:pt x="-476" y="1141487"/>
                          <a:pt x="0" y="1010825"/>
                        </a:cubicBezTo>
                        <a:cubicBezTo>
                          <a:pt x="-16621" y="772837"/>
                          <a:pt x="-71450" y="493655"/>
                          <a:pt x="0" y="20217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a:solidFill>
                  <a:prstClr val="black"/>
                </a:solidFill>
              </a:rPr>
              <a:t>Vì sao phải phòng tránh xâm hại?</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413656" y="1905000"/>
            <a:ext cx="8719457" cy="33718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prstClr val="black"/>
                </a:solidFill>
                <a:latin typeface="Calibri" panose="020F0502020204030204"/>
              </a:rPr>
              <a:t>Phải phòng tránh xâm hại vì ai cũng có thể trở thành nạn nhân của việc xâm hại dù là người lớn hay trẻ nhỏ, hậu quả của việc bị xâm hại sẽ để lại trong lòng nạn nhân một bóng đen vô hình và khiến họ trở nên nhút nhát, sợ sệt trong cuộc sống.</a:t>
            </a:r>
            <a:endParaRPr lang="vi-VN" sz="3600" b="1" dirty="0">
              <a:solidFill>
                <a:prstClr val="black"/>
              </a:solidFill>
              <a:latin typeface="Calibri" panose="020F0502020204030204"/>
            </a:endParaRP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628394" y="698091"/>
            <a:ext cx="910377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ơn</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nhỏ</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đã</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đồng</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hành</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tớ</a:t>
            </a:r>
            <a:r>
              <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800" b="1" i="1" u="none" strike="noStrike" kern="1200" cap="none" spc="0" normalizeH="0" baseline="0" noProof="0" dirty="0" err="1">
                <a:ln>
                  <a:noFill/>
                </a:ln>
                <a:solidFill>
                  <a:prstClr val="black"/>
                </a:solidFill>
                <a:effectLst/>
                <a:uLnTx/>
                <a:uFillTx/>
                <a:latin typeface="Calibri" panose="020F0502020204030204"/>
                <a:ea typeface="+mn-ea"/>
                <a:cs typeface="+mn-cs"/>
              </a:rPr>
              <a:t>nhé</a:t>
            </a:r>
            <a:endParaRPr kumimoji="0" lang="en-US" sz="4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48343" y="533401"/>
            <a:ext cx="6746120" cy="5856514"/>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02772" y="790695"/>
            <a:ext cx="6746120" cy="5321882"/>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771293" y="1034501"/>
            <a:ext cx="6331409" cy="5170646"/>
          </a:xfrm>
          <a:prstGeom prst="rect">
            <a:avLst/>
          </a:prstGeom>
          <a:noFill/>
        </p:spPr>
        <p:txBody>
          <a:bodyPr wrap="square" lIns="0" tIns="0" rIns="0" bIns="0" rtlCol="0">
            <a:spAutoFit/>
          </a:bodyPr>
          <a:lstStyle/>
          <a:p>
            <a:pPr lvl="0" algn="just"/>
            <a:r>
              <a:rPr lang="en-US" sz="2800" dirty="0">
                <a:solidFill>
                  <a:prstClr val="black"/>
                </a:solidFill>
                <a:latin typeface="Calibri" panose="020F0502020204030204" pitchFamily="34" charset="0"/>
                <a:cs typeface="Calibri" panose="020F0502020204030204" pitchFamily="34" charset="0"/>
              </a:rPr>
              <a:t>a. </a:t>
            </a:r>
            <a:r>
              <a:rPr lang="vi-VN" sz="2800" dirty="0">
                <a:solidFill>
                  <a:prstClr val="black"/>
                </a:solidFill>
                <a:latin typeface="Calibri" panose="020F0502020204030204" pitchFamily="34" charset="0"/>
                <a:cs typeface="Calibri" panose="020F0502020204030204" pitchFamily="34" charset="0"/>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lang="en-US" sz="2800" dirty="0">
              <a:solidFill>
                <a:prstClr val="black"/>
              </a:solidFill>
              <a:latin typeface="Calibri" panose="020F0502020204030204" pitchFamily="34" charset="0"/>
              <a:cs typeface="Calibri" panose="020F0502020204030204" pitchFamily="34" charset="0"/>
            </a:endParaRPr>
          </a:p>
          <a:p>
            <a:pPr algn="just"/>
            <a:r>
              <a:rPr lang="en-US" sz="2800" i="1" dirty="0">
                <a:solidFill>
                  <a:prstClr val="black"/>
                </a:solidFill>
                <a:latin typeface="Calibri" panose="020F0502020204030204" pitchFamily="34" charset="0"/>
                <a:cs typeface="Calibri" panose="020F0502020204030204" pitchFamily="34" charset="0"/>
              </a:rPr>
              <a:t>Em </a:t>
            </a:r>
            <a:r>
              <a:rPr lang="en-US" sz="2800" i="1" dirty="0" err="1">
                <a:solidFill>
                  <a:prstClr val="black"/>
                </a:solidFill>
                <a:latin typeface="Calibri" panose="020F0502020204030204" pitchFamily="34" charset="0"/>
                <a:cs typeface="Calibri" panose="020F0502020204030204" pitchFamily="34" charset="0"/>
              </a:rPr>
              <a:t>có</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nhận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xét</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về</a:t>
            </a:r>
            <a:r>
              <a:rPr lang="en-US" sz="2800" i="1" dirty="0">
                <a:solidFill>
                  <a:prstClr val="black"/>
                </a:solidFill>
                <a:latin typeface="Calibri" panose="020F0502020204030204" pitchFamily="34" charset="0"/>
                <a:cs typeface="Calibri" panose="020F0502020204030204" pitchFamily="34" charset="0"/>
              </a:rPr>
              <a:t> ý </a:t>
            </a:r>
            <a:r>
              <a:rPr lang="en-US" sz="2800" i="1" dirty="0" err="1">
                <a:solidFill>
                  <a:prstClr val="black"/>
                </a:solidFill>
                <a:latin typeface="Calibri" panose="020F0502020204030204" pitchFamily="34" charset="0"/>
                <a:cs typeface="Calibri" panose="020F0502020204030204" pitchFamily="34" charset="0"/>
              </a:rPr>
              <a:t>kiến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của</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Nếu</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là</a:t>
            </a:r>
            <a:r>
              <a:rPr lang="en-US" sz="2800" i="1" dirty="0">
                <a:solidFill>
                  <a:prstClr val="black"/>
                </a:solidFill>
                <a:latin typeface="Calibri" panose="020F0502020204030204" pitchFamily="34" charset="0"/>
                <a:cs typeface="Calibri" panose="020F0502020204030204" pitchFamily="34" charset="0"/>
              </a:rPr>
              <a:t> Dung, </a:t>
            </a:r>
            <a:r>
              <a:rPr lang="en-US" sz="2800" i="1" dirty="0" err="1">
                <a:solidFill>
                  <a:prstClr val="black"/>
                </a:solidFill>
                <a:latin typeface="Calibri" panose="020F0502020204030204" pitchFamily="34" charset="0"/>
                <a:cs typeface="Calibri" panose="020F0502020204030204" pitchFamily="34" charset="0"/>
              </a:rPr>
              <a:t>em</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sẽ</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nói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gì</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với</a:t>
            </a:r>
            <a:r>
              <a:rPr lang="en-US" sz="2800" i="1" dirty="0">
                <a:solidFill>
                  <a:prstClr val="black"/>
                </a:solidFill>
                <a:latin typeface="Calibri" panose="020F0502020204030204" pitchFamily="34" charset="0"/>
                <a:cs typeface="Calibri" panose="020F0502020204030204" pitchFamily="34" charset="0"/>
              </a:rPr>
              <a:t> </a:t>
            </a:r>
            <a:r>
              <a:rPr lang="en-US" sz="2800" i="1" dirty="0" err="1">
                <a:solidFill>
                  <a:prstClr val="black"/>
                </a:solidFill>
                <a:latin typeface="Calibri" panose="020F0502020204030204" pitchFamily="34" charset="0"/>
                <a:cs typeface="Calibri" panose="020F0502020204030204" pitchFamily="34" charset="0"/>
              </a:rPr>
              <a:t>Hiền</a:t>
            </a:r>
            <a:r>
              <a:rPr lang="en-US" sz="2800" i="1" dirty="0">
                <a:solidFill>
                  <a:prstClr val="black"/>
                </a:solidFill>
                <a:latin typeface="Calibri" panose="020F0502020204030204" pitchFamily="34" charset="0"/>
                <a:cs typeface="Calibri" panose="020F0502020204030204" pitchFamily="34" charset="0"/>
              </a:rPr>
              <a:t>?</a:t>
            </a:r>
          </a:p>
          <a:p>
            <a:pPr lvl="0" algn="just"/>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359229" y="424543"/>
            <a:ext cx="6735234" cy="5301343"/>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613658" y="691775"/>
            <a:ext cx="6735234" cy="4817391"/>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685802" y="1186901"/>
            <a:ext cx="6449560"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Loan viết chữ đẹp nhưng tốc độ viết chậm so với các bạn. Bạn dự định từ giờ đến cuối năm lớp 5 sẽ luyện viết nhanh hơn nhưng chưa biết phải làm thế nào.</a:t>
            </a:r>
          </a:p>
          <a:p>
            <a:pPr lvl="0" algn="just"/>
            <a:r>
              <a:rPr lang="vi-VN" sz="3600" i="1" dirty="0">
                <a:solidFill>
                  <a:prstClr val="black"/>
                </a:solidFill>
                <a:latin typeface="Calibri" panose="020F0502020204030204" pitchFamily="34" charset="0"/>
                <a:cs typeface="Calibri" panose="020F0502020204030204" pitchFamily="34" charset="0"/>
              </a:rPr>
              <a:t>Nếu là Loan, em sẽ lập kế hoạch rèn luyện như thế nào?</a:t>
            </a: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xmln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49"/>
            <a:ext cx="6200775" cy="2805793"/>
          </a:xfrm>
          <a:prstGeom prst="roundRect">
            <a:avLst/>
          </a:prstGeom>
          <a:solidFill>
            <a:schemeClr val="bg1"/>
          </a:solidFill>
          <a:ln w="38100">
            <a:solidFill>
              <a:srgbClr val="002060"/>
            </a:solidFill>
            <a:prstDash val="solid"/>
            <a:extLst>
              <a:ext uri="{C807C97D-BFC1-408E-A445-0C87EB9F89A2}">
                <ask:lineSketchStyleProps xmlns:ask="http://schemas.microsoft.com/office/drawing/2018/sketchyshapes" xmlns="" sd="3694780287">
                  <a:custGeom>
                    <a:avLst/>
                    <a:gdLst>
                      <a:gd name="connsiteX0" fmla="*/ 0 w 6200775"/>
                      <a:gd name="connsiteY0" fmla="*/ 390449 h 2342648"/>
                      <a:gd name="connsiteX1" fmla="*/ 390449 w 6200775"/>
                      <a:gd name="connsiteY1" fmla="*/ 0 h 2342648"/>
                      <a:gd name="connsiteX2" fmla="*/ 5810326 w 6200775"/>
                      <a:gd name="connsiteY2" fmla="*/ 0 h 2342648"/>
                      <a:gd name="connsiteX3" fmla="*/ 6200775 w 6200775"/>
                      <a:gd name="connsiteY3" fmla="*/ 390449 h 2342648"/>
                      <a:gd name="connsiteX4" fmla="*/ 6200775 w 6200775"/>
                      <a:gd name="connsiteY4" fmla="*/ 1952199 h 2342648"/>
                      <a:gd name="connsiteX5" fmla="*/ 5810326 w 6200775"/>
                      <a:gd name="connsiteY5" fmla="*/ 2342648 h 2342648"/>
                      <a:gd name="connsiteX6" fmla="*/ 390449 w 6200775"/>
                      <a:gd name="connsiteY6" fmla="*/ 2342648 h 2342648"/>
                      <a:gd name="connsiteX7" fmla="*/ 0 w 6200775"/>
                      <a:gd name="connsiteY7" fmla="*/ 1952199 h 2342648"/>
                      <a:gd name="connsiteX8" fmla="*/ 0 w 6200775"/>
                      <a:gd name="connsiteY8" fmla="*/ 390449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390449"/>
                        </a:moveTo>
                        <a:cubicBezTo>
                          <a:pt x="291" y="177722"/>
                          <a:pt x="177940" y="-2304"/>
                          <a:pt x="390449" y="0"/>
                        </a:cubicBezTo>
                        <a:cubicBezTo>
                          <a:pt x="2384101" y="139772"/>
                          <a:pt x="4446095" y="14259"/>
                          <a:pt x="5810326" y="0"/>
                        </a:cubicBezTo>
                        <a:cubicBezTo>
                          <a:pt x="5995108" y="-5147"/>
                          <a:pt x="6223061" y="156662"/>
                          <a:pt x="6200775" y="390449"/>
                        </a:cubicBezTo>
                        <a:cubicBezTo>
                          <a:pt x="6256266" y="954953"/>
                          <a:pt x="6141711" y="1534168"/>
                          <a:pt x="6200775" y="1952199"/>
                        </a:cubicBezTo>
                        <a:cubicBezTo>
                          <a:pt x="6196756" y="2172107"/>
                          <a:pt x="6047654" y="2341868"/>
                          <a:pt x="5810326" y="2342648"/>
                        </a:cubicBezTo>
                        <a:cubicBezTo>
                          <a:pt x="4244451" y="2230694"/>
                          <a:pt x="1571409" y="2316415"/>
                          <a:pt x="390449" y="2342648"/>
                        </a:cubicBezTo>
                        <a:cubicBezTo>
                          <a:pt x="169044" y="2305799"/>
                          <a:pt x="471" y="2190201"/>
                          <a:pt x="0" y="1952199"/>
                        </a:cubicBezTo>
                        <a:cubicBezTo>
                          <a:pt x="60926" y="1357952"/>
                          <a:pt x="-57541" y="875707"/>
                          <a:pt x="0" y="390449"/>
                        </a:cubicBezTo>
                        <a:close/>
                      </a:path>
                      <a:path w="6200775" h="2342648" stroke="0" extrusionOk="0">
                        <a:moveTo>
                          <a:pt x="0" y="390449"/>
                        </a:moveTo>
                        <a:cubicBezTo>
                          <a:pt x="-2878" y="144397"/>
                          <a:pt x="179029" y="3503"/>
                          <a:pt x="390449" y="0"/>
                        </a:cubicBezTo>
                        <a:cubicBezTo>
                          <a:pt x="2464116" y="-123725"/>
                          <a:pt x="4847897" y="31472"/>
                          <a:pt x="5810326" y="0"/>
                        </a:cubicBezTo>
                        <a:cubicBezTo>
                          <a:pt x="6008436" y="1008"/>
                          <a:pt x="6225490" y="208696"/>
                          <a:pt x="6200775" y="390449"/>
                        </a:cubicBezTo>
                        <a:cubicBezTo>
                          <a:pt x="6122122" y="1109895"/>
                          <a:pt x="6198376" y="1344071"/>
                          <a:pt x="6200775" y="1952199"/>
                        </a:cubicBezTo>
                        <a:cubicBezTo>
                          <a:pt x="6180222" y="2202353"/>
                          <a:pt x="6013960" y="2329814"/>
                          <a:pt x="5810326" y="2342648"/>
                        </a:cubicBezTo>
                        <a:cubicBezTo>
                          <a:pt x="3891920" y="2279379"/>
                          <a:pt x="2247180" y="2204822"/>
                          <a:pt x="390449" y="2342648"/>
                        </a:cubicBezTo>
                        <a:cubicBezTo>
                          <a:pt x="157304" y="2304892"/>
                          <a:pt x="16355" y="2169192"/>
                          <a:pt x="0" y="1952199"/>
                        </a:cubicBezTo>
                        <a:cubicBezTo>
                          <a:pt x="-124050" y="1610810"/>
                          <a:pt x="-25885" y="600272"/>
                          <a:pt x="0" y="39044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4154984"/>
          </a:xfrm>
          <a:prstGeom prst="rect">
            <a:avLst/>
          </a:prstGeom>
          <a:noFill/>
        </p:spPr>
        <p:txBody>
          <a:bodyPr wrap="square" rtlCol="0">
            <a:spAutoFit/>
          </a:bodyPr>
          <a:lstStyle/>
          <a:p>
            <a:pPr lvl="0" algn="just"/>
            <a:r>
              <a:rPr lang="vi-VN" sz="2400" dirty="0">
                <a:solidFill>
                  <a:prstClr val="black"/>
                </a:solidFill>
                <a:latin typeface="Calibri" panose="020F0502020204030204"/>
              </a:rPr>
              <a:t>Lớp của Dung và Hiền đi dã ngoại. Cuối buổi chiều, sau khi ăn nhẹ, Hiền vứt luôn vỏ kẹo xuống đất và đổ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66706" y="2040010"/>
            <a:ext cx="6029325" cy="2308324"/>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Em không tình với việc làm của Hiền. Nếu là Dung em sẽ nói với Hiền rằng việc vứt rác xuống đất và đổ nước ngọt xuống sông sẽ gây ô nhiễm đất và ô nhiễm nguồn nước, và sẽ khiến các cô chú lao công vất vả hơn khi dọn dẹp chúng.</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661956"/>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xmln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914650"/>
          </a:xfrm>
          <a:prstGeom prst="roundRect">
            <a:avLst/>
          </a:prstGeom>
          <a:solidFill>
            <a:schemeClr val="bg1"/>
          </a:solidFill>
          <a:ln w="38100">
            <a:solidFill>
              <a:srgbClr val="002060"/>
            </a:solidFill>
            <a:extLst>
              <a:ext uri="{C807C97D-BFC1-408E-A445-0C87EB9F89A2}">
                <ask:lineSketchStyleProps xmlns:ask="http://schemas.microsoft.com/office/drawing/2018/sketchyshapes" xmln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364907"/>
            <a:ext cx="4552949" cy="3754874"/>
          </a:xfrm>
          <a:prstGeom prst="rect">
            <a:avLst/>
          </a:prstGeom>
          <a:noFill/>
        </p:spPr>
        <p:txBody>
          <a:bodyPr wrap="square" rtlCol="0">
            <a:spAutoFit/>
          </a:bodyPr>
          <a:lstStyle/>
          <a:p>
            <a:pPr lvl="0" algn="just"/>
            <a:r>
              <a:rPr lang="vi-VN" sz="3400" dirty="0">
                <a:solidFill>
                  <a:prstClr val="black"/>
                </a:solidFill>
                <a:latin typeface="Calibri" panose="020F0502020204030204"/>
              </a:rPr>
              <a:t>Loan viết chữ đẹp nhưng tốc độ viết chậm so với các bạn. Bạn dự định từ giờ đến cuối năm lớp 5 sẽ luyện viết nhanh hơn nhưng chưa biết phải làm thế nào.</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677656"/>
          </a:xfrm>
          <a:prstGeom prst="rect">
            <a:avLst/>
          </a:prstGeom>
          <a:noFill/>
        </p:spPr>
        <p:txBody>
          <a:bodyPr wrap="square">
            <a:spAutoFit/>
          </a:bodyPr>
          <a:lstStyle/>
          <a:p>
            <a:pPr lvl="0" algn="just"/>
            <a:r>
              <a:rPr lang="vi-VN" sz="2400" b="1" dirty="0">
                <a:solidFill>
                  <a:prstClr val="black"/>
                </a:solidFill>
                <a:latin typeface="Cambria" panose="02040503050406030204" pitchFamily="18" charset="0"/>
                <a:ea typeface="Cambria" panose="02040503050406030204" pitchFamily="18" charset="0"/>
              </a:rPr>
              <a:t>Nếu em là Loan em sẽ lập ra kế hoạch cụ thể như sau:</a:t>
            </a:r>
          </a:p>
          <a:p>
            <a:pPr lvl="0" algn="just"/>
            <a:r>
              <a:rPr lang="vi-VN" sz="2400" b="1" dirty="0">
                <a:solidFill>
                  <a:prstClr val="black"/>
                </a:solidFill>
                <a:latin typeface="Cambria" panose="02040503050406030204" pitchFamily="18" charset="0"/>
                <a:ea typeface="Cambria" panose="02040503050406030204" pitchFamily="18" charset="0"/>
              </a:rPr>
              <a:t>- Thời gian thực hiện mục tiêu: trong khoảng thời gian còn lại của năm học</a:t>
            </a:r>
          </a:p>
          <a:p>
            <a:pPr lvl="0" algn="just"/>
            <a:r>
              <a:rPr lang="vi-VN" sz="2400" b="1" dirty="0">
                <a:solidFill>
                  <a:prstClr val="black"/>
                </a:solidFill>
                <a:latin typeface="Cambria" panose="02040503050406030204" pitchFamily="18" charset="0"/>
                <a:ea typeface="Cambria" panose="02040503050406030204" pitchFamily="18" charset="0"/>
              </a:rPr>
              <a:t>- Biện pháp: Mỗi ngày dành ra 1 tiếng để luyện viết, và luyện nhiều kiểu chữ viết khác nhau.</a:t>
            </a: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4563985"/>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323987"/>
          </a:xfrm>
          <a:prstGeom prst="rect">
            <a:avLst/>
          </a:prstGeom>
          <a:noFill/>
        </p:spPr>
        <p:txBody>
          <a:bodyPr wrap="square" lIns="0" tIns="0" rIns="0" bIns="0" rtlCol="0">
            <a:spAutoFit/>
          </a:bodyPr>
          <a:lstStyle/>
          <a:p>
            <a:pPr lvl="0" algn="just"/>
            <a:r>
              <a:rPr lang="en-US" sz="3600" dirty="0">
                <a:solidFill>
                  <a:prstClr val="black"/>
                </a:solidFill>
                <a:latin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cs typeface="Calibri" panose="020F0502020204030204" pitchFamily="34" charset="0"/>
              </a:rPr>
              <a:t>Môi trường là của chúng ta. Giữ gìn, bảo vệ mới là văn minh. Khi chúng ta chủa thành công ở một lĩnh vực nào đó cần lập kế hoạch rõ ràng và quyết tâm thực hiện sẽ góp phần chúng ta thành công hơn.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97BFA263-AA42-ECBE-A7D4-A349DBD87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315" y="1356731"/>
            <a:ext cx="15393460" cy="3712753"/>
          </a:xfrm>
          <a:prstGeom prst="rect">
            <a:avLst/>
          </a:prstGeom>
        </p:spPr>
      </p:pic>
    </p:spTree>
    <p:extLst>
      <p:ext uri="{BB962C8B-B14F-4D97-AF65-F5344CB8AC3E}">
        <p14:creationId xmlns:p14="http://schemas.microsoft.com/office/powerpoint/2010/main" val="572818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7"/>
          <p:cNvSpPr/>
          <p:nvPr/>
        </p:nvSpPr>
        <p:spPr>
          <a:xfrm>
            <a:off x="1023257" y="1817988"/>
            <a:ext cx="8793843" cy="3069697"/>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cs typeface="+mn-cs"/>
            </a:endParaRPr>
          </a:p>
        </p:txBody>
      </p:sp>
      <p:pic>
        <p:nvPicPr>
          <p:cNvPr id="6" name="图片 18" descr="46"/>
          <p:cNvPicPr>
            <a:picLocks noChangeAspect="1"/>
          </p:cNvPicPr>
          <p:nvPr/>
        </p:nvPicPr>
        <p:blipFill>
          <a:blip r:embed="rId2"/>
          <a:stretch>
            <a:fillRect/>
          </a:stretch>
        </p:blipFill>
        <p:spPr>
          <a:xfrm>
            <a:off x="-259080" y="4399280"/>
            <a:ext cx="12192000" cy="2458720"/>
          </a:xfrm>
          <a:prstGeom prst="rect">
            <a:avLst/>
          </a:prstGeom>
        </p:spPr>
      </p:pic>
      <p:pic>
        <p:nvPicPr>
          <p:cNvPr id="7" name="图片 1" descr="41"/>
          <p:cNvPicPr>
            <a:picLocks noChangeAspect="1"/>
          </p:cNvPicPr>
          <p:nvPr/>
        </p:nvPicPr>
        <p:blipFill>
          <a:blip r:embed="rId3"/>
          <a:stretch>
            <a:fillRect/>
          </a:stretch>
        </p:blipFill>
        <p:spPr>
          <a:xfrm>
            <a:off x="-86360" y="4076065"/>
            <a:ext cx="2945130" cy="2856865"/>
          </a:xfrm>
          <a:prstGeom prst="rect">
            <a:avLst/>
          </a:prstGeom>
        </p:spPr>
      </p:pic>
      <p:pic>
        <p:nvPicPr>
          <p:cNvPr id="8" name="图片 9" descr="43"/>
          <p:cNvPicPr>
            <a:picLocks noChangeAspect="1"/>
          </p:cNvPicPr>
          <p:nvPr/>
        </p:nvPicPr>
        <p:blipFill>
          <a:blip r:embed="rId4"/>
          <a:stretch>
            <a:fillRect/>
          </a:stretch>
        </p:blipFill>
        <p:spPr>
          <a:xfrm>
            <a:off x="0" y="73660"/>
            <a:ext cx="1989455" cy="2667635"/>
          </a:xfrm>
          <a:prstGeom prst="rect">
            <a:avLst/>
          </a:prstGeom>
        </p:spPr>
      </p:pic>
      <p:pic>
        <p:nvPicPr>
          <p:cNvPr id="10" name="图片 6" descr="42"/>
          <p:cNvPicPr>
            <a:picLocks noChangeAspect="1"/>
          </p:cNvPicPr>
          <p:nvPr/>
        </p:nvPicPr>
        <p:blipFill>
          <a:blip r:embed="rId5"/>
          <a:srcRect l="83056" t="50219"/>
          <a:stretch>
            <a:fillRect/>
          </a:stretch>
        </p:blipFill>
        <p:spPr>
          <a:xfrm>
            <a:off x="9948545" y="3796665"/>
            <a:ext cx="2243455" cy="3136265"/>
          </a:xfrm>
          <a:prstGeom prst="rect">
            <a:avLst/>
          </a:prstGeom>
        </p:spPr>
      </p:pic>
      <p:pic>
        <p:nvPicPr>
          <p:cNvPr id="11" name="图片 5" descr="千库网_人物儿童_元素编号13319176"/>
          <p:cNvPicPr>
            <a:picLocks noChangeAspect="1"/>
          </p:cNvPicPr>
          <p:nvPr/>
        </p:nvPicPr>
        <p:blipFill>
          <a:blip r:embed="rId6"/>
          <a:stretch>
            <a:fillRect/>
          </a:stretch>
        </p:blipFill>
        <p:spPr>
          <a:xfrm flipH="1">
            <a:off x="7936865" y="932180"/>
            <a:ext cx="3681095" cy="5807075"/>
          </a:xfrm>
          <a:prstGeom prst="rect">
            <a:avLst/>
          </a:prstGeom>
        </p:spPr>
      </p:pic>
      <p:sp>
        <p:nvSpPr>
          <p:cNvPr id="3" name="TextBox 2">
            <a:extLst>
              <a:ext uri="{FF2B5EF4-FFF2-40B4-BE49-F238E27FC236}">
                <a16:creationId xmlns:a16="http://schemas.microsoft.com/office/drawing/2014/main" id="{BFA449DD-E2E8-7BAF-0A37-1EE367985880}"/>
              </a:ext>
            </a:extLst>
          </p:cNvPr>
          <p:cNvSpPr txBox="1"/>
          <p:nvPr/>
        </p:nvSpPr>
        <p:spPr>
          <a:xfrm>
            <a:off x="1404258" y="2188029"/>
            <a:ext cx="7456714" cy="2308324"/>
          </a:xfrm>
          <a:prstGeom prst="rect">
            <a:avLst/>
          </a:prstGeom>
          <a:noFill/>
        </p:spPr>
        <p:txBody>
          <a:bodyPr wrap="square" rtlCol="0">
            <a:spAutoFit/>
          </a:bodyPr>
          <a:lstStyle/>
          <a:p>
            <a:pPr algn="just"/>
            <a:r>
              <a:rPr lang="en-US" sz="3600" b="1" dirty="0"/>
              <a:t>Đ</a:t>
            </a:r>
            <a:r>
              <a:rPr lang="vi-VN" sz="3600" b="1" dirty="0"/>
              <a:t>ọc thơ hoặc kể chuyện về nội dung ca ngợi về bảo vệ môi trường, các việc đã thực hiện thành công nhờ việc lập kế hoạch</a:t>
            </a:r>
            <a:r>
              <a:rPr lang="en-US" sz="3600" b="1" dirty="0"/>
              <a:t>.</a:t>
            </a:r>
          </a:p>
        </p:txBody>
      </p:sp>
    </p:spTree>
    <p:extLst>
      <p:ext uri="{BB962C8B-B14F-4D97-AF65-F5344CB8AC3E}">
        <p14:creationId xmlns:p14="http://schemas.microsoft.com/office/powerpoint/2010/main" val="6921423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b="1" i="1">
                <a:solidFill>
                  <a:prstClr val="black"/>
                </a:solidFill>
              </a:rPr>
              <a:t>Nêu một số biểu hiện của việc bảo vệ môi trường sống.</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rPr>
              <a:t>Trồng</a:t>
            </a:r>
            <a:r>
              <a:rPr lang="en-US" sz="4000" b="1" dirty="0">
                <a:solidFill>
                  <a:prstClr val="black"/>
                </a:solidFill>
              </a:rPr>
              <a:t> </a:t>
            </a:r>
            <a:r>
              <a:rPr lang="en-US" sz="4000" b="1" dirty="0" err="1">
                <a:solidFill>
                  <a:prstClr val="black"/>
                </a:solidFill>
              </a:rPr>
              <a:t>cây</a:t>
            </a:r>
            <a:r>
              <a:rPr lang="en-US" sz="4000" b="1" dirty="0">
                <a:solidFill>
                  <a:prstClr val="black"/>
                </a:solidFill>
              </a:rPr>
              <a:t> </a:t>
            </a:r>
            <a:r>
              <a:rPr lang="en-US" sz="4000" b="1" dirty="0" err="1">
                <a:solidFill>
                  <a:prstClr val="black"/>
                </a:solidFill>
              </a:rPr>
              <a:t>xanh</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khạc</a:t>
            </a:r>
            <a:r>
              <a:rPr lang="en-US" sz="4000" b="1" dirty="0">
                <a:solidFill>
                  <a:prstClr val="black"/>
                </a:solidFill>
              </a:rPr>
              <a:t> </a:t>
            </a:r>
            <a:r>
              <a:rPr lang="en-US" sz="4000" b="1" dirty="0" err="1">
                <a:solidFill>
                  <a:prstClr val="black"/>
                </a:solidFill>
              </a:rPr>
              <a:t>nhổ</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dẫm</a:t>
            </a:r>
            <a:r>
              <a:rPr lang="en-US" sz="4000" b="1" dirty="0">
                <a:solidFill>
                  <a:prstClr val="black"/>
                </a:solidFill>
              </a:rPr>
              <a:t> </a:t>
            </a:r>
            <a:r>
              <a:rPr lang="en-US" sz="4000" b="1" dirty="0" err="1">
                <a:solidFill>
                  <a:prstClr val="black"/>
                </a:solidFill>
              </a:rPr>
              <a:t>lên</a:t>
            </a:r>
            <a:r>
              <a:rPr lang="en-US" sz="4000" b="1" dirty="0">
                <a:solidFill>
                  <a:prstClr val="black"/>
                </a:solidFill>
              </a:rPr>
              <a:t> </a:t>
            </a:r>
            <a:r>
              <a:rPr lang="en-US" sz="4000" b="1" dirty="0" err="1">
                <a:solidFill>
                  <a:prstClr val="black"/>
                </a:solidFill>
              </a:rPr>
              <a:t>cỏ</a:t>
            </a:r>
            <a:r>
              <a:rPr lang="en-US" sz="4000" b="1" dirty="0">
                <a:solidFill>
                  <a:prstClr val="black"/>
                </a:solidFill>
              </a:rPr>
              <a:t>, </a:t>
            </a:r>
            <a:r>
              <a:rPr lang="en-US" sz="4000" b="1" dirty="0" err="1">
                <a:solidFill>
                  <a:prstClr val="black"/>
                </a:solidFill>
              </a:rPr>
              <a:t>không</a:t>
            </a:r>
            <a:r>
              <a:rPr lang="en-US" sz="4000" b="1" dirty="0">
                <a:solidFill>
                  <a:prstClr val="black"/>
                </a:solidFill>
              </a:rPr>
              <a:t> </a:t>
            </a:r>
            <a:r>
              <a:rPr lang="en-US" sz="4000" b="1" dirty="0" err="1">
                <a:solidFill>
                  <a:prstClr val="black"/>
                </a:solidFill>
              </a:rPr>
              <a:t>đốt</a:t>
            </a:r>
            <a:r>
              <a:rPr lang="en-US" sz="4000" b="1" dirty="0">
                <a:solidFill>
                  <a:prstClr val="black"/>
                </a:solidFill>
              </a:rPr>
              <a:t> </a:t>
            </a:r>
            <a:r>
              <a:rPr lang="en-US" sz="4000" b="1" dirty="0" err="1">
                <a:solidFill>
                  <a:prstClr val="black"/>
                </a:solidFill>
              </a:rPr>
              <a:t>rác</a:t>
            </a:r>
            <a:r>
              <a:rPr lang="en-US" sz="4000" b="1" dirty="0">
                <a:solidFill>
                  <a:prstClr val="black"/>
                </a:solidFill>
              </a:rPr>
              <a:t> </a:t>
            </a:r>
            <a:r>
              <a:rPr lang="en-US" sz="4000" b="1" dirty="0" err="1">
                <a:solidFill>
                  <a:prstClr val="black"/>
                </a:solidFill>
              </a:rPr>
              <a:t>bừa</a:t>
            </a:r>
            <a:r>
              <a:rPr lang="en-US" sz="4000" b="1" dirty="0">
                <a:solidFill>
                  <a:prstClr val="black"/>
                </a:solidFill>
              </a:rPr>
              <a:t> </a:t>
            </a:r>
            <a:r>
              <a:rPr lang="en-US" sz="4000" b="1" dirty="0" err="1">
                <a:solidFill>
                  <a:prstClr val="black"/>
                </a:solidFill>
              </a:rPr>
              <a:t>bãi</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i="1">
                <a:solidFill>
                  <a:prstClr val="black"/>
                </a:solidFill>
              </a:rPr>
              <a:t>Việc ô nhiễm môi trường gây tác hại gì đối với sức khỏe con người?</a:t>
            </a:r>
            <a:endParaRPr kumimoji="0" lang="en-US" sz="40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079171"/>
            <a:ext cx="8890000" cy="230233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Việc ô nhiễm môi trường gây nên rất nhiều tá hại nguy hiểm đổi với sức khoẻ con người, gây ra các bệnh về suy hô hấp, hay ngộ độc…</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985867"/>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xmlns="" sd="3076166870">
                  <a:custGeom>
                    <a:avLst/>
                    <a:gdLst>
                      <a:gd name="connsiteX0" fmla="*/ 0 w 9925665"/>
                      <a:gd name="connsiteY0" fmla="*/ 164314 h 985867"/>
                      <a:gd name="connsiteX1" fmla="*/ 164314 w 9925665"/>
                      <a:gd name="connsiteY1" fmla="*/ 0 h 985867"/>
                      <a:gd name="connsiteX2" fmla="*/ 9761351 w 9925665"/>
                      <a:gd name="connsiteY2" fmla="*/ 0 h 985867"/>
                      <a:gd name="connsiteX3" fmla="*/ 9925665 w 9925665"/>
                      <a:gd name="connsiteY3" fmla="*/ 164314 h 985867"/>
                      <a:gd name="connsiteX4" fmla="*/ 9925665 w 9925665"/>
                      <a:gd name="connsiteY4" fmla="*/ 821553 h 985867"/>
                      <a:gd name="connsiteX5" fmla="*/ 9761351 w 9925665"/>
                      <a:gd name="connsiteY5" fmla="*/ 985867 h 985867"/>
                      <a:gd name="connsiteX6" fmla="*/ 164314 w 9925665"/>
                      <a:gd name="connsiteY6" fmla="*/ 985867 h 985867"/>
                      <a:gd name="connsiteX7" fmla="*/ 0 w 9925665"/>
                      <a:gd name="connsiteY7" fmla="*/ 821553 h 985867"/>
                      <a:gd name="connsiteX8" fmla="*/ 0 w 9925665"/>
                      <a:gd name="connsiteY8" fmla="*/ 164314 h 98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985867" fill="none" extrusionOk="0">
                        <a:moveTo>
                          <a:pt x="0" y="164314"/>
                        </a:moveTo>
                        <a:cubicBezTo>
                          <a:pt x="4156" y="58409"/>
                          <a:pt x="60955" y="4362"/>
                          <a:pt x="164314" y="0"/>
                        </a:cubicBezTo>
                        <a:cubicBezTo>
                          <a:pt x="2837131" y="126006"/>
                          <a:pt x="8007568" y="100915"/>
                          <a:pt x="9761351" y="0"/>
                        </a:cubicBezTo>
                        <a:cubicBezTo>
                          <a:pt x="9863241" y="8956"/>
                          <a:pt x="9923612" y="72113"/>
                          <a:pt x="9925665" y="164314"/>
                        </a:cubicBezTo>
                        <a:cubicBezTo>
                          <a:pt x="9982544" y="246179"/>
                          <a:pt x="9920254" y="547877"/>
                          <a:pt x="9925665" y="821553"/>
                        </a:cubicBezTo>
                        <a:cubicBezTo>
                          <a:pt x="9926047" y="922735"/>
                          <a:pt x="9858179" y="983380"/>
                          <a:pt x="9761351" y="985867"/>
                        </a:cubicBezTo>
                        <a:cubicBezTo>
                          <a:pt x="6559592" y="1065479"/>
                          <a:pt x="1525824" y="1029078"/>
                          <a:pt x="164314" y="985867"/>
                        </a:cubicBezTo>
                        <a:cubicBezTo>
                          <a:pt x="58962" y="994725"/>
                          <a:pt x="-12564" y="908922"/>
                          <a:pt x="0" y="821553"/>
                        </a:cubicBezTo>
                        <a:cubicBezTo>
                          <a:pt x="23029" y="605362"/>
                          <a:pt x="-56400" y="317734"/>
                          <a:pt x="0" y="164314"/>
                        </a:cubicBezTo>
                        <a:close/>
                      </a:path>
                      <a:path w="9925665" h="985867" stroke="0" extrusionOk="0">
                        <a:moveTo>
                          <a:pt x="0" y="164314"/>
                        </a:moveTo>
                        <a:cubicBezTo>
                          <a:pt x="5321" y="56985"/>
                          <a:pt x="72791" y="3039"/>
                          <a:pt x="164314" y="0"/>
                        </a:cubicBezTo>
                        <a:cubicBezTo>
                          <a:pt x="1999063" y="151700"/>
                          <a:pt x="5835165" y="-163562"/>
                          <a:pt x="9761351" y="0"/>
                        </a:cubicBezTo>
                        <a:cubicBezTo>
                          <a:pt x="9850557" y="-179"/>
                          <a:pt x="9919532" y="71117"/>
                          <a:pt x="9925665" y="164314"/>
                        </a:cubicBezTo>
                        <a:cubicBezTo>
                          <a:pt x="9888694" y="491683"/>
                          <a:pt x="9872527" y="689333"/>
                          <a:pt x="9925665" y="821553"/>
                        </a:cubicBezTo>
                        <a:cubicBezTo>
                          <a:pt x="9931556" y="909616"/>
                          <a:pt x="9843603" y="977354"/>
                          <a:pt x="9761351" y="985867"/>
                        </a:cubicBezTo>
                        <a:cubicBezTo>
                          <a:pt x="5536246" y="1093696"/>
                          <a:pt x="3135032" y="1108418"/>
                          <a:pt x="164314" y="985867"/>
                        </a:cubicBezTo>
                        <a:cubicBezTo>
                          <a:pt x="67678" y="973724"/>
                          <a:pt x="-71" y="915137"/>
                          <a:pt x="0" y="821553"/>
                        </a:cubicBezTo>
                        <a:cubicBezTo>
                          <a:pt x="53531" y="556707"/>
                          <a:pt x="50300" y="270073"/>
                          <a:pt x="0" y="16431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i="1">
                <a:solidFill>
                  <a:prstClr val="black"/>
                </a:solidFill>
              </a:rPr>
              <a:t>Vì sao cần bảo vệ môi trường?</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587828" y="1617890"/>
            <a:ext cx="10243458" cy="2692853"/>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prstClr val="black"/>
                </a:solidFill>
                <a:latin typeface="Calibri" panose="020F0502020204030204"/>
              </a:rPr>
              <a:t>Cần phải bảo vệ môi trường vì môi trường là nơi cung cấp đầy đủ mọi nhu cầu cần thiết của con người, bảo vệ môi trường cũng chính là bảo vệ cuộc sống và chính bản thân mỗi chúng ta. cần phải bảo vệ môi trường vì môi trường là nơi cung cấp đầy đủ mọi nhu cầu cần thiết của con người, bảo vệ môi trường cũng chính là bảo vệ cuộc sống và chính bản thân mỗi chúng ta.</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字魂143号-正酷超级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字魂143号-正酷超级黑"/>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1186</Words>
  <Application>Microsoft Office PowerPoint</Application>
  <PresentationFormat>Widescreen</PresentationFormat>
  <Paragraphs>69</Paragraphs>
  <Slides>26</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Arial</vt:lpstr>
      <vt:lpstr>Calibri</vt:lpstr>
      <vt:lpstr>Calibri Light</vt:lpstr>
      <vt:lpstr>Cambria</vt:lpstr>
      <vt:lpstr>LNTH-Hoa Nho LNTH</vt:lpstr>
      <vt:lpstr>Segoe UI Black</vt:lpstr>
      <vt:lpstr>Times New Roman</vt:lpstr>
      <vt:lpstr>字魂143号-正酷超级黑</vt:lpstr>
      <vt:lpstr>字魂59号-创粗黑</vt:lpstr>
      <vt:lpstr>1_Office Theme</vt:lpstr>
      <vt:lpstr>Office Theme</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25</cp:revision>
  <dcterms:created xsi:type="dcterms:W3CDTF">2024-02-02T01:25:47Z</dcterms:created>
  <dcterms:modified xsi:type="dcterms:W3CDTF">2025-03-13T01:56:00Z</dcterms:modified>
</cp:coreProperties>
</file>