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5" r:id="rId3"/>
    <p:sldId id="296" r:id="rId4"/>
    <p:sldId id="479" r:id="rId5"/>
    <p:sldId id="473" r:id="rId6"/>
    <p:sldId id="496" r:id="rId7"/>
    <p:sldId id="283" r:id="rId8"/>
    <p:sldId id="4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00FF00"/>
    <a:srgbClr val="FEDEDE"/>
    <a:srgbClr val="FFCCFF"/>
    <a:srgbClr val="FFFFCC"/>
    <a:srgbClr val="D9ACCF"/>
    <a:srgbClr val="FEFEFF"/>
    <a:srgbClr val="855BA2"/>
    <a:srgbClr val="70408B"/>
    <a:srgbClr val="875E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9" d="100"/>
          <a:sy n="69" d="100"/>
        </p:scale>
        <p:origin x="750"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3259"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0ABE3-9145-D3EC-4F28-D84ED4BEB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22EEFA-0DE1-06AC-08FF-9565310B6C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49697-56AB-4665-801D-7BEC896D9B79}" type="datetimeFigureOut">
              <a:rPr lang="en-US" smtClean="0"/>
              <a:t>5/7/2025</a:t>
            </a:fld>
            <a:endParaRPr lang="en-US"/>
          </a:p>
        </p:txBody>
      </p:sp>
      <p:sp>
        <p:nvSpPr>
          <p:cNvPr id="4" name="Footer Placeholder 3">
            <a:extLst>
              <a:ext uri="{FF2B5EF4-FFF2-40B4-BE49-F238E27FC236}">
                <a16:creationId xmlns:a16="http://schemas.microsoft.com/office/drawing/2014/main" id="{AEFA6C7F-57A7-F269-FD2E-A05136565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1FE123-D811-9445-2546-28635BEDD4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B35F8-FE39-4CB9-9844-AE02BEAD22ED}" type="slidenum">
              <a:rPr lang="en-US" smtClean="0"/>
              <a:t>‹#›</a:t>
            </a:fld>
            <a:endParaRPr lang="en-US"/>
          </a:p>
        </p:txBody>
      </p:sp>
    </p:spTree>
    <p:extLst>
      <p:ext uri="{BB962C8B-B14F-4D97-AF65-F5344CB8AC3E}">
        <p14:creationId xmlns:p14="http://schemas.microsoft.com/office/powerpoint/2010/main" val="298593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5E021-7566-4D7F-A62D-4ADB850A8884}"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854EF-8C27-4D76-B755-1794355016F8}" type="slidenum">
              <a:rPr lang="en-US" smtClean="0"/>
              <a:t>‹#›</a:t>
            </a:fld>
            <a:endParaRPr lang="en-US"/>
          </a:p>
        </p:txBody>
      </p:sp>
    </p:spTree>
    <p:extLst>
      <p:ext uri="{BB962C8B-B14F-4D97-AF65-F5344CB8AC3E}">
        <p14:creationId xmlns:p14="http://schemas.microsoft.com/office/powerpoint/2010/main" val="274456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F26854EF-8C27-4D76-B755-1794355016F8}" type="slidenum">
              <a:rPr lang="en-US" smtClean="0"/>
              <a:t>1</a:t>
            </a:fld>
            <a:endParaRPr lang="en-US"/>
          </a:p>
        </p:txBody>
      </p:sp>
    </p:spTree>
    <p:extLst>
      <p:ext uri="{BB962C8B-B14F-4D97-AF65-F5344CB8AC3E}">
        <p14:creationId xmlns:p14="http://schemas.microsoft.com/office/powerpoint/2010/main" val="237663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8895-A2F5-81D7-5EFD-89A27012B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909EC-D8A5-2380-1728-F44B30367E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EF330-4F30-46A9-9926-674A88A71C74}"/>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7264DC4E-15E1-164B-685E-29810EA58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BD44B4-905A-70A6-C41A-C4A7E77139CC}"/>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4065961995"/>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0B5C-1008-4879-0F1D-CDE4695EBF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69906-E5A4-A15A-7803-1BF7A041E38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DA232-42D2-BB7D-C5E1-86E90DB1FE21}"/>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41BAF403-6694-0412-12A9-C837436F6F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D9CFD-CD09-0D33-D11F-4702EC88FA84}"/>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480976802"/>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B7FB5F-4821-3510-D03E-98D063B9A8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8E457-7472-BD78-1DE7-2CE1AEB7572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8D26C-D678-2593-370E-D1E35A9967D9}"/>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D5DBB403-8A1E-F840-5CF3-D5BD33D78F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CCE5DE-AD7F-DD36-6DBD-339C0C5C925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054286854"/>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7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8BAB-953F-7FC0-6A0A-3243D917A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4363CF-8FB3-5416-34A7-442F5711CC6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5D05A-CBD3-5603-6B78-2EB55F16692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1C6D5C26-AE22-F78E-2557-DDC7E32BC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C69081-4FA9-CFB4-40C4-750E72C0748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293807955"/>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5B30-2AD8-51C1-F6C1-BF0D0327B4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9D1AF-EDD2-E0EB-2F7A-226C48350D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BAF2E-9249-7484-7274-6C7DC691F037}"/>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2C8DF08D-4F9B-84BA-0E51-18CF8B1A98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B434F-5F8C-5B04-6AAC-E6A79956C55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797666817"/>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3878-D461-8E99-96DB-C83C69F87B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F6120F-1E8A-7D7A-9E10-2D1285BCE8F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9DDC5-A643-35E4-2126-5D9BB8534B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BDAE6-28FC-4A11-9771-7723763FB756}"/>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6" name="Footer Placeholder 5">
            <a:extLst>
              <a:ext uri="{FF2B5EF4-FFF2-40B4-BE49-F238E27FC236}">
                <a16:creationId xmlns:a16="http://schemas.microsoft.com/office/drawing/2014/main" id="{3D87C0E8-AF2E-F79A-1890-5CB0C3331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82B85E-4C3E-DF23-09A8-387AA2FD1FC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173651092"/>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FCFB-E07C-E690-DDDE-09BCD93228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308FE1-B90C-0201-0AD0-FEDFEAA55DB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E08EA-8EC8-FE6C-C2D3-D24A6E6FA12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6AF19-05C5-EE75-D4DE-DD9558EEDE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CB52A-EABD-E5B0-060F-0D232CE95F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460B1-0AEA-A0BC-A1F2-1BD0F7167D7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8" name="Footer Placeholder 7">
            <a:extLst>
              <a:ext uri="{FF2B5EF4-FFF2-40B4-BE49-F238E27FC236}">
                <a16:creationId xmlns:a16="http://schemas.microsoft.com/office/drawing/2014/main" id="{62A67864-C0DF-0A66-054D-30EB4B499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2557CE-FAB4-B2C1-96AD-31E6AF9B7D23}"/>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744379381"/>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D28B-A25A-727F-52EB-0EB0140577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9FB9BE-74E5-0520-BE40-3EB709C99CCB}"/>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4" name="Footer Placeholder 3">
            <a:extLst>
              <a:ext uri="{FF2B5EF4-FFF2-40B4-BE49-F238E27FC236}">
                <a16:creationId xmlns:a16="http://schemas.microsoft.com/office/drawing/2014/main" id="{4DD916C1-4286-EB33-6EC6-A903DD4FA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5B9D2FB-B342-A051-3515-D5BA0968895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539040584"/>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7B087-4609-8432-CE21-C7829A6B746D}"/>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3" name="Footer Placeholder 2">
            <a:extLst>
              <a:ext uri="{FF2B5EF4-FFF2-40B4-BE49-F238E27FC236}">
                <a16:creationId xmlns:a16="http://schemas.microsoft.com/office/drawing/2014/main" id="{70D468E3-EB72-AE40-D542-F1865A849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ADFD0CD-5A0C-5274-9014-F0A602EEDF6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69909716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30A6-DC21-AF26-6C15-24DCEDA473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23FB6-ADEC-B4C4-D417-944A31DDC6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F69523-AB53-DBAF-E0E1-93B7550A4B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3CC3A-7711-2BF7-D2E7-6604DBA1A61C}"/>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6" name="Footer Placeholder 5">
            <a:extLst>
              <a:ext uri="{FF2B5EF4-FFF2-40B4-BE49-F238E27FC236}">
                <a16:creationId xmlns:a16="http://schemas.microsoft.com/office/drawing/2014/main" id="{8A59F250-2702-92EA-BE9C-BE8F48FD98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61BFA1-F4E4-9F5D-DDEA-7FDC0BE2D8A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658304702"/>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3272-CA08-D47C-4BFA-62A6AA3C12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6991D-AE40-0049-1C99-A9D2066C7E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1E4AA2-EFD4-1798-614B-505FC63A18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D01F3-E22D-9F41-DD3E-D376D2D3C952}"/>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6" name="Footer Placeholder 5">
            <a:extLst>
              <a:ext uri="{FF2B5EF4-FFF2-40B4-BE49-F238E27FC236}">
                <a16:creationId xmlns:a16="http://schemas.microsoft.com/office/drawing/2014/main" id="{C435528D-480C-B935-0A15-3EE53A812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796A2D-9687-9328-2382-8C2723AAE13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859593928"/>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79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ild art, painting, paint, drawing&#10;&#10;Description automatically generated">
            <a:extLst>
              <a:ext uri="{FF2B5EF4-FFF2-40B4-BE49-F238E27FC236}">
                <a16:creationId xmlns:a16="http://schemas.microsoft.com/office/drawing/2014/main" id="{2B6C4795-565A-139D-CFB7-59D77AFD6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7A78FCBF-CAF1-B701-DA2E-A2D0DA5227B5}"/>
              </a:ext>
            </a:extLst>
          </p:cNvPr>
          <p:cNvSpPr/>
          <p:nvPr/>
        </p:nvSpPr>
        <p:spPr>
          <a:xfrm>
            <a:off x="3124200" y="579120"/>
            <a:ext cx="7221995" cy="4511040"/>
          </a:xfrm>
          <a:prstGeom prst="roundRect">
            <a:avLst/>
          </a:prstGeom>
          <a:solidFill>
            <a:schemeClr val="bg1">
              <a:alpha val="7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pic>
        <p:nvPicPr>
          <p:cNvPr id="2" name="Picture 1">
            <a:extLst>
              <a:ext uri="{FF2B5EF4-FFF2-40B4-BE49-F238E27FC236}">
                <a16:creationId xmlns:a16="http://schemas.microsoft.com/office/drawing/2014/main" id="{79C7CABD-4E31-2D89-6289-8FC53107AE8E}"/>
              </a:ext>
            </a:extLst>
          </p:cNvPr>
          <p:cNvPicPr>
            <a:picLocks noChangeAspect="1"/>
          </p:cNvPicPr>
          <p:nvPr/>
        </p:nvPicPr>
        <p:blipFill>
          <a:blip r:embed="rId4"/>
          <a:stretch>
            <a:fillRect/>
          </a:stretch>
        </p:blipFill>
        <p:spPr>
          <a:xfrm>
            <a:off x="5328802" y="1197826"/>
            <a:ext cx="2712955" cy="865707"/>
          </a:xfrm>
          <a:prstGeom prst="rect">
            <a:avLst/>
          </a:prstGeom>
        </p:spPr>
      </p:pic>
      <p:pic>
        <p:nvPicPr>
          <p:cNvPr id="3" name="Picture 2">
            <a:extLst>
              <a:ext uri="{FF2B5EF4-FFF2-40B4-BE49-F238E27FC236}">
                <a16:creationId xmlns:a16="http://schemas.microsoft.com/office/drawing/2014/main" id="{008AA568-5E0D-EE61-C120-F72869651C56}"/>
              </a:ext>
            </a:extLst>
          </p:cNvPr>
          <p:cNvPicPr>
            <a:picLocks noChangeAspect="1"/>
          </p:cNvPicPr>
          <p:nvPr/>
        </p:nvPicPr>
        <p:blipFill>
          <a:blip r:embed="rId5"/>
          <a:stretch>
            <a:fillRect/>
          </a:stretch>
        </p:blipFill>
        <p:spPr>
          <a:xfrm rot="611490">
            <a:off x="4665320" y="1879517"/>
            <a:ext cx="3511600" cy="1920406"/>
          </a:xfrm>
          <a:prstGeom prst="rect">
            <a:avLst/>
          </a:prstGeom>
        </p:spPr>
      </p:pic>
      <p:pic>
        <p:nvPicPr>
          <p:cNvPr id="4" name="Picture 3">
            <a:extLst>
              <a:ext uri="{FF2B5EF4-FFF2-40B4-BE49-F238E27FC236}">
                <a16:creationId xmlns:a16="http://schemas.microsoft.com/office/drawing/2014/main" id="{FB5FD4F5-F912-4BB7-3630-D6C3F8121E8B}"/>
              </a:ext>
            </a:extLst>
          </p:cNvPr>
          <p:cNvPicPr>
            <a:picLocks noChangeAspect="1"/>
          </p:cNvPicPr>
          <p:nvPr/>
        </p:nvPicPr>
        <p:blipFill>
          <a:blip r:embed="rId6"/>
          <a:stretch>
            <a:fillRect/>
          </a:stretch>
        </p:blipFill>
        <p:spPr>
          <a:xfrm>
            <a:off x="3505200" y="2966443"/>
            <a:ext cx="6290405" cy="2222102"/>
          </a:xfrm>
          <a:prstGeom prst="rect">
            <a:avLst/>
          </a:prstGeom>
        </p:spPr>
      </p:pic>
    </p:spTree>
    <p:extLst>
      <p:ext uri="{BB962C8B-B14F-4D97-AF65-F5344CB8AC3E}">
        <p14:creationId xmlns:p14="http://schemas.microsoft.com/office/powerpoint/2010/main" val="3807802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graphicFrame>
        <p:nvGraphicFramePr>
          <p:cNvPr id="2" name="Table 1">
            <a:extLst>
              <a:ext uri="{FF2B5EF4-FFF2-40B4-BE49-F238E27FC236}">
                <a16:creationId xmlns:a16="http://schemas.microsoft.com/office/drawing/2014/main" id="{275F91B3-ECBF-60D6-87DE-4E63F87F9873}"/>
              </a:ext>
            </a:extLst>
          </p:cNvPr>
          <p:cNvGraphicFramePr>
            <a:graphicFrameLocks noGrp="1"/>
          </p:cNvGraphicFramePr>
          <p:nvPr>
            <p:extLst>
              <p:ext uri="{D42A27DB-BD31-4B8C-83A1-F6EECF244321}">
                <p14:modId xmlns:p14="http://schemas.microsoft.com/office/powerpoint/2010/main" val="3029444123"/>
              </p:ext>
            </p:extLst>
          </p:nvPr>
        </p:nvGraphicFramePr>
        <p:xfrm>
          <a:off x="609600" y="406400"/>
          <a:ext cx="11054079" cy="5611544"/>
        </p:xfrm>
        <a:graphic>
          <a:graphicData uri="http://schemas.openxmlformats.org/drawingml/2006/table">
            <a:tbl>
              <a:tblPr firstRow="1" firstCol="1" bandRow="1">
                <a:tableStyleId>{5C22544A-7EE6-4342-B048-85BDC9FD1C3A}</a:tableStyleId>
              </a:tblPr>
              <a:tblGrid>
                <a:gridCol w="3921760">
                  <a:extLst>
                    <a:ext uri="{9D8B030D-6E8A-4147-A177-3AD203B41FA5}">
                      <a16:colId xmlns:a16="http://schemas.microsoft.com/office/drawing/2014/main" val="161218579"/>
                    </a:ext>
                  </a:extLst>
                </a:gridCol>
                <a:gridCol w="3447626">
                  <a:extLst>
                    <a:ext uri="{9D8B030D-6E8A-4147-A177-3AD203B41FA5}">
                      <a16:colId xmlns:a16="http://schemas.microsoft.com/office/drawing/2014/main" val="1467091952"/>
                    </a:ext>
                  </a:extLst>
                </a:gridCol>
                <a:gridCol w="3684693">
                  <a:extLst>
                    <a:ext uri="{9D8B030D-6E8A-4147-A177-3AD203B41FA5}">
                      <a16:colId xmlns:a16="http://schemas.microsoft.com/office/drawing/2014/main" val="2965718208"/>
                    </a:ext>
                  </a:extLst>
                </a:gridCol>
              </a:tblGrid>
              <a:tr h="893073">
                <a:tc>
                  <a:txBody>
                    <a:bodyPr/>
                    <a:lstStyle/>
                    <a:p>
                      <a:pPr marL="0" marR="0" algn="ctr">
                        <a:lnSpc>
                          <a:spcPct val="130000"/>
                        </a:lnSpc>
                        <a:spcBef>
                          <a:spcPts val="0"/>
                        </a:spcBef>
                        <a:spcAft>
                          <a:spcPts val="0"/>
                        </a:spcAft>
                      </a:pPr>
                      <a:r>
                        <a:rPr lang="en-US" sz="2400" b="1" dirty="0">
                          <a:solidFill>
                            <a:srgbClr val="7030A0"/>
                          </a:solidFill>
                          <a:effectLst/>
                          <a:latin typeface="Cambria" panose="02040503050406030204" pitchFamily="18" charset="0"/>
                          <a:ea typeface="Cambria" panose="02040503050406030204" pitchFamily="18" charset="0"/>
                        </a:rPr>
                        <a:t>1. </a:t>
                      </a:r>
                      <a:r>
                        <a:rPr lang="en-US" sz="2400" b="1" dirty="0" err="1">
                          <a:solidFill>
                            <a:srgbClr val="7030A0"/>
                          </a:solidFill>
                          <a:effectLst/>
                          <a:latin typeface="Cambria" panose="02040503050406030204" pitchFamily="18" charset="0"/>
                          <a:ea typeface="Cambria" panose="02040503050406030204" pitchFamily="18" charset="0"/>
                        </a:rPr>
                        <a:t>Biểu</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hiện</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của</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sử</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dụng</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tiền</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hợp</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lí</a:t>
                      </a:r>
                      <a:endParaRPr lang="en-US" sz="2400" b="1" dirty="0">
                        <a:solidFill>
                          <a:srgbClr val="7030A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30000"/>
                        </a:lnSpc>
                        <a:spcBef>
                          <a:spcPts val="0"/>
                        </a:spcBef>
                        <a:spcAft>
                          <a:spcPts val="0"/>
                        </a:spcAft>
                      </a:pPr>
                      <a:r>
                        <a:rPr lang="en-US" sz="2400" b="1" dirty="0">
                          <a:solidFill>
                            <a:srgbClr val="7030A0"/>
                          </a:solidFill>
                          <a:effectLst/>
                          <a:latin typeface="Cambria" panose="02040503050406030204" pitchFamily="18" charset="0"/>
                          <a:ea typeface="Cambria" panose="02040503050406030204" pitchFamily="18" charset="0"/>
                        </a:rPr>
                        <a:t>2. Ý </a:t>
                      </a:r>
                      <a:r>
                        <a:rPr lang="en-US" sz="2400" b="1" dirty="0" err="1">
                          <a:solidFill>
                            <a:srgbClr val="7030A0"/>
                          </a:solidFill>
                          <a:effectLst/>
                          <a:latin typeface="Cambria" panose="02040503050406030204" pitchFamily="18" charset="0"/>
                          <a:ea typeface="Cambria" panose="02040503050406030204" pitchFamily="18" charset="0"/>
                        </a:rPr>
                        <a:t>nghĩa</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của</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sử</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dụng</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tiền</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hợp</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lí</a:t>
                      </a:r>
                      <a:endParaRPr lang="en-US" sz="2400" b="1" dirty="0">
                        <a:solidFill>
                          <a:srgbClr val="7030A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30000"/>
                        </a:lnSpc>
                        <a:spcBef>
                          <a:spcPts val="0"/>
                        </a:spcBef>
                        <a:spcAft>
                          <a:spcPts val="0"/>
                        </a:spcAft>
                      </a:pPr>
                      <a:r>
                        <a:rPr lang="en-US" sz="2400" b="1" dirty="0">
                          <a:solidFill>
                            <a:srgbClr val="7030A0"/>
                          </a:solidFill>
                          <a:effectLst/>
                          <a:latin typeface="Cambria" panose="02040503050406030204" pitchFamily="18" charset="0"/>
                          <a:ea typeface="Cambria" panose="02040503050406030204" pitchFamily="18" charset="0"/>
                        </a:rPr>
                        <a:t>3. </a:t>
                      </a:r>
                      <a:r>
                        <a:rPr lang="en-US" sz="2400" b="1" dirty="0" err="1">
                          <a:solidFill>
                            <a:srgbClr val="7030A0"/>
                          </a:solidFill>
                          <a:effectLst/>
                          <a:latin typeface="Cambria" panose="02040503050406030204" pitchFamily="18" charset="0"/>
                          <a:ea typeface="Cambria" panose="02040503050406030204" pitchFamily="18" charset="0"/>
                        </a:rPr>
                        <a:t>Cách</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sử</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dụng</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tiền</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hợp</a:t>
                      </a:r>
                      <a:r>
                        <a:rPr lang="en-US" sz="2400" b="1" dirty="0">
                          <a:solidFill>
                            <a:srgbClr val="7030A0"/>
                          </a:solidFill>
                          <a:effectLst/>
                          <a:latin typeface="Cambria" panose="02040503050406030204" pitchFamily="18" charset="0"/>
                          <a:ea typeface="Cambria" panose="02040503050406030204" pitchFamily="18" charset="0"/>
                        </a:rPr>
                        <a:t> </a:t>
                      </a:r>
                      <a:r>
                        <a:rPr lang="en-US" sz="2400" b="1" dirty="0" err="1">
                          <a:solidFill>
                            <a:srgbClr val="7030A0"/>
                          </a:solidFill>
                          <a:effectLst/>
                          <a:latin typeface="Cambria" panose="02040503050406030204" pitchFamily="18" charset="0"/>
                          <a:ea typeface="Cambria" panose="02040503050406030204" pitchFamily="18" charset="0"/>
                        </a:rPr>
                        <a:t>lí</a:t>
                      </a:r>
                      <a:endParaRPr lang="en-US" sz="2400" b="1" dirty="0">
                        <a:solidFill>
                          <a:srgbClr val="7030A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8475199"/>
                  </a:ext>
                </a:extLst>
              </a:tr>
              <a:tr h="1951727">
                <a:tc>
                  <a:txBody>
                    <a:bodyPr/>
                    <a:lstStyle/>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Lên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kế</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hoạch</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trước</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khi</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mua</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sắm</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Chọn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nơi</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có</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giá</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cả</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hợp</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lí</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Mua </a:t>
                      </a:r>
                      <a:r>
                        <a:rPr lang="en-US" sz="2400" b="0" dirty="0" err="1">
                          <a:solidFill>
                            <a:srgbClr val="002060"/>
                          </a:solidFill>
                          <a:effectLst/>
                          <a:latin typeface="Cambria" panose="02040503050406030204" pitchFamily="18" charset="0"/>
                          <a:ea typeface="Cambria" panose="02040503050406030204" pitchFamily="18" charset="0"/>
                        </a:rPr>
                        <a:t>hàng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vừa</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đủ</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dùng</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30000"/>
                        </a:lnSpc>
                        <a:spcBef>
                          <a:spcPts val="0"/>
                        </a:spcBef>
                        <a:spcAft>
                          <a:spcPts val="0"/>
                        </a:spcAft>
                      </a:pPr>
                      <a:r>
                        <a:rPr lang="en-US" sz="2400" b="0" dirty="0" err="1">
                          <a:solidFill>
                            <a:srgbClr val="002060"/>
                          </a:solidFill>
                          <a:effectLst/>
                          <a:latin typeface="Cambria" panose="02040503050406030204" pitchFamily="18" charset="0"/>
                          <a:ea typeface="Cambria" panose="02040503050406030204" pitchFamily="18" charset="0"/>
                        </a:rPr>
                        <a:t>Có</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tiền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chủ</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động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trong</a:t>
                      </a:r>
                      <a:r>
                        <a:rPr lang="en-US" sz="2400" b="0" dirty="0">
                          <a:solidFill>
                            <a:srgbClr val="002060"/>
                          </a:solidFill>
                          <a:effectLst/>
                          <a:latin typeface="Cambria" panose="02040503050406030204" pitchFamily="18" charset="0"/>
                          <a:ea typeface="Cambria" panose="02040503050406030204" pitchFamily="18" charset="0"/>
                        </a:rPr>
                        <a:t> chi </a:t>
                      </a:r>
                      <a:r>
                        <a:rPr lang="en-US" sz="2400" b="0" dirty="0" err="1">
                          <a:solidFill>
                            <a:srgbClr val="002060"/>
                          </a:solidFill>
                          <a:effectLst/>
                          <a:latin typeface="Cambria" panose="02040503050406030204" pitchFamily="18" charset="0"/>
                          <a:ea typeface="Cambria" panose="02040503050406030204" pitchFamily="18" charset="0"/>
                        </a:rPr>
                        <a:t>tiêu</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đáp</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ứng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được</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nhu</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cầu</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của</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bản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thân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Chia </a:t>
                      </a:r>
                      <a:r>
                        <a:rPr lang="en-US" sz="2400" b="0" dirty="0" err="1">
                          <a:solidFill>
                            <a:srgbClr val="002060"/>
                          </a:solidFill>
                          <a:effectLst/>
                          <a:latin typeface="Cambria" panose="02040503050406030204" pitchFamily="18" charset="0"/>
                          <a:ea typeface="Cambria" panose="02040503050406030204" pitchFamily="18" charset="0"/>
                        </a:rPr>
                        <a:t>tiền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thành</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các</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phân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phù</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hợp</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với</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hoàn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cảnh</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bản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thân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nguyên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tắc</a:t>
                      </a:r>
                      <a:r>
                        <a:rPr lang="en-US" sz="2400" b="0" dirty="0">
                          <a:solidFill>
                            <a:srgbClr val="002060"/>
                          </a:solidFill>
                          <a:effectLst/>
                          <a:latin typeface="Cambria" panose="02040503050406030204" pitchFamily="18" charset="0"/>
                          <a:ea typeface="Cambria" panose="02040503050406030204" pitchFamily="18" charset="0"/>
                        </a:rPr>
                        <a:t> 6 </a:t>
                      </a:r>
                      <a:r>
                        <a:rPr lang="en-US" sz="2400" b="0" dirty="0" err="1">
                          <a:solidFill>
                            <a:srgbClr val="002060"/>
                          </a:solidFill>
                          <a:effectLst/>
                          <a:latin typeface="Cambria" panose="02040503050406030204" pitchFamily="18" charset="0"/>
                          <a:ea typeface="Cambria" panose="02040503050406030204" pitchFamily="18" charset="0"/>
                        </a:rPr>
                        <a:t>chiếc</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lọ</a:t>
                      </a:r>
                      <a:r>
                        <a:rPr lang="en-US" sz="2400" b="0" dirty="0">
                          <a:solidFill>
                            <a:srgbClr val="002060"/>
                          </a:solidFill>
                          <a:effectLst/>
                          <a:latin typeface="Cambria" panose="02040503050406030204" pitchFamily="18" charset="0"/>
                          <a:ea typeface="Cambria" panose="02040503050406030204" pitchFamily="18" charset="0"/>
                        </a:rPr>
                        <a:t>)</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6656131"/>
                  </a:ext>
                </a:extLst>
              </a:tr>
              <a:tr h="2758434">
                <a:tc>
                  <a:txBody>
                    <a:bodyPr/>
                    <a:lstStyle/>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Không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mua</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hàng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rẻ</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kém</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chất</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lượng</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Mua </a:t>
                      </a:r>
                      <a:r>
                        <a:rPr lang="en-US" sz="2400" b="0" dirty="0" err="1">
                          <a:solidFill>
                            <a:srgbClr val="002060"/>
                          </a:solidFill>
                          <a:effectLst/>
                          <a:latin typeface="Cambria" panose="02040503050406030204" pitchFamily="18" charset="0"/>
                          <a:ea typeface="Cambria" panose="02040503050406030204" pitchFamily="18" charset="0"/>
                        </a:rPr>
                        <a:t>hàng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phù</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hợp</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với</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hoàn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cảnh</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gia</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đình</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mình</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và</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với</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số</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tiền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minh</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hiện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có</a:t>
                      </a:r>
                      <a:r>
                        <a:rPr lang="en-US" sz="2400" b="0" dirty="0">
                          <a:solidFill>
                            <a:srgbClr val="002060"/>
                          </a:solidFill>
                          <a:effectLst/>
                          <a:latin typeface="Cambria" panose="02040503050406030204" pitchFamily="18" charset="0"/>
                          <a:ea typeface="Cambria" panose="02040503050406030204" pitchFamily="18" charset="0"/>
                        </a:rPr>
                        <a:t>...</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Phòng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ngừa</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rủi</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ro</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Giúp</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đỡ</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những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người</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gặp</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khó</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khăn</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trong</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cuộc</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sống</a:t>
                      </a:r>
                      <a:r>
                        <a:rPr lang="en-US" sz="2400" b="0" dirty="0">
                          <a:solidFill>
                            <a:srgbClr val="002060"/>
                          </a:solidFill>
                          <a:effectLst/>
                          <a:latin typeface="Cambria" panose="02040503050406030204" pitchFamily="18" charset="0"/>
                          <a:ea typeface="Cambria" panose="02040503050406030204" pitchFamily="18" charset="0"/>
                        </a:rPr>
                        <a:t>.</a:t>
                      </a:r>
                    </a:p>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Kiểm</a:t>
                      </a:r>
                      <a:r>
                        <a:rPr lang="en-US" sz="2400" b="0" dirty="0">
                          <a:solidFill>
                            <a:srgbClr val="002060"/>
                          </a:solidFill>
                          <a:effectLst/>
                          <a:latin typeface="Cambria" panose="02040503050406030204" pitchFamily="18" charset="0"/>
                          <a:ea typeface="Cambria" panose="02040503050406030204" pitchFamily="18" charset="0"/>
                        </a:rPr>
                        <a:t> </a:t>
                      </a:r>
                      <a:r>
                        <a:rPr lang="en-US" sz="2400" b="0" dirty="0" err="1">
                          <a:solidFill>
                            <a:srgbClr val="002060"/>
                          </a:solidFill>
                          <a:effectLst/>
                          <a:latin typeface="Cambria" panose="02040503050406030204" pitchFamily="18" charset="0"/>
                          <a:ea typeface="Cambria" panose="02040503050406030204" pitchFamily="18" charset="0"/>
                        </a:rPr>
                        <a:t>soát</a:t>
                      </a:r>
                      <a:r>
                        <a:rPr lang="en-US" sz="2400" b="0" dirty="0">
                          <a:solidFill>
                            <a:srgbClr val="002060"/>
                          </a:solidFill>
                          <a:effectLst/>
                          <a:latin typeface="Cambria" panose="02040503050406030204" pitchFamily="18" charset="0"/>
                          <a:ea typeface="Cambria" panose="02040503050406030204" pitchFamily="18" charset="0"/>
                        </a:rPr>
                        <a:t> chi </a:t>
                      </a:r>
                      <a:r>
                        <a:rPr lang="en-US" sz="2400" b="0" dirty="0" err="1">
                          <a:solidFill>
                            <a:srgbClr val="002060"/>
                          </a:solidFill>
                          <a:effectLst/>
                          <a:latin typeface="Cambria" panose="02040503050406030204" pitchFamily="18" charset="0"/>
                          <a:ea typeface="Cambria" panose="02040503050406030204" pitchFamily="18" charset="0"/>
                        </a:rPr>
                        <a:t>tiêu</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30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0685006"/>
                  </a:ext>
                </a:extLst>
              </a:tr>
            </a:tbl>
          </a:graphicData>
        </a:graphic>
      </p:graphicFrame>
    </p:spTree>
    <p:extLst>
      <p:ext uri="{BB962C8B-B14F-4D97-AF65-F5344CB8AC3E}">
        <p14:creationId xmlns:p14="http://schemas.microsoft.com/office/powerpoint/2010/main" val="86501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8E0B527A-E736-DE3A-4ED3-0E50963B3652}"/>
              </a:ext>
            </a:extLst>
          </p:cNvPr>
          <p:cNvSpPr txBox="1"/>
          <p:nvPr/>
        </p:nvSpPr>
        <p:spPr>
          <a:xfrm>
            <a:off x="883920" y="252900"/>
            <a:ext cx="10566400"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Em đồng tình hay không đồng tình với ý kiến của bạn nào? Vì sao?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5D8AB50B-7397-F239-011F-0B81103E6F9F}"/>
              </a:ext>
            </a:extLst>
          </p:cNvPr>
          <p:cNvPicPr>
            <a:picLocks noChangeAspect="1"/>
          </p:cNvPicPr>
          <p:nvPr/>
        </p:nvPicPr>
        <p:blipFill>
          <a:blip r:embed="rId2"/>
          <a:stretch>
            <a:fillRect/>
          </a:stretch>
        </p:blipFill>
        <p:spPr>
          <a:xfrm>
            <a:off x="2733675" y="1432877"/>
            <a:ext cx="6731084" cy="4856163"/>
          </a:xfrm>
          <a:prstGeom prst="rect">
            <a:avLst/>
          </a:prstGeom>
        </p:spPr>
      </p:pic>
    </p:spTree>
    <p:extLst>
      <p:ext uri="{BB962C8B-B14F-4D97-AF65-F5344CB8AC3E}">
        <p14:creationId xmlns:p14="http://schemas.microsoft.com/office/powerpoint/2010/main" val="26518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518B4E-3713-FAC1-B590-0909F73441FA}"/>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sp>
        <p:nvSpPr>
          <p:cNvPr id="24" name="TextBox 23">
            <a:extLst>
              <a:ext uri="{FF2B5EF4-FFF2-40B4-BE49-F238E27FC236}">
                <a16:creationId xmlns:a16="http://schemas.microsoft.com/office/drawing/2014/main" id="{23A17271-85A0-38BD-2375-695161BB652E}"/>
              </a:ext>
            </a:extLst>
          </p:cNvPr>
          <p:cNvSpPr txBox="1"/>
          <p:nvPr/>
        </p:nvSpPr>
        <p:spPr>
          <a:xfrm>
            <a:off x="565247" y="4050337"/>
            <a:ext cx="6892297" cy="2308324"/>
          </a:xfrm>
          <a:prstGeom prst="rect">
            <a:avLst/>
          </a:prstGeom>
          <a:noFill/>
        </p:spPr>
        <p:txBody>
          <a:bodyPr wrap="square">
            <a:spAutoFit/>
          </a:bodyPr>
          <a:lstStyle/>
          <a:p>
            <a:pPr lvl="0" algn="ctr">
              <a:defRPr/>
            </a:pPr>
            <a:r>
              <a:rPr lang="vi-VN" sz="3600" b="1" dirty="0">
                <a:solidFill>
                  <a:srgbClr val="00B0F0"/>
                </a:solidFill>
                <a:latin typeface="Cambria" panose="02040503050406030204" pitchFamily="18" charset="0"/>
                <a:ea typeface="Cambria" panose="02040503050406030204" pitchFamily="18" charset="0"/>
              </a:rPr>
              <a:t>Việc sử dụng tiền hợp lí phải được đề cập tới từ những lớp nhỏ hơn. Lớp 4 đã học bài “Quý trọng đồng tiền".</a:t>
            </a:r>
            <a:endParaRPr kumimoji="0" lang="en-US" sz="3600" b="0" i="0" u="none" strike="noStrike" kern="1200" cap="none" spc="0" normalizeH="0" baseline="0" noProof="0" dirty="0">
              <a:ln>
                <a:solidFill>
                  <a:srgbClr val="002060"/>
                </a:solidFill>
              </a:ln>
              <a:solidFill>
                <a:srgbClr val="00B0F0"/>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A4591E2-85A4-AF2E-A992-999F3FB8AB60}"/>
              </a:ext>
            </a:extLst>
          </p:cNvPr>
          <p:cNvGrpSpPr/>
          <p:nvPr/>
        </p:nvGrpSpPr>
        <p:grpSpPr>
          <a:xfrm>
            <a:off x="9893769" y="3899172"/>
            <a:ext cx="2211233" cy="1090472"/>
            <a:chOff x="9716168" y="4116703"/>
            <a:chExt cx="2211233" cy="1090472"/>
          </a:xfrm>
        </p:grpSpPr>
        <p:sp>
          <p:nvSpPr>
            <p:cNvPr id="15" name="Speech Bubble: Oval 14">
              <a:extLst>
                <a:ext uri="{FF2B5EF4-FFF2-40B4-BE49-F238E27FC236}">
                  <a16:creationId xmlns:a16="http://schemas.microsoft.com/office/drawing/2014/main" id="{7D139C74-3135-C5F4-607E-9E485945710A}"/>
                </a:ext>
              </a:extLst>
            </p:cNvPr>
            <p:cNvSpPr/>
            <p:nvPr/>
          </p:nvSpPr>
          <p:spPr>
            <a:xfrm flipH="1">
              <a:off x="9783788" y="4116703"/>
              <a:ext cx="1992383" cy="1090472"/>
            </a:xfrm>
            <a:prstGeom prst="wedgeEllipseCallout">
              <a:avLst>
                <a:gd name="adj1" fmla="val 58914"/>
                <a:gd name="adj2" fmla="val -50347"/>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5F7F325-FF68-02C1-EBB8-6146AD31E0A8}"/>
                </a:ext>
              </a:extLst>
            </p:cNvPr>
            <p:cNvSpPr/>
            <p:nvPr/>
          </p:nvSpPr>
          <p:spPr>
            <a:xfrm>
              <a:off x="9716168" y="4360515"/>
              <a:ext cx="2211233"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sysClr val="windowText" lastClr="000000"/>
                    </a:solidFill>
                  </a:ln>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Vì sao ?</a:t>
              </a:r>
              <a:endParaRPr kumimoji="0" lang="en-US" sz="3600" b="0" i="0" u="none" strike="noStrike" kern="1200" cap="none" spc="0" normalizeH="0" baseline="0" noProof="0" dirty="0">
                <a:ln w="0">
                  <a:solidFill>
                    <a:sysClr val="windowText" lastClr="000000"/>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A9E2F60-1C81-52DB-07C9-E6F65B39BE13}"/>
              </a:ext>
            </a:extLst>
          </p:cNvPr>
          <p:cNvGrpSpPr/>
          <p:nvPr/>
        </p:nvGrpSpPr>
        <p:grpSpPr>
          <a:xfrm>
            <a:off x="6437375" y="612148"/>
            <a:ext cx="2798543" cy="3043640"/>
            <a:chOff x="6437375" y="612148"/>
            <a:chExt cx="2798543" cy="3043640"/>
          </a:xfrm>
        </p:grpSpPr>
        <p:grpSp>
          <p:nvGrpSpPr>
            <p:cNvPr id="25" name="Group 24">
              <a:extLst>
                <a:ext uri="{FF2B5EF4-FFF2-40B4-BE49-F238E27FC236}">
                  <a16:creationId xmlns:a16="http://schemas.microsoft.com/office/drawing/2014/main" id="{6788CAB3-6744-104C-13ED-6C17949D1D7D}"/>
                </a:ext>
              </a:extLst>
            </p:cNvPr>
            <p:cNvGrpSpPr/>
            <p:nvPr/>
          </p:nvGrpSpPr>
          <p:grpSpPr>
            <a:xfrm rot="21229733">
              <a:off x="7010583" y="757425"/>
              <a:ext cx="1772985" cy="2898363"/>
              <a:chOff x="6534472" y="1891365"/>
              <a:chExt cx="1772985" cy="2898363"/>
            </a:xfrm>
          </p:grpSpPr>
          <p:sp>
            <p:nvSpPr>
              <p:cNvPr id="26" name="Rectangle 25">
                <a:extLst>
                  <a:ext uri="{FF2B5EF4-FFF2-40B4-BE49-F238E27FC236}">
                    <a16:creationId xmlns:a16="http://schemas.microsoft.com/office/drawing/2014/main" id="{CA29ADD9-AF7F-3131-6901-3FFE65BD2D4B}"/>
                  </a:ext>
                </a:extLst>
              </p:cNvPr>
              <p:cNvSpPr/>
              <p:nvPr/>
            </p:nvSpPr>
            <p:spPr>
              <a:xfrm rot="21113131">
                <a:off x="7518542" y="3291434"/>
                <a:ext cx="187286" cy="1498294"/>
              </a:xfrm>
              <a:prstGeom prst="rect">
                <a:avLst/>
              </a:prstGeom>
              <a:solidFill>
                <a:srgbClr val="761C04"/>
              </a:solidFill>
              <a:ln>
                <a:solidFill>
                  <a:srgbClr val="761C0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4C92B085-942F-F955-7DE5-4F443B47AF5C}"/>
                  </a:ext>
                </a:extLst>
              </p:cNvPr>
              <p:cNvSpPr/>
              <p:nvPr/>
            </p:nvSpPr>
            <p:spPr>
              <a:xfrm rot="21223148">
                <a:off x="6534472" y="1891365"/>
                <a:ext cx="1772985" cy="1772985"/>
              </a:xfrm>
              <a:prstGeom prst="ellipse">
                <a:avLst/>
              </a:prstGeom>
              <a:noFill/>
              <a:ln w="57150">
                <a:solidFill>
                  <a:srgbClr val="8428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6" descr="Cry Emoji Png - Clipart Images Crying Face, Transparent Png , Transparent  Png Image - PNGitem">
              <a:extLst>
                <a:ext uri="{FF2B5EF4-FFF2-40B4-BE49-F238E27FC236}">
                  <a16:creationId xmlns:a16="http://schemas.microsoft.com/office/drawing/2014/main" id="{18B17F16-18B3-C15E-B17F-09CBD6E77179}"/>
                </a:ext>
              </a:extLst>
            </p:cNvPr>
            <p:cNvPicPr>
              <a:picLocks noChangeAspect="1" noChangeArrowheads="1"/>
            </p:cNvPicPr>
            <p:nvPr/>
          </p:nvPicPr>
          <p:blipFill>
            <a:blip r:embed="rId5">
              <a:clrChange>
                <a:clrFrom>
                  <a:srgbClr val="FCFCFC"/>
                </a:clrFrom>
                <a:clrTo>
                  <a:srgbClr val="FCFCFC">
                    <a:alpha val="0"/>
                  </a:srgbClr>
                </a:clrTo>
              </a:clrChange>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0755628" flipH="1">
              <a:off x="6437375" y="612148"/>
              <a:ext cx="2798543" cy="207287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3619C829-746B-778A-2864-34D45DC79D3A}"/>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2388542" y="3429000"/>
            <a:ext cx="1004945" cy="1004945"/>
          </a:xfrm>
          <a:prstGeom prst="rect">
            <a:avLst/>
          </a:prstGeom>
        </p:spPr>
      </p:pic>
      <p:pic>
        <p:nvPicPr>
          <p:cNvPr id="8" name="Picture 7">
            <a:extLst>
              <a:ext uri="{FF2B5EF4-FFF2-40B4-BE49-F238E27FC236}">
                <a16:creationId xmlns:a16="http://schemas.microsoft.com/office/drawing/2014/main" id="{A913059A-56DA-6F29-8F94-4364F8ED6D6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2231574" y="4487171"/>
            <a:ext cx="1004945" cy="1004945"/>
          </a:xfrm>
          <a:prstGeom prst="rect">
            <a:avLst/>
          </a:prstGeom>
        </p:spPr>
      </p:pic>
      <p:pic>
        <p:nvPicPr>
          <p:cNvPr id="9" name="Picture 8">
            <a:extLst>
              <a:ext uri="{FF2B5EF4-FFF2-40B4-BE49-F238E27FC236}">
                <a16:creationId xmlns:a16="http://schemas.microsoft.com/office/drawing/2014/main" id="{2DA91454-99DF-68C1-DAC3-D8F7AA8FAEE3}"/>
              </a:ext>
            </a:extLst>
          </p:cNvPr>
          <p:cNvPicPr>
            <a:picLocks noChangeAspect="1"/>
          </p:cNvPicPr>
          <p:nvPr/>
        </p:nvPicPr>
        <p:blipFill>
          <a:blip r:embed="rId8"/>
          <a:stretch>
            <a:fillRect/>
          </a:stretch>
        </p:blipFill>
        <p:spPr>
          <a:xfrm>
            <a:off x="1006157" y="1135380"/>
            <a:ext cx="5460606" cy="2522220"/>
          </a:xfrm>
          <a:prstGeom prst="rect">
            <a:avLst/>
          </a:prstGeom>
        </p:spPr>
      </p:pic>
    </p:spTree>
    <p:extLst>
      <p:ext uri="{BB962C8B-B14F-4D97-AF65-F5344CB8AC3E}">
        <p14:creationId xmlns:p14="http://schemas.microsoft.com/office/powerpoint/2010/main" val="1609859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518B4E-3713-FAC1-B590-0909F73441FA}"/>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grpSp>
        <p:nvGrpSpPr>
          <p:cNvPr id="25" name="Group 24">
            <a:extLst>
              <a:ext uri="{FF2B5EF4-FFF2-40B4-BE49-F238E27FC236}">
                <a16:creationId xmlns:a16="http://schemas.microsoft.com/office/drawing/2014/main" id="{6788CAB3-6744-104C-13ED-6C17949D1D7D}"/>
              </a:ext>
            </a:extLst>
          </p:cNvPr>
          <p:cNvGrpSpPr/>
          <p:nvPr/>
        </p:nvGrpSpPr>
        <p:grpSpPr>
          <a:xfrm rot="21229733">
            <a:off x="6862326" y="616920"/>
            <a:ext cx="2151437" cy="3034043"/>
            <a:chOff x="6393789" y="1755685"/>
            <a:chExt cx="2151437" cy="3034043"/>
          </a:xfrm>
        </p:grpSpPr>
        <p:sp>
          <p:nvSpPr>
            <p:cNvPr id="26" name="Rectangle 25">
              <a:extLst>
                <a:ext uri="{FF2B5EF4-FFF2-40B4-BE49-F238E27FC236}">
                  <a16:creationId xmlns:a16="http://schemas.microsoft.com/office/drawing/2014/main" id="{CA29ADD9-AF7F-3131-6901-3FFE65BD2D4B}"/>
                </a:ext>
              </a:extLst>
            </p:cNvPr>
            <p:cNvSpPr/>
            <p:nvPr/>
          </p:nvSpPr>
          <p:spPr>
            <a:xfrm rot="21113131">
              <a:off x="7518542" y="3291434"/>
              <a:ext cx="187286" cy="1498294"/>
            </a:xfrm>
            <a:prstGeom prst="rect">
              <a:avLst/>
            </a:prstGeom>
            <a:solidFill>
              <a:srgbClr val="761C04"/>
            </a:solidFill>
            <a:ln>
              <a:solidFill>
                <a:srgbClr val="761C0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46DD688E-02F9-900F-7216-8DEE50E74237}"/>
                </a:ext>
              </a:extLst>
            </p:cNvPr>
            <p:cNvGrpSpPr/>
            <p:nvPr/>
          </p:nvGrpSpPr>
          <p:grpSpPr>
            <a:xfrm rot="21223148">
              <a:off x="6393789" y="1755685"/>
              <a:ext cx="2151437" cy="2151437"/>
              <a:chOff x="7032563" y="1381418"/>
              <a:chExt cx="2106152" cy="2106152"/>
            </a:xfrm>
          </p:grpSpPr>
          <p:pic>
            <p:nvPicPr>
              <p:cNvPr id="28" name="Picture 27">
                <a:extLst>
                  <a:ext uri="{FF2B5EF4-FFF2-40B4-BE49-F238E27FC236}">
                    <a16:creationId xmlns:a16="http://schemas.microsoft.com/office/drawing/2014/main" id="{DF3BA721-C3D7-A0BB-7457-611D463D45D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000" b="90000" l="8500" r="90000">
                            <a14:foregroundMark x1="45333" y1="7000" x2="54500" y2="14833"/>
                            <a14:foregroundMark x1="8500" y1="43333" x2="10500" y2="52667"/>
                            <a14:foregroundMark x1="30333" y1="32833" x2="38667" y2="41500"/>
                            <a14:foregroundMark x1="62000" y1="29500" x2="65667" y2="39667"/>
                            <a14:foregroundMark x1="62000" y1="35333" x2="63833" y2="36333"/>
                          </a14:backgroundRemoval>
                        </a14:imgEffect>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tretch>
                <a:fillRect/>
              </a:stretch>
            </p:blipFill>
            <p:spPr>
              <a:xfrm>
                <a:off x="7032563" y="1381418"/>
                <a:ext cx="2106152" cy="2106152"/>
              </a:xfrm>
              <a:prstGeom prst="rect">
                <a:avLst/>
              </a:prstGeom>
            </p:spPr>
          </p:pic>
          <p:sp>
            <p:nvSpPr>
              <p:cNvPr id="29" name="Oval 28">
                <a:extLst>
                  <a:ext uri="{FF2B5EF4-FFF2-40B4-BE49-F238E27FC236}">
                    <a16:creationId xmlns:a16="http://schemas.microsoft.com/office/drawing/2014/main" id="{4C92B085-942F-F955-7DE5-4F443B47AF5C}"/>
                  </a:ext>
                </a:extLst>
              </p:cNvPr>
              <p:cNvSpPr/>
              <p:nvPr/>
            </p:nvSpPr>
            <p:spPr>
              <a:xfrm>
                <a:off x="7176305" y="1509358"/>
                <a:ext cx="1735666" cy="1735666"/>
              </a:xfrm>
              <a:prstGeom prst="ellipse">
                <a:avLst/>
              </a:prstGeom>
              <a:noFill/>
              <a:ln w="57150">
                <a:solidFill>
                  <a:srgbClr val="8428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DEBCE3D7-9E50-A44C-11E1-73F0109CA28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2388542" y="3429000"/>
            <a:ext cx="1004945" cy="1004945"/>
          </a:xfrm>
          <a:prstGeom prst="rect">
            <a:avLst/>
          </a:prstGeom>
        </p:spPr>
      </p:pic>
      <p:pic>
        <p:nvPicPr>
          <p:cNvPr id="4" name="Picture 3">
            <a:extLst>
              <a:ext uri="{FF2B5EF4-FFF2-40B4-BE49-F238E27FC236}">
                <a16:creationId xmlns:a16="http://schemas.microsoft.com/office/drawing/2014/main" id="{817C541F-8151-B92A-BD75-BB33F8DB957D}"/>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2231574" y="4487171"/>
            <a:ext cx="1004945" cy="1004945"/>
          </a:xfrm>
          <a:prstGeom prst="rect">
            <a:avLst/>
          </a:prstGeom>
        </p:spPr>
      </p:pic>
      <p:pic>
        <p:nvPicPr>
          <p:cNvPr id="6" name="Picture 5">
            <a:extLst>
              <a:ext uri="{FF2B5EF4-FFF2-40B4-BE49-F238E27FC236}">
                <a16:creationId xmlns:a16="http://schemas.microsoft.com/office/drawing/2014/main" id="{F57FE50F-35A4-59A3-8CB8-CA10B9CDA4A7}"/>
              </a:ext>
            </a:extLst>
          </p:cNvPr>
          <p:cNvPicPr>
            <a:picLocks noChangeAspect="1"/>
          </p:cNvPicPr>
          <p:nvPr/>
        </p:nvPicPr>
        <p:blipFill>
          <a:blip r:embed="rId8"/>
          <a:stretch>
            <a:fillRect/>
          </a:stretch>
        </p:blipFill>
        <p:spPr>
          <a:xfrm>
            <a:off x="625230" y="1341119"/>
            <a:ext cx="5470770" cy="2540001"/>
          </a:xfrm>
          <a:prstGeom prst="rect">
            <a:avLst/>
          </a:prstGeom>
        </p:spPr>
      </p:pic>
    </p:spTree>
    <p:extLst>
      <p:ext uri="{BB962C8B-B14F-4D97-AF65-F5344CB8AC3E}">
        <p14:creationId xmlns:p14="http://schemas.microsoft.com/office/powerpoint/2010/main" val="1753359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8E0B527A-E736-DE3A-4ED3-0E50963B3652}"/>
              </a:ext>
            </a:extLst>
          </p:cNvPr>
          <p:cNvSpPr txBox="1"/>
          <p:nvPr/>
        </p:nvSpPr>
        <p:spPr>
          <a:xfrm>
            <a:off x="883920" y="252900"/>
            <a:ext cx="10566400"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Phân loại nhóm những hành vi nên làm và không nên làm để sử dụng tiền hợp lí.</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E5262AEC-5541-FF53-7537-C052E0AF752D}"/>
              </a:ext>
            </a:extLst>
          </p:cNvPr>
          <p:cNvPicPr>
            <a:picLocks noChangeAspect="1"/>
          </p:cNvPicPr>
          <p:nvPr/>
        </p:nvPicPr>
        <p:blipFill>
          <a:blip r:embed="rId2"/>
          <a:stretch>
            <a:fillRect/>
          </a:stretch>
        </p:blipFill>
        <p:spPr>
          <a:xfrm>
            <a:off x="720724" y="1806574"/>
            <a:ext cx="10395063" cy="4137025"/>
          </a:xfrm>
          <a:prstGeom prst="rect">
            <a:avLst/>
          </a:prstGeom>
        </p:spPr>
      </p:pic>
    </p:spTree>
    <p:extLst>
      <p:ext uri="{BB962C8B-B14F-4D97-AF65-F5344CB8AC3E}">
        <p14:creationId xmlns:p14="http://schemas.microsoft.com/office/powerpoint/2010/main" val="83111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B520F3C2-5869-C7E5-1326-342BDC00CB3B}"/>
              </a:ext>
            </a:extLst>
          </p:cNvPr>
          <p:cNvGrpSpPr/>
          <p:nvPr/>
        </p:nvGrpSpPr>
        <p:grpSpPr>
          <a:xfrm>
            <a:off x="3746819" y="97747"/>
            <a:ext cx="4381181" cy="1192573"/>
            <a:chOff x="6559296" y="890016"/>
            <a:chExt cx="4498848" cy="1051281"/>
          </a:xfrm>
        </p:grpSpPr>
        <p:sp>
          <p:nvSpPr>
            <p:cNvPr id="11" name="Rectangle: Rounded Corners 10">
              <a:extLst>
                <a:ext uri="{FF2B5EF4-FFF2-40B4-BE49-F238E27FC236}">
                  <a16:creationId xmlns:a16="http://schemas.microsoft.com/office/drawing/2014/main" id="{64836F30-0F49-B899-5150-909DC56462ED}"/>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n-US" sz="2000" b="1" dirty="0"/>
            </a:p>
          </p:txBody>
        </p:sp>
        <p:sp>
          <p:nvSpPr>
            <p:cNvPr id="12" name="Rectangle: Rounded Corners 11">
              <a:extLst>
                <a:ext uri="{FF2B5EF4-FFF2-40B4-BE49-F238E27FC236}">
                  <a16:creationId xmlns:a16="http://schemas.microsoft.com/office/drawing/2014/main" id="{14E4DC73-6FF9-67D9-4438-7FE5AFAA5325}"/>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indent="233363" algn="just"/>
              <a:r>
                <a:rPr lang="en-US" sz="4000" b="1" dirty="0" err="1">
                  <a:latin typeface="Calibri" panose="020F0502020204030204" pitchFamily="34" charset="0"/>
                  <a:ea typeface="Calibri" panose="020F0502020204030204" pitchFamily="34" charset="0"/>
                  <a:cs typeface="Calibri" panose="020F0502020204030204" pitchFamily="34" charset="0"/>
                </a:rPr>
                <a:t>Hành</a:t>
              </a:r>
              <a:r>
                <a:rPr lang="en-US" sz="4000" b="1" dirty="0">
                  <a:latin typeface="Calibri" panose="020F0502020204030204" pitchFamily="34" charset="0"/>
                  <a:ea typeface="Calibri" panose="020F0502020204030204" pitchFamily="34" charset="0"/>
                  <a:cs typeface="Calibri" panose="020F0502020204030204" pitchFamily="34" charset="0"/>
                </a:rPr>
                <a:t> vi </a:t>
              </a:r>
              <a:r>
                <a:rPr lang="en-US" sz="4000" b="1" dirty="0" err="1">
                  <a:latin typeface="Calibri" panose="020F0502020204030204" pitchFamily="34" charset="0"/>
                  <a:ea typeface="Calibri" panose="020F0502020204030204" pitchFamily="34" charset="0"/>
                  <a:cs typeface="Calibri" panose="020F0502020204030204" pitchFamily="34" charset="0"/>
                </a:rPr>
                <a:t>nên</a:t>
              </a:r>
              <a:r>
                <a:rPr lang="en-US" sz="4000" b="1" dirty="0">
                  <a:latin typeface="Calibri" panose="020F0502020204030204" pitchFamily="34" charset="0"/>
                  <a:ea typeface="Calibri" panose="020F0502020204030204" pitchFamily="34" charset="0"/>
                  <a:cs typeface="Calibri" panose="020F0502020204030204" pitchFamily="34" charset="0"/>
                </a:rPr>
                <a:t> </a:t>
              </a:r>
              <a:r>
                <a:rPr lang="en-US" sz="4000" b="1" dirty="0" err="1">
                  <a:latin typeface="Calibri" panose="020F0502020204030204" pitchFamily="34" charset="0"/>
                  <a:ea typeface="Calibri" panose="020F0502020204030204" pitchFamily="34" charset="0"/>
                  <a:cs typeface="Calibri" panose="020F0502020204030204" pitchFamily="34" charset="0"/>
                </a:rPr>
                <a:t>làm</a:t>
              </a:r>
              <a:r>
                <a:rPr lang="en-US" sz="4000" b="1" dirty="0">
                  <a:latin typeface="Calibri" panose="020F0502020204030204" pitchFamily="34" charset="0"/>
                  <a:ea typeface="Calibri" panose="020F0502020204030204" pitchFamily="34" charset="0"/>
                  <a:cs typeface="Calibri" panose="020F0502020204030204" pitchFamily="34" charset="0"/>
                </a:rPr>
                <a:t>:</a:t>
              </a:r>
            </a:p>
          </p:txBody>
        </p:sp>
      </p:grpSp>
      <p:pic>
        <p:nvPicPr>
          <p:cNvPr id="5" name="Picture 4">
            <a:extLst>
              <a:ext uri="{FF2B5EF4-FFF2-40B4-BE49-F238E27FC236}">
                <a16:creationId xmlns:a16="http://schemas.microsoft.com/office/drawing/2014/main" id="{2490260E-84C9-0D84-12C8-42F882CA16C2}"/>
              </a:ext>
            </a:extLst>
          </p:cNvPr>
          <p:cNvPicPr>
            <a:picLocks noChangeAspect="1"/>
          </p:cNvPicPr>
          <p:nvPr/>
        </p:nvPicPr>
        <p:blipFill>
          <a:blip r:embed="rId2"/>
          <a:stretch>
            <a:fillRect/>
          </a:stretch>
        </p:blipFill>
        <p:spPr>
          <a:xfrm>
            <a:off x="865187" y="1505585"/>
            <a:ext cx="2943225" cy="1123950"/>
          </a:xfrm>
          <a:prstGeom prst="rect">
            <a:avLst/>
          </a:prstGeom>
        </p:spPr>
      </p:pic>
      <p:pic>
        <p:nvPicPr>
          <p:cNvPr id="7" name="Picture 6">
            <a:extLst>
              <a:ext uri="{FF2B5EF4-FFF2-40B4-BE49-F238E27FC236}">
                <a16:creationId xmlns:a16="http://schemas.microsoft.com/office/drawing/2014/main" id="{95D1E879-3ACC-DBB8-6596-83981610C445}"/>
              </a:ext>
            </a:extLst>
          </p:cNvPr>
          <p:cNvPicPr>
            <a:picLocks noChangeAspect="1"/>
          </p:cNvPicPr>
          <p:nvPr/>
        </p:nvPicPr>
        <p:blipFill>
          <a:blip r:embed="rId3"/>
          <a:stretch>
            <a:fillRect/>
          </a:stretch>
        </p:blipFill>
        <p:spPr>
          <a:xfrm>
            <a:off x="4261802" y="1587182"/>
            <a:ext cx="3185478" cy="1028540"/>
          </a:xfrm>
          <a:prstGeom prst="rect">
            <a:avLst/>
          </a:prstGeom>
        </p:spPr>
      </p:pic>
      <p:pic>
        <p:nvPicPr>
          <p:cNvPr id="13" name="Picture 12">
            <a:extLst>
              <a:ext uri="{FF2B5EF4-FFF2-40B4-BE49-F238E27FC236}">
                <a16:creationId xmlns:a16="http://schemas.microsoft.com/office/drawing/2014/main" id="{80DC603B-6B15-1D4C-68B0-A529C7CF7B8B}"/>
              </a:ext>
            </a:extLst>
          </p:cNvPr>
          <p:cNvPicPr>
            <a:picLocks noChangeAspect="1"/>
          </p:cNvPicPr>
          <p:nvPr/>
        </p:nvPicPr>
        <p:blipFill>
          <a:blip r:embed="rId4"/>
          <a:stretch>
            <a:fillRect/>
          </a:stretch>
        </p:blipFill>
        <p:spPr>
          <a:xfrm>
            <a:off x="8255952" y="1550352"/>
            <a:ext cx="3076575" cy="1095375"/>
          </a:xfrm>
          <a:prstGeom prst="rect">
            <a:avLst/>
          </a:prstGeom>
        </p:spPr>
      </p:pic>
      <p:pic>
        <p:nvPicPr>
          <p:cNvPr id="15" name="Picture 14">
            <a:extLst>
              <a:ext uri="{FF2B5EF4-FFF2-40B4-BE49-F238E27FC236}">
                <a16:creationId xmlns:a16="http://schemas.microsoft.com/office/drawing/2014/main" id="{362A9627-3E66-8FB7-3724-525988FC189B}"/>
              </a:ext>
            </a:extLst>
          </p:cNvPr>
          <p:cNvPicPr>
            <a:picLocks noChangeAspect="1"/>
          </p:cNvPicPr>
          <p:nvPr/>
        </p:nvPicPr>
        <p:blipFill>
          <a:blip r:embed="rId5"/>
          <a:stretch>
            <a:fillRect/>
          </a:stretch>
        </p:blipFill>
        <p:spPr>
          <a:xfrm>
            <a:off x="682307" y="3272155"/>
            <a:ext cx="2943225" cy="1085850"/>
          </a:xfrm>
          <a:prstGeom prst="rect">
            <a:avLst/>
          </a:prstGeom>
        </p:spPr>
      </p:pic>
      <p:pic>
        <p:nvPicPr>
          <p:cNvPr id="17" name="Picture 16">
            <a:extLst>
              <a:ext uri="{FF2B5EF4-FFF2-40B4-BE49-F238E27FC236}">
                <a16:creationId xmlns:a16="http://schemas.microsoft.com/office/drawing/2014/main" id="{18497D01-AD82-EF1E-444E-5B31203AF9EE}"/>
              </a:ext>
            </a:extLst>
          </p:cNvPr>
          <p:cNvPicPr>
            <a:picLocks noChangeAspect="1"/>
          </p:cNvPicPr>
          <p:nvPr/>
        </p:nvPicPr>
        <p:blipFill>
          <a:blip r:embed="rId6"/>
          <a:stretch>
            <a:fillRect/>
          </a:stretch>
        </p:blipFill>
        <p:spPr>
          <a:xfrm>
            <a:off x="4301807" y="3235007"/>
            <a:ext cx="3074353" cy="1057112"/>
          </a:xfrm>
          <a:prstGeom prst="rect">
            <a:avLst/>
          </a:prstGeom>
        </p:spPr>
      </p:pic>
      <p:pic>
        <p:nvPicPr>
          <p:cNvPr id="19" name="Picture 18">
            <a:extLst>
              <a:ext uri="{FF2B5EF4-FFF2-40B4-BE49-F238E27FC236}">
                <a16:creationId xmlns:a16="http://schemas.microsoft.com/office/drawing/2014/main" id="{85BF9E08-1E21-8406-97AE-460FFB7FDDBD}"/>
              </a:ext>
            </a:extLst>
          </p:cNvPr>
          <p:cNvPicPr>
            <a:picLocks noChangeAspect="1"/>
          </p:cNvPicPr>
          <p:nvPr/>
        </p:nvPicPr>
        <p:blipFill>
          <a:blip r:embed="rId7"/>
          <a:stretch>
            <a:fillRect/>
          </a:stretch>
        </p:blipFill>
        <p:spPr>
          <a:xfrm>
            <a:off x="7858125" y="3285807"/>
            <a:ext cx="3790950" cy="1038225"/>
          </a:xfrm>
          <a:prstGeom prst="rect">
            <a:avLst/>
          </a:prstGeom>
        </p:spPr>
      </p:pic>
    </p:spTree>
    <p:extLst>
      <p:ext uri="{BB962C8B-B14F-4D97-AF65-F5344CB8AC3E}">
        <p14:creationId xmlns:p14="http://schemas.microsoft.com/office/powerpoint/2010/main" val="16397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520F3C2-5869-C7E5-1326-342BDC00CB3B}"/>
              </a:ext>
            </a:extLst>
          </p:cNvPr>
          <p:cNvGrpSpPr/>
          <p:nvPr/>
        </p:nvGrpSpPr>
        <p:grpSpPr>
          <a:xfrm>
            <a:off x="3098800" y="97747"/>
            <a:ext cx="5648960" cy="1192573"/>
            <a:chOff x="5976338" y="890016"/>
            <a:chExt cx="5081806" cy="1051281"/>
          </a:xfrm>
        </p:grpSpPr>
        <p:sp>
          <p:nvSpPr>
            <p:cNvPr id="11" name="Rectangle: Rounded Corners 10">
              <a:extLst>
                <a:ext uri="{FF2B5EF4-FFF2-40B4-BE49-F238E27FC236}">
                  <a16:creationId xmlns:a16="http://schemas.microsoft.com/office/drawing/2014/main" id="{64836F30-0F49-B899-5150-909DC56462ED}"/>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4E4DC73-6FF9-67D9-4438-7FE5AFAA5325}"/>
                </a:ext>
              </a:extLst>
            </p:cNvPr>
            <p:cNvSpPr/>
            <p:nvPr/>
          </p:nvSpPr>
          <p:spPr>
            <a:xfrm>
              <a:off x="5976338" y="959337"/>
              <a:ext cx="4991348"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233363"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Hành</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vi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không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nên</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làm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pic>
        <p:nvPicPr>
          <p:cNvPr id="6" name="Picture 5">
            <a:extLst>
              <a:ext uri="{FF2B5EF4-FFF2-40B4-BE49-F238E27FC236}">
                <a16:creationId xmlns:a16="http://schemas.microsoft.com/office/drawing/2014/main" id="{1E4634C6-3F35-4027-54EB-B2AE9DB4AF3E}"/>
              </a:ext>
            </a:extLst>
          </p:cNvPr>
          <p:cNvPicPr>
            <a:picLocks noChangeAspect="1"/>
          </p:cNvPicPr>
          <p:nvPr/>
        </p:nvPicPr>
        <p:blipFill>
          <a:blip r:embed="rId2"/>
          <a:stretch>
            <a:fillRect/>
          </a:stretch>
        </p:blipFill>
        <p:spPr>
          <a:xfrm>
            <a:off x="487044" y="1484312"/>
            <a:ext cx="3636787" cy="1258888"/>
          </a:xfrm>
          <a:prstGeom prst="rect">
            <a:avLst/>
          </a:prstGeom>
        </p:spPr>
      </p:pic>
      <p:sp>
        <p:nvSpPr>
          <p:cNvPr id="14" name="Rectangle: Rounded Corners 13">
            <a:extLst>
              <a:ext uri="{FF2B5EF4-FFF2-40B4-BE49-F238E27FC236}">
                <a16:creationId xmlns:a16="http://schemas.microsoft.com/office/drawing/2014/main" id="{31E7ED30-0582-F567-F70A-3BEC50018F00}"/>
              </a:ext>
            </a:extLst>
          </p:cNvPr>
          <p:cNvSpPr/>
          <p:nvPr/>
        </p:nvSpPr>
        <p:spPr>
          <a:xfrm>
            <a:off x="4348480" y="1451631"/>
            <a:ext cx="7325360" cy="2073890"/>
          </a:xfrm>
          <a:prstGeom prst="roundRect">
            <a:avLst/>
          </a:prstGeom>
          <a:solidFill>
            <a:srgbClr val="CCFFCC"/>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Cambria" panose="02040503050406030204" pitchFamily="18" charset="0"/>
                <a:ea typeface="Cambria" panose="02040503050406030204" pitchFamily="18" charset="0"/>
              </a:rPr>
              <a:t>Có những cái mình thích nhưng lại không phải là nhu cầu thiết yếu, cũng có cái mình thích nhưng chỉ thời gian ngắn sau đó lại không thích, hoặc mình thích nhưng ít tiền mà phải cố mua thì sẽ dẫn tới khó khăn về tiền bạc.</a:t>
            </a:r>
          </a:p>
        </p:txBody>
      </p:sp>
      <p:sp>
        <p:nvSpPr>
          <p:cNvPr id="16" name="Rectangle: Rounded Corners 15">
            <a:extLst>
              <a:ext uri="{FF2B5EF4-FFF2-40B4-BE49-F238E27FC236}">
                <a16:creationId xmlns:a16="http://schemas.microsoft.com/office/drawing/2014/main" id="{1D155DC3-700D-99CF-E4FA-ED1748079EDF}"/>
              </a:ext>
            </a:extLst>
          </p:cNvPr>
          <p:cNvSpPr/>
          <p:nvPr/>
        </p:nvSpPr>
        <p:spPr>
          <a:xfrm>
            <a:off x="4226560" y="3879871"/>
            <a:ext cx="7325360" cy="2073890"/>
          </a:xfrm>
          <a:prstGeom prst="roundRect">
            <a:avLst/>
          </a:prstGeom>
          <a:solidFill>
            <a:srgbClr val="CCFFCC"/>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Cambria" panose="02040503050406030204" pitchFamily="18" charset="0"/>
                <a:ea typeface="Cambria" panose="02040503050406030204" pitchFamily="18" charset="0"/>
              </a:rPr>
              <a:t>Đồ ăn giảm giả thưởng gần hết hạn sử dụng, nếu tích trữ những đồ ăn đó thì sẽ phải ăn đồ quá hạn sử dụng, ảnh hưởng không tốt đến sức khoẻ; còn nếu bỏ đi thì lãng phi tiền bạc, của cải.</a:t>
            </a:r>
          </a:p>
        </p:txBody>
      </p:sp>
      <p:pic>
        <p:nvPicPr>
          <p:cNvPr id="20" name="Picture 19">
            <a:extLst>
              <a:ext uri="{FF2B5EF4-FFF2-40B4-BE49-F238E27FC236}">
                <a16:creationId xmlns:a16="http://schemas.microsoft.com/office/drawing/2014/main" id="{CC08352A-17AE-06B0-58BB-CB94FA1CB08C}"/>
              </a:ext>
            </a:extLst>
          </p:cNvPr>
          <p:cNvPicPr>
            <a:picLocks noChangeAspect="1"/>
          </p:cNvPicPr>
          <p:nvPr/>
        </p:nvPicPr>
        <p:blipFill>
          <a:blip r:embed="rId3"/>
          <a:stretch>
            <a:fillRect/>
          </a:stretch>
        </p:blipFill>
        <p:spPr>
          <a:xfrm>
            <a:off x="433387" y="4263072"/>
            <a:ext cx="3572083" cy="1263968"/>
          </a:xfrm>
          <a:prstGeom prst="rect">
            <a:avLst/>
          </a:prstGeom>
        </p:spPr>
      </p:pic>
    </p:spTree>
    <p:extLst>
      <p:ext uri="{BB962C8B-B14F-4D97-AF65-F5344CB8AC3E}">
        <p14:creationId xmlns:p14="http://schemas.microsoft.com/office/powerpoint/2010/main" val="37523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9184</TotalTime>
  <Words>322</Words>
  <Application>Microsoft Office PowerPoint</Application>
  <PresentationFormat>Widescreen</PresentationFormat>
  <Paragraphs>26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54</cp:revision>
  <dcterms:created xsi:type="dcterms:W3CDTF">2023-06-25T08:24:42Z</dcterms:created>
  <dcterms:modified xsi:type="dcterms:W3CDTF">2025-05-07T03:01:28Z</dcterms:modified>
  <cp:category>9Slide.vn</cp:category>
</cp:coreProperties>
</file>