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88" r:id="rId3"/>
    <p:sldId id="293" r:id="rId4"/>
    <p:sldId id="265" r:id="rId5"/>
    <p:sldId id="266" r:id="rId6"/>
    <p:sldId id="267" r:id="rId7"/>
    <p:sldId id="296" r:id="rId8"/>
    <p:sldId id="298"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2" d="100"/>
          <a:sy n="72" d="100"/>
        </p:scale>
        <p:origin x="66" y="96"/>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7452B-0226-433E-9EB0-7530B5EB8AAC}"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46EC5-305A-4968-AE3F-16CFD5C6225C}" type="slidenum">
              <a:rPr lang="en-US" smtClean="0"/>
              <a:t>‹#›</a:t>
            </a:fld>
            <a:endParaRPr lang="en-US"/>
          </a:p>
        </p:txBody>
      </p:sp>
    </p:spTree>
    <p:extLst>
      <p:ext uri="{BB962C8B-B14F-4D97-AF65-F5344CB8AC3E}">
        <p14:creationId xmlns:p14="http://schemas.microsoft.com/office/powerpoint/2010/main" val="17135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5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spcBef>
                <a:spcPct val="0"/>
              </a:spcBef>
            </a:pPr>
            <a:endParaRPr lang="en-US" altLang="en-US" smtClean="0"/>
          </a:p>
        </p:txBody>
      </p:sp>
      <p:sp>
        <p:nvSpPr>
          <p:cNvPr id="11267" name="Shape 54"/>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20971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5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spcBef>
                <a:spcPct val="0"/>
              </a:spcBef>
            </a:pPr>
            <a:endParaRPr lang="en-US" altLang="en-US" smtClean="0"/>
          </a:p>
        </p:txBody>
      </p:sp>
      <p:sp>
        <p:nvSpPr>
          <p:cNvPr id="11267" name="Shape 54"/>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205894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5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spcBef>
                <a:spcPct val="0"/>
              </a:spcBef>
            </a:pPr>
            <a:endParaRPr lang="en-US" altLang="en-US" smtClean="0"/>
          </a:p>
        </p:txBody>
      </p:sp>
      <p:sp>
        <p:nvSpPr>
          <p:cNvPr id="11267" name="Shape 54"/>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8864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5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spcBef>
                <a:spcPct val="0"/>
              </a:spcBef>
            </a:pPr>
            <a:endParaRPr lang="en-US" altLang="en-US" smtClean="0"/>
          </a:p>
        </p:txBody>
      </p:sp>
      <p:sp>
        <p:nvSpPr>
          <p:cNvPr id="11267" name="Shape 54"/>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61921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5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spcBef>
                <a:spcPct val="0"/>
              </a:spcBef>
            </a:pPr>
            <a:endParaRPr lang="en-US" altLang="en-US" smtClean="0"/>
          </a:p>
        </p:txBody>
      </p:sp>
      <p:sp>
        <p:nvSpPr>
          <p:cNvPr id="11267" name="Shape 54"/>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76160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4716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0033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32358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196828"/>
            <a:ext cx="10515599" cy="1064413"/>
          </a:xfrm>
          <a:prstGeom prst="rect">
            <a:avLst/>
          </a:prstGeom>
          <a:noFill/>
          <a:ln>
            <a:noFill/>
          </a:ln>
        </p:spPr>
        <p:txBody>
          <a:bodyPr/>
          <a:lstStyle>
            <a:lvl1pPr marL="0" marR="0" lvl="0" indent="0" algn="l" rtl="0">
              <a:lnSpc>
                <a:spcPct val="90000"/>
              </a:lnSpc>
              <a:spcBef>
                <a:spcPts val="0"/>
              </a:spcBef>
              <a:buClr>
                <a:srgbClr val="A8B1B8"/>
              </a:buClr>
              <a:buFont typeface="Arial"/>
              <a:buNone/>
              <a:defRPr sz="4400" b="0" i="0" u="none" strike="noStrike" cap="none">
                <a:solidFill>
                  <a:srgbClr val="A8B1B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hape 12"/>
          <p:cNvSpPr txBox="1">
            <a:spLocks noGrp="1"/>
          </p:cNvSpPr>
          <p:nvPr>
            <p:ph type="dt" idx="10"/>
          </p:nvPr>
        </p:nvSpPr>
        <p:spPr bwMode="auto">
          <a:xfrm>
            <a:off x="838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 name="Shape 13"/>
          <p:cNvSpPr txBox="1">
            <a:spLocks noGrp="1"/>
          </p:cNvSpPr>
          <p:nvPr>
            <p:ph type="ftr" idx="11"/>
          </p:nvPr>
        </p:nvSpPr>
        <p:spPr bwMode="auto">
          <a:xfrm>
            <a:off x="4038600" y="6356350"/>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Shape 14"/>
          <p:cNvSpPr txBox="1">
            <a:spLocks noGrp="1"/>
          </p:cNvSpPr>
          <p:nvPr>
            <p:ph type="sldNum"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SzPct val="25000"/>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Pct val="25000"/>
              <a:buFontTx/>
              <a:buNone/>
              <a:tabLst/>
              <a:defRPr/>
            </a:pPr>
            <a:fld id="{9FFF0030-A7BB-4B17-BA94-212CE9FDA66A}" type="slidenum">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Pct val="25000"/>
                <a:buFontTx/>
                <a:buNone/>
                <a:tabLst/>
                <a:defRPr/>
              </a:pPr>
              <a:t>‹#›</a:t>
            </a:fld>
            <a:endPar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7617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1924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3541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2456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95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1343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0723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469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1428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2/7/2025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50434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838200" y="196850"/>
            <a:ext cx="10515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027" name="Shape 7"/>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pic>
        <p:nvPicPr>
          <p:cNvPr id="1028" name="Shape 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7100" y="185738"/>
            <a:ext cx="9096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449027"/>
      </p:ext>
    </p:extLst>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2483" y="952099"/>
            <a:ext cx="5473391" cy="558038"/>
          </a:xfrm>
          <a:prstGeom prst="rect">
            <a:avLst/>
          </a:prstGeom>
        </p:spPr>
        <p:txBody>
          <a:bodyPr wrap="square">
            <a:spAutoFit/>
          </a:bodyPr>
          <a:lstStyle/>
          <a:p>
            <a:pPr algn="ctr">
              <a:lnSpc>
                <a:spcPct val="115000"/>
              </a:lnSpc>
              <a:spcAft>
                <a:spcPts val="0"/>
              </a:spcAft>
            </a:pPr>
            <a:r>
              <a:rPr lang="vi-VN" sz="2800" b="1" dirty="0" smtClean="0">
                <a:solidFill>
                  <a:srgbClr val="FF0000"/>
                </a:solidFill>
                <a:effectLst/>
                <a:latin typeface="#9Slide05 Dancing Script" panose="03080800040507000D00" pitchFamily="66" charset="0"/>
                <a:ea typeface="Calibri" panose="020F0502020204030204" pitchFamily="34" charset="0"/>
                <a:cs typeface="Times New Roman" panose="02020603050405020304" pitchFamily="18" charset="0"/>
              </a:rPr>
              <a:t>HỌC HÁT BÀI</a:t>
            </a:r>
            <a:r>
              <a:rPr lang="en-US" sz="2800" b="1" dirty="0" smtClean="0">
                <a:solidFill>
                  <a:srgbClr val="FF0000"/>
                </a:solidFill>
                <a:effectLst/>
                <a:latin typeface="#9Slide05 Dancing Script" panose="03080800040507000D00" pitchFamily="66" charset="0"/>
                <a:ea typeface="Calibri" panose="020F0502020204030204" pitchFamily="34" charset="0"/>
                <a:cs typeface="Times New Roman" panose="02020603050405020304" pitchFamily="18" charset="0"/>
              </a:rPr>
              <a:t>: </a:t>
            </a:r>
            <a:r>
              <a:rPr lang="en-US" sz="2800" b="1" dirty="0" smtClean="0">
                <a:solidFill>
                  <a:srgbClr val="FF0000"/>
                </a:solidFill>
                <a:latin typeface="#9Slide05 Dancing Script" panose="03080800040507000D00" pitchFamily="66" charset="0"/>
                <a:ea typeface="Calibri" panose="020F0502020204030204" pitchFamily="34" charset="0"/>
                <a:cs typeface="Times New Roman" panose="02020603050405020304" pitchFamily="18" charset="0"/>
              </a:rPr>
              <a:t>ĐÓN XUÂN VỀ</a:t>
            </a:r>
            <a:endParaRPr lang="en-US" sz="2800" dirty="0" smtClean="0">
              <a:solidFill>
                <a:srgbClr val="FF0000"/>
              </a:solidFill>
              <a:effectLst/>
              <a:latin typeface="#9Slide05 Dancing Script" panose="03080800040507000D00" pitchFamily="66" charset="0"/>
              <a:ea typeface="Calibri" panose="020F0502020204030204" pitchFamily="34" charset="0"/>
              <a:cs typeface="Times New Roman" panose="02020603050405020304" pitchFamily="18" charset="0"/>
            </a:endParaRPr>
          </a:p>
        </p:txBody>
      </p:sp>
      <p:sp>
        <p:nvSpPr>
          <p:cNvPr id="9" name="Rectangle 8"/>
          <p:cNvSpPr/>
          <p:nvPr/>
        </p:nvSpPr>
        <p:spPr>
          <a:xfrm>
            <a:off x="5983217" y="39597"/>
            <a:ext cx="1672253" cy="624530"/>
          </a:xfrm>
          <a:prstGeom prst="rect">
            <a:avLst/>
          </a:prstGeom>
        </p:spPr>
        <p:txBody>
          <a:bodyPr wrap="none">
            <a:spAutoFit/>
          </a:bodyPr>
          <a:lstStyle/>
          <a:p>
            <a:pPr algn="ctr">
              <a:lnSpc>
                <a:spcPct val="115000"/>
              </a:lnSpc>
              <a:spcAft>
                <a:spcPts val="0"/>
              </a:spcAft>
            </a:pPr>
            <a:r>
              <a:rPr lang="en-US" sz="3200" b="1" dirty="0" smtClean="0">
                <a:solidFill>
                  <a:srgbClr val="FF0000"/>
                </a:solidFill>
                <a:latin typeface="#9Slide05 Dancing Script" panose="03080800040507000D00" pitchFamily="66" charset="0"/>
                <a:ea typeface="Calibri" panose="020F0502020204030204" pitchFamily="34" charset="0"/>
                <a:cs typeface="Times New Roman" panose="02020603050405020304" pitchFamily="18" charset="0"/>
              </a:rPr>
              <a:t>TIẾT 19 </a:t>
            </a:r>
            <a:endParaRPr lang="en-US" sz="3200" b="1" dirty="0">
              <a:solidFill>
                <a:srgbClr val="FF0000"/>
              </a:solidFill>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1356" y="239759"/>
            <a:ext cx="1518421" cy="83049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3562" y="0"/>
            <a:ext cx="566215" cy="47951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39" y="-18981"/>
            <a:ext cx="4079869" cy="1250099"/>
          </a:xfrm>
          <a:prstGeom prst="rect">
            <a:avLst/>
          </a:prstGeom>
        </p:spPr>
      </p:pic>
      <p:sp>
        <p:nvSpPr>
          <p:cNvPr id="2" name="Rectangle 1"/>
          <p:cNvSpPr/>
          <p:nvPr/>
        </p:nvSpPr>
        <p:spPr>
          <a:xfrm>
            <a:off x="8248185" y="1705811"/>
            <a:ext cx="3943815" cy="1294393"/>
          </a:xfrm>
          <a:prstGeom prst="rect">
            <a:avLst/>
          </a:prstGeom>
        </p:spPr>
        <p:txBody>
          <a:bodyPr wrap="square">
            <a:spAutoFit/>
          </a:bodyPr>
          <a:lstStyle/>
          <a:p>
            <a:pPr>
              <a:lnSpc>
                <a:spcPct val="150000"/>
              </a:lnSpc>
              <a:spcAft>
                <a:spcPts val="0"/>
              </a:spcAft>
            </a:pP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Dân ca </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Gíay</a:t>
            </a:r>
            <a:endPar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Siêu </a:t>
            </a: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tầm, ghi âm: Nguyễn Tài </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Tuệ</a:t>
            </a:r>
          </a:p>
          <a:p>
            <a:pPr>
              <a:lnSpc>
                <a:spcPct val="150000"/>
              </a:lnSpc>
              <a:spcAft>
                <a:spcPts val="0"/>
              </a:spcAft>
            </a:pP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 mới: Hoàng Anh</a:t>
            </a:r>
            <a:endParaRPr lang="en-US" sz="2400" i="1" dirty="0">
              <a:solidFill>
                <a:srgbClr val="FF0000"/>
              </a:solidFill>
            </a:endParaRPr>
          </a:p>
        </p:txBody>
      </p:sp>
    </p:spTree>
    <p:extLst>
      <p:ext uri="{BB962C8B-B14F-4D97-AF65-F5344CB8AC3E}">
        <p14:creationId xmlns:p14="http://schemas.microsoft.com/office/powerpoint/2010/main" val="2300267301"/>
      </p:ext>
    </p:extLst>
  </p:cSld>
  <p:clrMapOvr>
    <a:masterClrMapping/>
  </p:clrMapOvr>
  <mc:AlternateContent xmlns:mc="http://schemas.openxmlformats.org/markup-compatibility/2006" xmlns:p14="http://schemas.microsoft.com/office/powerpoint/2010/main">
    <mc:Choice Requires="p14">
      <p:transition spd="slow" p14:dur="275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92764" y="-29765"/>
            <a:ext cx="5061001" cy="523220"/>
          </a:xfrm>
          <a:prstGeom prst="rect">
            <a:avLst/>
          </a:prstGeom>
        </p:spPr>
        <p:txBody>
          <a:bodyPr wrap="none">
            <a:spAutoFit/>
          </a:bodyPr>
          <a:lstStyle/>
          <a:p>
            <a:r>
              <a:rPr lang="pt-BR" sz="2800" b="1" dirty="0" smtClean="0">
                <a:effectLst/>
                <a:latin typeface="#9Slide05 Dancing Script" panose="03080800040507000D00" pitchFamily="66" charset="0"/>
                <a:ea typeface="Calibri" panose="020F0502020204030204" pitchFamily="34" charset="0"/>
              </a:rPr>
              <a:t>H</a:t>
            </a:r>
            <a:r>
              <a:rPr lang="vi-VN" sz="2800" b="1" dirty="0" smtClean="0">
                <a:effectLst/>
                <a:latin typeface="#9Slide05 Dancing Script" panose="03080800040507000D00" pitchFamily="66" charset="0"/>
                <a:ea typeface="Calibri" panose="020F0502020204030204" pitchFamily="34" charset="0"/>
              </a:rPr>
              <a:t>oạt động hình thành kiến thức mới </a:t>
            </a:r>
            <a:endParaRPr lang="en-US" sz="3600" dirty="0">
              <a:latin typeface="#9Slide05 Dancing Script" panose="03080800040507000D00" pitchFamily="66" charset="0"/>
            </a:endParaRPr>
          </a:p>
        </p:txBody>
      </p:sp>
      <p:sp>
        <p:nvSpPr>
          <p:cNvPr id="15" name="Rectangle 14"/>
          <p:cNvSpPr/>
          <p:nvPr/>
        </p:nvSpPr>
        <p:spPr>
          <a:xfrm>
            <a:off x="5515337" y="101185"/>
            <a:ext cx="3589444" cy="461665"/>
          </a:xfrm>
          <a:prstGeom prst="rect">
            <a:avLst/>
          </a:prstGeom>
        </p:spPr>
        <p:txBody>
          <a:bodyPr wrap="none">
            <a:spAutoFit/>
          </a:bodyPr>
          <a:lstStyle/>
          <a:p>
            <a:r>
              <a:rPr lang="pt-BR" sz="2400" dirty="0" smtClean="0">
                <a:effectLst/>
                <a:latin typeface="Times New Roman" panose="02020603050405020304" pitchFamily="18" charset="0"/>
                <a:ea typeface="Calibri" panose="020F0502020204030204" pitchFamily="34" charset="0"/>
              </a:rPr>
              <a:t>Giới thiệu tác giả, tác phẩm</a:t>
            </a:r>
            <a:endParaRPr lang="en-US" sz="3200" dirty="0"/>
          </a:p>
        </p:txBody>
      </p:sp>
      <p:sp>
        <p:nvSpPr>
          <p:cNvPr id="4" name="Rectangle 3"/>
          <p:cNvSpPr/>
          <p:nvPr/>
        </p:nvSpPr>
        <p:spPr>
          <a:xfrm>
            <a:off x="92764" y="832563"/>
            <a:ext cx="11939402" cy="1047979"/>
          </a:xfrm>
          <a:prstGeom prst="rect">
            <a:avLst/>
          </a:prstGeom>
        </p:spPr>
        <p:txBody>
          <a:bodyPr wrap="square">
            <a:spAutoFit/>
          </a:bodyPr>
          <a:lstStyle/>
          <a:p>
            <a:pPr algn="just">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b="1"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Nguyễn Tài Tuệ </a:t>
            </a:r>
            <a:r>
              <a:rPr lang="en-US"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(sinh năm 1936 tại xã Thanh Văn, huyện Thanh Chương, tỉnh Nghệ An) là một nhạc sĩ nổi tiếng với dòng nhạc truyền thống cách mạng ở Việt Nam. Tác phẩm "</a:t>
            </a:r>
            <a:r>
              <a:rPr lang="en-US" i="1"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Xa khơi"</a:t>
            </a:r>
            <a:r>
              <a:rPr lang="en-US"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của ông được đánh giá là một ca khúc rất chuẩn mực về âm nhạc. Không chỉ "</a:t>
            </a:r>
            <a:r>
              <a:rPr lang="en-US" i="1"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Xa khơi"</a:t>
            </a:r>
            <a:r>
              <a:rPr lang="en-US"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mà rất nhiều ca khúc khác của ông đã sống mãi với thời gian.</a:t>
            </a:r>
            <a:r>
              <a:rPr lang="en-US"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9" name="Picture 18" descr="https://hopamviet.vn/assets/images/composers/109029a4113c5843ef6c6fe1e2e0574f.jpg"/>
          <p:cNvPicPr/>
          <p:nvPr/>
        </p:nvPicPr>
        <p:blipFill>
          <a:blip r:embed="rId2">
            <a:extLst>
              <a:ext uri="{28A0092B-C50C-407E-A947-70E740481C1C}">
                <a14:useLocalDpi xmlns:a14="http://schemas.microsoft.com/office/drawing/2010/main" val="0"/>
              </a:ext>
            </a:extLst>
          </a:blip>
          <a:srcRect/>
          <a:stretch>
            <a:fillRect/>
          </a:stretch>
        </p:blipFill>
        <p:spPr bwMode="auto">
          <a:xfrm>
            <a:off x="9556595" y="1683732"/>
            <a:ext cx="2475571" cy="2181511"/>
          </a:xfrm>
          <a:prstGeom prst="rect">
            <a:avLst/>
          </a:prstGeom>
          <a:noFill/>
          <a:ln>
            <a:noFill/>
          </a:ln>
        </p:spPr>
      </p:pic>
      <p:sp>
        <p:nvSpPr>
          <p:cNvPr id="5" name="Rectangle 4"/>
          <p:cNvSpPr/>
          <p:nvPr/>
        </p:nvSpPr>
        <p:spPr>
          <a:xfrm>
            <a:off x="0" y="2122336"/>
            <a:ext cx="9344722" cy="729430"/>
          </a:xfrm>
          <a:prstGeom prst="rect">
            <a:avLst/>
          </a:prstGeom>
        </p:spPr>
        <p:txBody>
          <a:bodyPr wrap="square">
            <a:spAutoFit/>
          </a:bodyPr>
          <a:lstStyle/>
          <a:p>
            <a:pPr algn="just">
              <a:lnSpc>
                <a:spcPct val="115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Bài </a:t>
            </a:r>
            <a:r>
              <a:rPr lang="en-US" b="1" i="1" dirty="0">
                <a:latin typeface="Times New Roman" panose="02020603050405020304" pitchFamily="18" charset="0"/>
                <a:ea typeface="Calibri" panose="020F0502020204030204" pitchFamily="34" charset="0"/>
                <a:cs typeface="Times New Roman" panose="02020603050405020304" pitchFamily="18" charset="0"/>
              </a:rPr>
              <a:t>Đón xuân về có sắc thái vui tươi</a:t>
            </a:r>
            <a:r>
              <a:rPr lang="vi-VN" dirty="0">
                <a:latin typeface="Times New Roman" panose="02020603050405020304" pitchFamily="18" charset="0"/>
                <a:ea typeface="Calibri" panose="020F0502020204030204" pitchFamily="34" charset="0"/>
                <a:cs typeface="Times New Roman" panose="02020603050405020304" pitchFamily="18" charset="0"/>
              </a:rPr>
              <a:t> nói về</a:t>
            </a:r>
            <a:r>
              <a:rPr lang="en-US" dirty="0">
                <a:latin typeface="Times New Roman" panose="02020603050405020304" pitchFamily="18" charset="0"/>
                <a:ea typeface="Calibri" panose="020F0502020204030204" pitchFamily="34" charset="0"/>
                <a:cs typeface="Times New Roman" panose="02020603050405020304" pitchFamily="18" charset="0"/>
              </a:rPr>
              <a:t> cảnh múa ca của các em nhỏ vừng miền Tây Bắc đón mùa xuân sang với thiên nhiên đặc trưng loài hoa của mùa xuân là hoa đòa rất vui và đẹp</a:t>
            </a:r>
            <a:r>
              <a:rPr lang="vi-VN"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441611"/>
      </p:ext>
    </p:extLst>
  </p:cSld>
  <p:clrMapOvr>
    <a:masterClrMapping/>
  </p:clrMapOvr>
  <mc:AlternateContent xmlns:mc="http://schemas.openxmlformats.org/markup-compatibility/2006" xmlns:p14="http://schemas.microsoft.com/office/powerpoint/2010/main">
    <mc:Choice Requires="p14">
      <p:transition spd="slow" p14:dur="275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258710" y="0"/>
            <a:ext cx="14093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mn-cs"/>
              </a:rPr>
              <a:t>Hát mẫu</a:t>
            </a:r>
            <a:endParaRPr kumimoji="0" lang="en-US" sz="3600" b="0" i="0" u="none" strike="noStrike" kern="1200" cap="none" spc="0" normalizeH="0" baseline="0" noProof="0" dirty="0">
              <a:ln>
                <a:noFill/>
              </a:ln>
              <a:effectLst/>
              <a:uLnTx/>
              <a:uFillTx/>
              <a:latin typeface="Arial"/>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61"/>
            <a:ext cx="6344381" cy="6945020"/>
          </a:xfrm>
          <a:prstGeom prst="rect">
            <a:avLst/>
          </a:prstGeom>
        </p:spPr>
      </p:pic>
    </p:spTree>
    <p:extLst>
      <p:ext uri="{BB962C8B-B14F-4D97-AF65-F5344CB8AC3E}">
        <p14:creationId xmlns:p14="http://schemas.microsoft.com/office/powerpoint/2010/main" val="1392969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4977705" y="0"/>
            <a:ext cx="188384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Đọc lời ca</a:t>
            </a:r>
            <a:endParaRPr kumimoji="0" 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23185" y="780125"/>
            <a:ext cx="11842433" cy="2907976"/>
          </a:xfrm>
          <a:prstGeom prst="rect">
            <a:avLst/>
          </a:prstGeom>
        </p:spPr>
        <p:txBody>
          <a:bodyPr wrap="square">
            <a:spAutoFit/>
          </a:bodyPr>
          <a:lstStyle/>
          <a:p>
            <a:pPr algn="just">
              <a:lnSpc>
                <a:spcPct val="150000"/>
              </a:lnSpc>
              <a:spcAft>
                <a:spcPts val="800"/>
              </a:spcAft>
            </a:pPr>
            <a:r>
              <a:rPr lang="en-US" sz="28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Câu hát 1: Xuân sang khắp trên bản làng. Xuân vui múa ca nhịp nhàng.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Câu hát 2: Em hát vang mừng xuân mới sang. Em hát vang mừng xuân mới sang.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Câu hát 3: Ngàn muôn cánh hoa đào. Mùa xuân mới đón chào.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Câu hát 4: Các bạn ơi cùng đón xuân về. Bạn ơi cùng đón xuân về.</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0582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368114" y="52141"/>
            <a:ext cx="26388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Dạy</a:t>
            </a:r>
            <a:r>
              <a:rPr kumimoji="0" lang="en-US" sz="2800" b="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hát</a:t>
            </a:r>
            <a:r>
              <a:rPr kumimoji="0" lang="en-US" sz="2800" b="0"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câu</a:t>
            </a:r>
            <a:endPar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2255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5485" cy="2241395"/>
          </a:xfrm>
          <a:prstGeom prst="rect">
            <a:avLst/>
          </a:prstGeom>
        </p:spPr>
      </p:pic>
    </p:spTree>
    <p:extLst>
      <p:ext uri="{BB962C8B-B14F-4D97-AF65-F5344CB8AC3E}">
        <p14:creationId xmlns:p14="http://schemas.microsoft.com/office/powerpoint/2010/main" val="4176185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00721" y="78059"/>
            <a:ext cx="4215161"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Hát kết hợp vận động phụ họa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471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5207620" y="279032"/>
            <a:ext cx="6984380" cy="2374957"/>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E137CD"/>
                </a:solidFill>
                <a:effectLst/>
                <a:uLnTx/>
                <a:uFillTx/>
                <a:latin typeface="#9Slide05 Dancing Script" panose="03080800040507000D00" pitchFamily="66" charset="0"/>
                <a:ea typeface="+mn-ea"/>
                <a:cs typeface="+mn-cs"/>
              </a:rPr>
              <a:t>GIÁO DỤC, CỦNG CỐ DẶN DÒ</a:t>
            </a:r>
            <a:endParaRPr kumimoji="0" lang="en-US" sz="2800" b="0" i="0" u="none" strike="noStrike" kern="1200" cap="none" spc="0" normalizeH="0" baseline="0" noProof="0" dirty="0">
              <a:ln>
                <a:noFill/>
              </a:ln>
              <a:solidFill>
                <a:srgbClr val="E137CD"/>
              </a:solidFill>
              <a:effectLst/>
              <a:uLnTx/>
              <a:uFillTx/>
              <a:latin typeface="#9Slide05 Dancing Script" panose="03080800040507000D00" pitchFamily="66"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045" y="2552917"/>
            <a:ext cx="6958730" cy="42158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5449045" cy="681339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044" y="1807102"/>
            <a:ext cx="4943893" cy="1304087"/>
          </a:xfrm>
          <a:prstGeom prst="rect">
            <a:avLst/>
          </a:prstGeom>
        </p:spPr>
      </p:pic>
      <p:sp>
        <p:nvSpPr>
          <p:cNvPr id="4" name="TextBox 3"/>
          <p:cNvSpPr txBox="1"/>
          <p:nvPr/>
        </p:nvSpPr>
        <p:spPr>
          <a:xfrm>
            <a:off x="6646126" y="3245915"/>
            <a:ext cx="3389971" cy="307777"/>
          </a:xfrm>
          <a:prstGeom prst="rect">
            <a:avLst/>
          </a:prstGeom>
          <a:noFill/>
        </p:spPr>
        <p:txBody>
          <a:bodyPr wrap="square" rtlCol="0">
            <a:spAutoFit/>
          </a:bodyPr>
          <a:lstStyle/>
          <a:p>
            <a:endParaRPr lang="en-US" sz="1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780267"/>
      </p:ext>
    </p:extLst>
  </p:cSld>
  <p:clrMapOvr>
    <a:masterClrMapping/>
  </p:clrMapOvr>
  <mc:AlternateContent xmlns:mc="http://schemas.openxmlformats.org/markup-compatibility/2006" xmlns:p14="http://schemas.microsoft.com/office/powerpoint/2010/main">
    <mc:Choice Requires="p14">
      <p:transition spd="slow" p14:dur="275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189</Words>
  <Application>Microsoft Office PowerPoint</Application>
  <PresentationFormat>Widescreen</PresentationFormat>
  <Paragraphs>18</Paragraphs>
  <Slides>8</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#9Slide05 Dancing Script</vt:lpstr>
      <vt:lpstr>Arial</vt:lpstr>
      <vt:lpstr>Calibri</vt:lpstr>
      <vt:lpstr>Times New Roman</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81</cp:revision>
  <dcterms:created xsi:type="dcterms:W3CDTF">2022-04-03T11:00:56Z</dcterms:created>
  <dcterms:modified xsi:type="dcterms:W3CDTF">2025-02-07T08:17:10Z</dcterms:modified>
</cp:coreProperties>
</file>