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71" r:id="rId4"/>
    <p:sldId id="276" r:id="rId5"/>
    <p:sldId id="277" r:id="rId6"/>
    <p:sldId id="278" r:id="rId7"/>
    <p:sldId id="280" r:id="rId8"/>
    <p:sldId id="281" r:id="rId9"/>
    <p:sldId id="282" r:id="rId10"/>
    <p:sldId id="284" r:id="rId11"/>
    <p:sldId id="285" r:id="rId12"/>
    <p:sldId id="286" r:id="rId13"/>
    <p:sldId id="287" r:id="rId14"/>
    <p:sldId id="289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11330"/>
            <a:ext cx="2555776" cy="22466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0703" y="2060848"/>
            <a:ext cx="7435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latin typeface="Times New Roman"/>
                <a:ea typeface="Calibri"/>
              </a:rPr>
              <a:t>+ </a:t>
            </a:r>
            <a:r>
              <a:rPr lang="en-US" sz="2400">
                <a:latin typeface="Times New Roman"/>
                <a:ea typeface="Calibri"/>
              </a:rPr>
              <a:t>GV đọc nốt Đô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latin typeface="Times New Roman"/>
                <a:ea typeface="Calibri"/>
              </a:rPr>
              <a:t>- </a:t>
            </a:r>
            <a:r>
              <a:rPr lang="en-US" sz="2400">
                <a:latin typeface="Times New Roman"/>
                <a:ea typeface="Calibri"/>
              </a:rPr>
              <a:t>HS sẽ đọc các nốt kế tiếp đi lên: Rê-mi-pha-sol-la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latin typeface="Times New Roman"/>
                <a:ea typeface="Calibri"/>
              </a:rPr>
              <a:t>+ GV đọc nốt La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latin typeface="Times New Roman"/>
                <a:ea typeface="Calibri"/>
              </a:rPr>
              <a:t>- HS </a:t>
            </a:r>
            <a:r>
              <a:rPr lang="en-US" sz="2400">
                <a:latin typeface="Times New Roman"/>
                <a:ea typeface="Calibri"/>
              </a:rPr>
              <a:t>sẽ đọc các nốt kế tiếp đi xuống : Sol-la-mi-re-đô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0476" y="-31520"/>
            <a:ext cx="232788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KHỞI ĐỘNG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6969" y="764704"/>
            <a:ext cx="6990247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400" b="1">
                <a:solidFill>
                  <a:prstClr val="black"/>
                </a:solidFill>
                <a:latin typeface="Times New Roman"/>
                <a:ea typeface="Calibri"/>
              </a:rPr>
              <a:t>Trò chơi: Tôi trước bạn sau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720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-Đọc CẢ BÀI với nhiều hình 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20788"/>
            <a:ext cx="7812360" cy="1080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72" y="2924944"/>
            <a:ext cx="7754028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3424" y="2585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</a:t>
            </a:r>
            <a:r>
              <a:rPr lang="en-US" sz="2800" smtClean="0">
                <a:solidFill>
                  <a:srgbClr val="FF0000"/>
                </a:solidFill>
                <a:latin typeface="Times New Roman"/>
                <a:ea typeface="Calibri"/>
              </a:rPr>
              <a:t>độ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499" y="979959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64734"/>
            <a:ext cx="5907476" cy="3275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388" y="116632"/>
            <a:ext cx="7399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0" y="5949280"/>
            <a:ext cx="306288" cy="245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81" y="1006980"/>
            <a:ext cx="6998054" cy="3763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184482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9659" y="350100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36287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6180" y="261610"/>
            <a:ext cx="5268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060848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-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0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-4696"/>
            <a:ext cx="883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</a:rPr>
              <a:t>HD đọc nhạc gõ đệm theo </a:t>
            </a:r>
            <a:r>
              <a:rPr lang="en-US" sz="2400" i="1">
                <a:solidFill>
                  <a:srgbClr val="FF0000"/>
                </a:solidFill>
              </a:rPr>
              <a:t>phách với các hình </a:t>
            </a:r>
            <a:r>
              <a:rPr lang="en-US" sz="2400" i="1" smtClean="0">
                <a:solidFill>
                  <a:srgbClr val="FF0000"/>
                </a:solidFill>
              </a:rPr>
              <a:t>thức: Lớp tổ cá nhân</a:t>
            </a:r>
            <a:endParaRPr lang="en-US" sz="2400" i="1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8010128" cy="42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2429062"/>
            <a:ext cx="656850" cy="620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1" y="4138314"/>
            <a:ext cx="656850" cy="620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01672"/>
            <a:ext cx="656850" cy="620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93" y="4248500"/>
            <a:ext cx="656850" cy="620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4248501"/>
            <a:ext cx="656850" cy="620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4172626"/>
            <a:ext cx="656850" cy="620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10" y="4172627"/>
            <a:ext cx="656850" cy="620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2319951"/>
            <a:ext cx="656850" cy="620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75" y="2377092"/>
            <a:ext cx="656850" cy="620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38313"/>
            <a:ext cx="656850" cy="620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38314"/>
            <a:ext cx="656850" cy="620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22" y="2377092"/>
            <a:ext cx="656850" cy="620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54" y="2429063"/>
            <a:ext cx="656850" cy="620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9064"/>
            <a:ext cx="656850" cy="620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36" y="2394393"/>
            <a:ext cx="656850" cy="6206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07" y="2370490"/>
            <a:ext cx="656850" cy="6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265097" y="828780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4" y="18538"/>
            <a:ext cx="8208913" cy="280022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ÂM NHẠC LỚP 2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1914" y="1696915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</a:t>
            </a:r>
            <a:r>
              <a:rPr lang="en-AU" sz="3200" b="1" smtClean="0">
                <a:solidFill>
                  <a:srgbClr val="FF0000"/>
                </a:solidFill>
                <a:latin typeface="Times New Roman"/>
                <a:ea typeface="Times New Roman"/>
              </a:rPr>
              <a:t>20</a:t>
            </a:r>
            <a:endParaRPr lang="en-AU" sz="3200" b="1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7" y="980728"/>
            <a:ext cx="1008113" cy="930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8585" y="2818762"/>
            <a:ext cx="7912318" cy="98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1384300" indent="-816610" algn="ctr">
              <a:lnSpc>
                <a:spcPct val="121000"/>
              </a:lnSpc>
              <a:spcAft>
                <a:spcPts val="0"/>
              </a:spcAft>
              <a:tabLst>
                <a:tab pos="901700" algn="l"/>
              </a:tabLst>
            </a:pPr>
            <a:r>
              <a:rPr lang="en-US" b="1" smtClean="0">
                <a:solidFill>
                  <a:srgbClr val="FC190F"/>
                </a:solidFill>
                <a:latin typeface="Times New Roman"/>
                <a:ea typeface="Arial"/>
              </a:rPr>
              <a:t>    </a:t>
            </a:r>
            <a:r>
              <a:rPr lang="en-US" b="1" smtClean="0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ÔN TẬP BÀI HÁT HOA LÁ MÙA XUÂN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  <a:p>
            <a:pPr marR="1384300" algn="just">
              <a:lnSpc>
                <a:spcPct val="121000"/>
              </a:lnSpc>
              <a:spcAft>
                <a:spcPts val="0"/>
              </a:spcAft>
              <a:tabLst>
                <a:tab pos="901700" algn="l"/>
              </a:tabLst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           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9693" y="3573016"/>
            <a:ext cx="4825360" cy="499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384300" lvl="0" algn="just">
              <a:lnSpc>
                <a:spcPct val="121000"/>
              </a:lnSpc>
              <a:tabLst>
                <a:tab pos="901700" algn="l"/>
              </a:tabLst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* ĐỌC NHẠC BÀI SỐ 3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1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2276872"/>
            <a:ext cx="6834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Ôn bài hát với các hình thức: Lớp , tổ, cá nhân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8924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694" y="1340768"/>
            <a:ext cx="7090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latin typeface="Times New Roman"/>
                <a:ea typeface="Calibri"/>
              </a:rPr>
              <a:t>*</a:t>
            </a:r>
            <a:r>
              <a:rPr lang="en-US" sz="3200" b="1">
                <a:latin typeface="Times New Roman"/>
                <a:ea typeface="Calibri"/>
              </a:rPr>
              <a:t>Ôn tập bài hát Hoa lá mùa xuân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014" y="144361"/>
            <a:ext cx="552805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7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356"/>
            <a:ext cx="9144000" cy="3815644"/>
          </a:xfrm>
        </p:spPr>
      </p:pic>
      <p:sp>
        <p:nvSpPr>
          <p:cNvPr id="5" name="TextBox 4"/>
          <p:cNvSpPr txBox="1"/>
          <p:nvPr/>
        </p:nvSpPr>
        <p:spPr>
          <a:xfrm>
            <a:off x="1187624" y="654561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Ôn hát gõ đệm theo phách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40440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636912"/>
          </a:xfrm>
        </p:spPr>
      </p:pic>
      <p:sp>
        <p:nvSpPr>
          <p:cNvPr id="5" name="TextBox 4"/>
          <p:cNvSpPr txBox="1"/>
          <p:nvPr/>
        </p:nvSpPr>
        <p:spPr>
          <a:xfrm>
            <a:off x="323528" y="151676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Hd người đung đưa theo nhịp điệu trái, phải. Tay vỗ tay theo nhịp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92696"/>
            <a:ext cx="7632700" cy="3672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016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636912"/>
          </a:xfrm>
        </p:spPr>
      </p:pic>
      <p:sp>
        <p:nvSpPr>
          <p:cNvPr id="5" name="TextBox 4"/>
          <p:cNvSpPr txBox="1"/>
          <p:nvPr/>
        </p:nvSpPr>
        <p:spPr>
          <a:xfrm>
            <a:off x="1691680" y="155417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8" y="6266842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4952" y="213285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5372" y="50402"/>
            <a:ext cx="768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</a:t>
            </a:r>
            <a:r>
              <a:rPr lang="en-US" sz="3200">
                <a:solidFill>
                  <a:srgbClr val="FF0000"/>
                </a:solidFill>
              </a:rPr>
              <a:t>Đọc mẫu và HD HS đọc tên nốt nhạc từng </a:t>
            </a:r>
            <a:r>
              <a:rPr lang="en-US" sz="3200" smtClean="0">
                <a:solidFill>
                  <a:srgbClr val="FF0000"/>
                </a:solidFill>
              </a:rPr>
              <a:t>câu chưa có cao độ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32" y="1250731"/>
            <a:ext cx="6998054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91683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352127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 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241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44</cp:revision>
  <dcterms:created xsi:type="dcterms:W3CDTF">2021-06-22T02:23:00Z</dcterms:created>
  <dcterms:modified xsi:type="dcterms:W3CDTF">2025-02-09T16:25:33Z</dcterms:modified>
</cp:coreProperties>
</file>