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92" r:id="rId2"/>
    <p:sldId id="2993" r:id="rId3"/>
    <p:sldId id="283" r:id="rId4"/>
    <p:sldId id="2975" r:id="rId5"/>
    <p:sldId id="2979" r:id="rId6"/>
    <p:sldId id="2976" r:id="rId7"/>
    <p:sldId id="2989"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050"/>
    <a:srgbClr val="5A3049"/>
    <a:srgbClr val="5B2F56"/>
    <a:srgbClr val="FF6600"/>
    <a:srgbClr val="0998D7"/>
    <a:srgbClr val="FF3399"/>
    <a:srgbClr val="FFFF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5262" autoAdjust="0"/>
  </p:normalViewPr>
  <p:slideViewPr>
    <p:cSldViewPr snapToGrid="0">
      <p:cViewPr varScale="1">
        <p:scale>
          <a:sx n="66" d="100"/>
          <a:sy n="66" d="100"/>
        </p:scale>
        <p:origin x="126"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3/6/2025</a:t>
            </a:fld>
            <a:endParaRPr lang="en-US"/>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13173530"/>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 id="214748377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8001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Thứ</a:t>
            </a:r>
            <a:r>
              <a:rPr kumimoji="0" lang="en-US" sz="40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 </a:t>
            </a:r>
            <a:r>
              <a:rPr kumimoji="0" lang="vi-VN" sz="40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ngày</a:t>
            </a:r>
            <a:r>
              <a:rPr kumimoji="0" lang="vi-VN"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en-US"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tháng </a:t>
            </a:r>
            <a:r>
              <a:rPr kumimoji="0" lang="en-US"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năm</a:t>
            </a:r>
            <a:r>
              <a:rPr kumimoji="0" lang="en-US" sz="40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2025</a:t>
            </a:r>
            <a:endParaRPr kumimoji="0" lang="en-US" sz="40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429000" y="1162734"/>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vi-VN" altLang="en-US" sz="3600" b="1" dirty="0">
                <a:latin typeface="Times New Roman" panose="02020603050405020304" pitchFamily="18" charset="0"/>
                <a:cs typeface="Times New Roman" panose="02020603050405020304" pitchFamily="18" charset="0"/>
              </a:rPr>
              <a:t>h</a:t>
            </a:r>
            <a:r>
              <a:rPr lang="en-US" altLang="en-US" sz="3600" b="1" dirty="0" err="1">
                <a:latin typeface="Times New Roman" panose="02020603050405020304" pitchFamily="18" charset="0"/>
                <a:cs typeface="Times New Roman" panose="02020603050405020304" pitchFamily="18" charset="0"/>
              </a:rPr>
              <a:t>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981200" y="2590800"/>
            <a:ext cx="7838948" cy="2123658"/>
          </a:xfrm>
          <a:prstGeom prst="rect">
            <a:avLst/>
          </a:prstGeom>
          <a:noFill/>
        </p:spPr>
        <p:txBody>
          <a:bodyPr wrap="square">
            <a:spAutoFit/>
          </a:bodyPr>
          <a:lstStyle/>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 ĐỀ 5:</a:t>
            </a:r>
          </a:p>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ỨNG DỤNG TIN HỌC</a:t>
            </a:r>
          </a:p>
          <a:p>
            <a:pPr algn="ctr">
              <a:defRPr/>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914400" y="4006572"/>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u="sng" dirty="0" err="1">
                <a:solidFill>
                  <a:srgbClr val="FF0000"/>
                </a:solidFill>
                <a:latin typeface="Times New Roman" panose="02020603050405020304" pitchFamily="18" charset="0"/>
                <a:cs typeface="Times New Roman" panose="02020603050405020304" pitchFamily="18" charset="0"/>
              </a:rPr>
              <a:t>Bài</a:t>
            </a:r>
            <a:r>
              <a:rPr lang="vi-VN" altLang="en-US" sz="4000" b="1" u="sng" dirty="0">
                <a:solidFill>
                  <a:srgbClr val="FF0000"/>
                </a:solidFill>
                <a:latin typeface="Times New Roman" panose="02020603050405020304" pitchFamily="18" charset="0"/>
                <a:cs typeface="Times New Roman" panose="02020603050405020304" pitchFamily="18" charset="0"/>
              </a:rPr>
              <a:t> </a:t>
            </a:r>
            <a:r>
              <a:rPr lang="en-US" altLang="en-US" sz="4000" b="1" u="sng" dirty="0">
                <a:solidFill>
                  <a:srgbClr val="FF0000"/>
                </a:solidFill>
                <a:latin typeface="Times New Roman" panose="02020603050405020304" pitchFamily="18" charset="0"/>
                <a:cs typeface="Times New Roman" panose="02020603050405020304" pitchFamily="18" charset="0"/>
              </a:rPr>
              <a:t>12B</a:t>
            </a:r>
            <a:r>
              <a:rPr lang="vi-VN"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Phần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mềm</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luyện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gõ</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bàn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phím</a:t>
            </a:r>
            <a:endParaRPr lang="en-US" altLang="en-US" sz="4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686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501476" y="2855197"/>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398160" y="729022"/>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47"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3382726" y="1302226"/>
            <a:ext cx="8809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u="sng" dirty="0" err="1">
                <a:solidFill>
                  <a:srgbClr val="00B050"/>
                </a:solidFill>
                <a:latin typeface="Times New Roman" panose="02020603050405020304" pitchFamily="18" charset="0"/>
                <a:cs typeface="Times New Roman" panose="02020603050405020304" pitchFamily="18" charset="0"/>
              </a:rPr>
              <a:t>Bài</a:t>
            </a:r>
            <a:r>
              <a:rPr lang="vi-VN" altLang="en-US" sz="3200" b="1" u="sng" dirty="0">
                <a:solidFill>
                  <a:srgbClr val="00B050"/>
                </a:solidFill>
                <a:latin typeface="Times New Roman" panose="02020603050405020304" pitchFamily="18" charset="0"/>
                <a:cs typeface="Times New Roman" panose="02020603050405020304" pitchFamily="18" charset="0"/>
              </a:rPr>
              <a:t> </a:t>
            </a:r>
            <a:r>
              <a:rPr lang="en-US" altLang="en-US" sz="3200" b="1" u="sng" dirty="0">
                <a:solidFill>
                  <a:srgbClr val="00B050"/>
                </a:solidFill>
                <a:latin typeface="Times New Roman" panose="02020603050405020304" pitchFamily="18" charset="0"/>
                <a:cs typeface="Times New Roman" panose="02020603050405020304" pitchFamily="18" charset="0"/>
              </a:rPr>
              <a:t>12B</a:t>
            </a:r>
            <a:r>
              <a:rPr lang="vi-VN" altLang="en-US" sz="3200" b="1" dirty="0">
                <a:solidFill>
                  <a:srgbClr val="00B050"/>
                </a:solidFill>
                <a:latin typeface="Times New Roman" panose="02020603050405020304" pitchFamily="18" charset="0"/>
                <a:cs typeface="Times New Roman" panose="02020603050405020304" pitchFamily="18" charset="0"/>
              </a:rPr>
              <a:t>:</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Phần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mềm</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luyện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gõ</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bàn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a:solidFill>
                  <a:srgbClr val="00B050"/>
                </a:solidFill>
                <a:latin typeface="Times New Roman" panose="02020603050405020304" pitchFamily="18" charset="0"/>
                <a:cs typeface="Times New Roman" panose="02020603050405020304" pitchFamily="18" charset="0"/>
              </a:rPr>
              <a:t>phím</a:t>
            </a:r>
            <a:endParaRPr lang="en-US" altLang="en-US" sz="3200" b="1" i="1" dirty="0">
              <a:solidFill>
                <a:srgbClr val="00B05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06F8D23-CCA9-82AE-E643-D68BA929E9BD}"/>
              </a:ext>
            </a:extLst>
          </p:cNvPr>
          <p:cNvSpPr txBox="1"/>
          <p:nvPr/>
        </p:nvSpPr>
        <p:spPr>
          <a:xfrm>
            <a:off x="2819400" y="149325"/>
            <a:ext cx="8001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rPr>
              <a:t>năm</a:t>
            </a:r>
            <a:endParaRPr kumimoji="0" lang="en-US" sz="36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grpSp>
        <p:nvGrpSpPr>
          <p:cNvPr id="5" name="Nhóm 4"/>
          <p:cNvGrpSpPr/>
          <p:nvPr/>
        </p:nvGrpSpPr>
        <p:grpSpPr>
          <a:xfrm>
            <a:off x="2819400" y="2548231"/>
            <a:ext cx="9220199" cy="1963322"/>
            <a:chOff x="2819400" y="2548231"/>
            <a:chExt cx="9220199" cy="1963322"/>
          </a:xfrm>
        </p:grpSpPr>
        <p:grpSp>
          <p:nvGrpSpPr>
            <p:cNvPr id="62" name="Group 61"/>
            <p:cNvGrpSpPr/>
            <p:nvPr/>
          </p:nvGrpSpPr>
          <p:grpSpPr>
            <a:xfrm>
              <a:off x="2819400" y="2548231"/>
              <a:ext cx="9220199" cy="1886515"/>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1"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just" eaLnBrk="1" hangingPunct="1">
                  <a:defRPr/>
                </a:pPr>
                <a:endParaRPr lang="en-US" sz="4400" b="1" dirty="0">
                  <a:latin typeface="Times New Roman" panose="02020603050405020304" pitchFamily="18" charset="0"/>
                  <a:cs typeface="Times New Roman" panose="02020603050405020304" pitchFamily="18" charset="0"/>
                </a:endParaRPr>
              </a:p>
            </p:txBody>
          </p:sp>
        </p:grpSp>
        <p:sp>
          <p:nvSpPr>
            <p:cNvPr id="2" name="Hình chữ nhật 1"/>
            <p:cNvSpPr/>
            <p:nvPr/>
          </p:nvSpPr>
          <p:spPr>
            <a:xfrm>
              <a:off x="4328723" y="2757227"/>
              <a:ext cx="7265370" cy="1754326"/>
            </a:xfrm>
            <a:prstGeom prst="rect">
              <a:avLst/>
            </a:prstGeom>
          </p:spPr>
          <p:txBody>
            <a:bodyPr wrap="square">
              <a:spAutoFit/>
            </a:bodyPr>
            <a:lstStyle/>
            <a:p>
              <a:r>
                <a:rPr lang="vi-VN" sz="2800" dirty="0" err="1">
                  <a:latin typeface="Times New Roman" panose="02020603050405020304" pitchFamily="18" charset="0"/>
                  <a:cs typeface="Times New Roman" panose="02020603050405020304" pitchFamily="18" charset="0"/>
                </a:rPr>
                <a:t>Làm</a:t>
              </a:r>
              <a:r>
                <a:rPr lang="vi-VN" sz="2800" dirty="0">
                  <a:latin typeface="Times New Roman" panose="02020603050405020304" pitchFamily="18" charset="0"/>
                  <a:cs typeface="Times New Roman" panose="02020603050405020304" pitchFamily="18" charset="0"/>
                </a:rPr>
                <a:t> quen </a:t>
              </a:r>
              <a:r>
                <a:rPr lang="vi-VN" sz="2800" dirty="0" err="1">
                  <a:latin typeface="Times New Roman" panose="02020603050405020304" pitchFamily="18" charset="0"/>
                  <a:cs typeface="Times New Roman" panose="02020603050405020304" pitchFamily="18" charset="0"/>
                </a:rPr>
                <a:t>với</a:t>
              </a:r>
              <a:r>
                <a:rPr lang="vi-VN" sz="2800" dirty="0">
                  <a:latin typeface="Times New Roman" panose="02020603050405020304" pitchFamily="18" charset="0"/>
                  <a:cs typeface="Times New Roman" panose="02020603050405020304" pitchFamily="18" charset="0"/>
                </a:rPr>
                <a:t> giao </a:t>
              </a:r>
              <a:r>
                <a:rPr lang="vi-VN" sz="2800" dirty="0" err="1">
                  <a:latin typeface="Times New Roman" panose="02020603050405020304" pitchFamily="18" charset="0"/>
                  <a:cs typeface="Times New Roman" panose="02020603050405020304" pitchFamily="18" charset="0"/>
                </a:rPr>
                <a:t>diện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phần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mềm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luyện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gõ</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tập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gõ</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theo yêu </a:t>
              </a:r>
              <a:r>
                <a:rPr lang="vi-VN" sz="2800" dirty="0" err="1">
                  <a:latin typeface="Times New Roman" panose="02020603050405020304" pitchFamily="18" charset="0"/>
                  <a:cs typeface="Times New Roman" panose="02020603050405020304" pitchFamily="18" charset="0"/>
                </a:rPr>
                <a:t>cầu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thấp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nhất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Gõ</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chữ</a:t>
              </a:r>
              <a:r>
                <a:rPr lang="vi-VN" sz="2800" dirty="0">
                  <a:latin typeface="Times New Roman" panose="02020603050405020304" pitchFamily="18" charset="0"/>
                  <a:cs typeface="Times New Roman" panose="02020603050405020304" pitchFamily="18" charset="0"/>
                </a:rPr>
                <a:t> hoa, </a:t>
              </a:r>
              <a:r>
                <a:rPr lang="vi-VN"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a:t>
              </a:r>
              <a:br>
                <a:rPr lang="vi-V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grpSp>
        <p:nvGrpSpPr>
          <p:cNvPr id="4" name="Nhóm 3"/>
          <p:cNvGrpSpPr/>
          <p:nvPr/>
        </p:nvGrpSpPr>
        <p:grpSpPr>
          <a:xfrm>
            <a:off x="2594346" y="4814610"/>
            <a:ext cx="8999747" cy="1429237"/>
            <a:chOff x="2594346" y="4814610"/>
            <a:chExt cx="8999747" cy="1429237"/>
          </a:xfrm>
        </p:grpSpPr>
        <p:grpSp>
          <p:nvGrpSpPr>
            <p:cNvPr id="63" name="Group 62"/>
            <p:cNvGrpSpPr/>
            <p:nvPr/>
          </p:nvGrpSpPr>
          <p:grpSpPr>
            <a:xfrm>
              <a:off x="2594346" y="4814610"/>
              <a:ext cx="8999747" cy="1399211"/>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 name="Hình chữ nhật 2"/>
            <p:cNvSpPr/>
            <p:nvPr/>
          </p:nvSpPr>
          <p:spPr>
            <a:xfrm>
              <a:off x="4085737" y="4858852"/>
              <a:ext cx="7270667" cy="1384995"/>
            </a:xfrm>
            <a:prstGeom prst="rect">
              <a:avLst/>
            </a:prstGeom>
          </p:spPr>
          <p:txBody>
            <a:bodyPr wrap="square">
              <a:spAutoFit/>
            </a:bodyPr>
            <a:lstStyle/>
            <a:p>
              <a:pPr algn="just"/>
              <a:r>
                <a:rPr lang="vi-VN" sz="2800" dirty="0" err="1">
                  <a:latin typeface="Times New Roman" panose="02020603050405020304" pitchFamily="18" charset="0"/>
                  <a:cs typeface="Times New Roman" panose="02020603050405020304" pitchFamily="18" charset="0"/>
                </a:rPr>
                <a:t>Nhận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thấy</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phần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mềm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có</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thể</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giúp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tập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gõ</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đúng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thể</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chọn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bài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tập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phù</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hợp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bằng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hệ</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thống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bảng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chọn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thông </a:t>
              </a:r>
              <a:r>
                <a:rPr lang="vi-VN" sz="2800" dirty="0" err="1">
                  <a:latin typeface="Times New Roman" panose="02020603050405020304" pitchFamily="18" charset="0"/>
                  <a:cs typeface="Times New Roman" panose="02020603050405020304" pitchFamily="18" charset="0"/>
                </a:rPr>
                <a:t>báo</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5813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 fill="hold"/>
                                        <p:tgtEl>
                                          <p:spTgt spid="5"/>
                                        </p:tgtEl>
                                        <p:attrNameLst>
                                          <p:attrName>ppt_x</p:attrName>
                                        </p:attrNameLst>
                                      </p:cBhvr>
                                      <p:tavLst>
                                        <p:tav tm="0">
                                          <p:val>
                                            <p:strVal val="#ppt_x"/>
                                          </p:val>
                                        </p:tav>
                                        <p:tav tm="100000">
                                          <p:val>
                                            <p:strVal val="#ppt_x"/>
                                          </p:val>
                                        </p:tav>
                                      </p:tavLst>
                                    </p:anim>
                                    <p:anim calcmode="lin" valueType="num">
                                      <p:cBhvr additive="base">
                                        <p:cTn id="13"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 fill="hold"/>
                                        <p:tgtEl>
                                          <p:spTgt spid="4"/>
                                        </p:tgtEl>
                                        <p:attrNameLst>
                                          <p:attrName>ppt_x</p:attrName>
                                        </p:attrNameLst>
                                      </p:cBhvr>
                                      <p:tavLst>
                                        <p:tav tm="0">
                                          <p:val>
                                            <p:strVal val="#ppt_x"/>
                                          </p:val>
                                        </p:tav>
                                        <p:tav tm="100000">
                                          <p:val>
                                            <p:strVal val="#ppt_x"/>
                                          </p:val>
                                        </p:tav>
                                      </p:tavLst>
                                    </p:anim>
                                    <p:anim calcmode="lin" valueType="num">
                                      <p:cBhvr additive="base">
                                        <p:cTn id="19" dur="1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12B</a:t>
              </a: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PHẦN MỀM LUYỆN GÕ BÀN PHÍM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4"/>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p>
          </p:txBody>
        </p:sp>
      </p:grpSp>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dirty="0" err="1">
                <a:solidFill>
                  <a:schemeClr val="accent6"/>
                </a:solidFill>
                <a:latin typeface="UTM Avo" panose="02040603050506020204" pitchFamily="18" charset="0"/>
                <a:cs typeface="Times New Roman" panose="02020603050405020304" pitchFamily="18" charset="0"/>
              </a:rPr>
              <a:t>Hướng</a:t>
            </a:r>
            <a:r>
              <a:rPr lang="vi-VN" sz="2000" b="1" dirty="0">
                <a:solidFill>
                  <a:schemeClr val="accent6"/>
                </a:solidFill>
                <a:latin typeface="UTM Avo" panose="02040603050506020204" pitchFamily="18" charset="0"/>
                <a:cs typeface="Times New Roman" panose="02020603050405020304" pitchFamily="18" charset="0"/>
              </a:rPr>
              <a:t> </a:t>
            </a:r>
            <a:r>
              <a:rPr lang="vi-VN" sz="2000" b="1" dirty="0" err="1">
                <a:solidFill>
                  <a:schemeClr val="accent6"/>
                </a:solidFill>
                <a:latin typeface="UTM Avo" panose="02040603050506020204" pitchFamily="18" charset="0"/>
                <a:cs typeface="Times New Roman" panose="02020603050405020304" pitchFamily="18" charset="0"/>
              </a:rPr>
              <a:t>dẫn</a:t>
            </a:r>
            <a:r>
              <a:rPr lang="vi-VN" sz="2000" b="1" dirty="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i="1" dirty="0" err="1">
                <a:solidFill>
                  <a:schemeClr val="accent6"/>
                </a:solidFill>
                <a:latin typeface="UTM Avo" panose="02040603050506020204" pitchFamily="18" charset="0"/>
                <a:cs typeface="Times New Roman" panose="02020603050405020304" pitchFamily="18" charset="0"/>
              </a:rPr>
              <a:t>Bước</a:t>
            </a:r>
            <a:r>
              <a:rPr lang="vi-VN" sz="2000" i="1" dirty="0">
                <a:solidFill>
                  <a:schemeClr val="accent6"/>
                </a:solidFill>
                <a:latin typeface="UTM Avo" panose="02040603050506020204" pitchFamily="18" charset="0"/>
                <a:cs typeface="Times New Roman" panose="02020603050405020304" pitchFamily="18" charset="0"/>
              </a:rPr>
              <a:t> 1</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Mở</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phần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mềm</a:t>
            </a:r>
            <a:r>
              <a:rPr lang="vi-VN" sz="2000" dirty="0">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Kiran’s</a:t>
            </a:r>
            <a:r>
              <a:rPr lang="vi-VN" sz="2000" dirty="0">
                <a:solidFill>
                  <a:schemeClr val="accent6"/>
                </a:solidFill>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Typing</a:t>
            </a:r>
            <a:r>
              <a:rPr lang="vi-VN" sz="2000" dirty="0">
                <a:solidFill>
                  <a:schemeClr val="accent6"/>
                </a:solidFill>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Tutor</a:t>
            </a:r>
            <a:r>
              <a:rPr lang="vi-VN" sz="2000" dirty="0">
                <a:solidFill>
                  <a:schemeClr val="accent6"/>
                </a:solidFill>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Chọn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nút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lệnh</a:t>
            </a:r>
            <a:r>
              <a:rPr lang="vi-VN" sz="2000" dirty="0">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Kids</a:t>
            </a:r>
            <a:r>
              <a:rPr lang="vi-VN" sz="2000" dirty="0">
                <a:solidFill>
                  <a:schemeClr val="accent6"/>
                </a:solidFill>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Typing</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a:t>
            </a:r>
            <a:r>
              <a:rPr lang="vi-VN" sz="2000" dirty="0" err="1">
                <a:latin typeface="UTM Avo" panose="02040603050506020204" pitchFamily="18" charset="0"/>
                <a:cs typeface="Times New Roman" panose="02020603050405020304" pitchFamily="18" charset="0"/>
              </a:rPr>
              <a:t>màn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hình</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chính</a:t>
            </a:r>
            <a:r>
              <a:rPr lang="vi-VN" sz="2000" dirty="0">
                <a:latin typeface="UTM Avo" panose="02040603050506020204" pitchFamily="18" charset="0"/>
                <a:cs typeface="Times New Roman" panose="02020603050405020304" pitchFamily="18" charset="0"/>
              </a:rPr>
              <a:t>.</a:t>
            </a:r>
          </a:p>
          <a:p>
            <a:pPr algn="just" defTabSz="342900">
              <a:lnSpc>
                <a:spcPct val="150000"/>
              </a:lnSpc>
            </a:pPr>
            <a:r>
              <a:rPr lang="vi-VN" sz="2000" i="1" dirty="0" err="1">
                <a:solidFill>
                  <a:schemeClr val="accent6"/>
                </a:solidFill>
                <a:latin typeface="UTM Avo" panose="02040603050506020204" pitchFamily="18" charset="0"/>
                <a:cs typeface="Times New Roman" panose="02020603050405020304" pitchFamily="18" charset="0"/>
              </a:rPr>
              <a:t>Bước</a:t>
            </a:r>
            <a:r>
              <a:rPr lang="vi-VN" sz="2000" i="1" dirty="0">
                <a:solidFill>
                  <a:schemeClr val="accent6"/>
                </a:solidFill>
                <a:latin typeface="UTM Avo" panose="02040603050506020204" pitchFamily="18" charset="0"/>
                <a:cs typeface="Times New Roman" panose="02020603050405020304" pitchFamily="18" charset="0"/>
              </a:rPr>
              <a:t> 2</a:t>
            </a:r>
            <a:r>
              <a:rPr lang="vi-VN" sz="2000" dirty="0">
                <a:latin typeface="UTM Avo" panose="02040603050506020204" pitchFamily="18" charset="0"/>
                <a:cs typeface="Times New Roman" panose="02020603050405020304" pitchFamily="18" charset="0"/>
              </a:rPr>
              <a:t>: Trong </a:t>
            </a:r>
            <a:r>
              <a:rPr lang="vi-VN" sz="2000" dirty="0" err="1">
                <a:latin typeface="UTM Avo" panose="02040603050506020204" pitchFamily="18" charset="0"/>
                <a:cs typeface="Times New Roman" panose="02020603050405020304" pitchFamily="18" charset="0"/>
              </a:rPr>
              <a:t>mục</a:t>
            </a:r>
            <a:r>
              <a:rPr lang="vi-VN" sz="2000" dirty="0">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Course</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chọn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bài</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học</a:t>
            </a:r>
            <a:r>
              <a:rPr lang="vi-VN" sz="2000" dirty="0">
                <a:latin typeface="UTM Avo" panose="02040603050506020204" pitchFamily="18" charset="0"/>
                <a:cs typeface="Times New Roman" panose="02020603050405020304" pitchFamily="18" charset="0"/>
              </a:rPr>
              <a:t> </a:t>
            </a:r>
            <a:r>
              <a:rPr lang="vi-VN" sz="2000" dirty="0" err="1">
                <a:solidFill>
                  <a:schemeClr val="accent6"/>
                </a:solidFill>
                <a:latin typeface="UTM Avo" panose="02040603050506020204" pitchFamily="18" charset="0"/>
                <a:cs typeface="Times New Roman" panose="02020603050405020304" pitchFamily="18" charset="0"/>
              </a:rPr>
              <a:t>Capitals</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chữ</a:t>
            </a:r>
            <a:r>
              <a:rPr lang="vi-VN" sz="2000" dirty="0">
                <a:latin typeface="UTM Avo" panose="02040603050506020204" pitchFamily="18" charset="0"/>
                <a:cs typeface="Times New Roman" panose="02020603050405020304" pitchFamily="18" charset="0"/>
              </a:rPr>
              <a:t> hoa).</a:t>
            </a:r>
          </a:p>
          <a:p>
            <a:pPr algn="just" defTabSz="342900">
              <a:lnSpc>
                <a:spcPct val="150000"/>
              </a:lnSpc>
            </a:pPr>
            <a:r>
              <a:rPr lang="vi-VN" sz="2000" i="1" dirty="0" err="1">
                <a:solidFill>
                  <a:schemeClr val="accent6"/>
                </a:solidFill>
                <a:latin typeface="UTM Avo" panose="02040603050506020204" pitchFamily="18" charset="0"/>
                <a:cs typeface="Times New Roman" panose="02020603050405020304" pitchFamily="18" charset="0"/>
              </a:rPr>
              <a:t>Bước</a:t>
            </a:r>
            <a:r>
              <a:rPr lang="vi-VN" sz="2000" i="1" dirty="0">
                <a:solidFill>
                  <a:schemeClr val="accent6"/>
                </a:solidFill>
                <a:latin typeface="UTM Avo" panose="02040603050506020204" pitchFamily="18" charset="0"/>
                <a:cs typeface="Times New Roman" panose="02020603050405020304" pitchFamily="18" charset="0"/>
              </a:rPr>
              <a:t> 3</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Nhấn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giữ</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phím</a:t>
            </a:r>
            <a:r>
              <a:rPr lang="vi-VN" sz="2000" dirty="0">
                <a:latin typeface="UTM Avo" panose="02040603050506020204" pitchFamily="18" charset="0"/>
                <a:cs typeface="Times New Roman" panose="02020603050405020304" pitchFamily="18" charset="0"/>
              </a:rPr>
              <a:t> </a:t>
            </a:r>
            <a:r>
              <a:rPr lang="vi-VN" sz="2000" b="1" dirty="0" err="1">
                <a:latin typeface="UTM Avo" panose="02040603050506020204" pitchFamily="18" charset="0"/>
                <a:cs typeface="Times New Roman" panose="02020603050405020304" pitchFamily="18" charset="0"/>
              </a:rPr>
              <a:t>Shift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đồng</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thời</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gõ</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phím</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chữ</a:t>
            </a:r>
            <a:r>
              <a:rPr lang="vi-VN" sz="2000" dirty="0">
                <a:latin typeface="UTM Avo" panose="02040603050506020204" pitchFamily="18" charset="0"/>
                <a:cs typeface="Times New Roman" panose="02020603050405020304" pitchFamily="18" charset="0"/>
              </a:rPr>
              <a:t> tương </a:t>
            </a:r>
            <a:r>
              <a:rPr lang="vi-VN" sz="2000" dirty="0" err="1">
                <a:latin typeface="UTM Avo" panose="02040603050506020204" pitchFamily="18" charset="0"/>
                <a:cs typeface="Times New Roman" panose="02020603050405020304" pitchFamily="18" charset="0"/>
              </a:rPr>
              <a:t>ứng</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chữ</a:t>
            </a:r>
            <a:r>
              <a:rPr lang="vi-VN" sz="2000" dirty="0">
                <a:latin typeface="UTM Avo" panose="02040603050506020204" pitchFamily="18" charset="0"/>
                <a:cs typeface="Times New Roman" panose="02020603050405020304" pitchFamily="18" charset="0"/>
              </a:rPr>
              <a:t> hoa </a:t>
            </a:r>
            <a:r>
              <a:rPr lang="vi-VN" sz="2000" dirty="0" err="1">
                <a:latin typeface="UTM Avo" panose="02040603050506020204" pitchFamily="18" charset="0"/>
                <a:cs typeface="Times New Roman" panose="02020603050405020304" pitchFamily="18" charset="0"/>
              </a:rPr>
              <a:t>xuất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hiện</a:t>
            </a:r>
            <a:r>
              <a:rPr lang="vi-VN" sz="2000" dirty="0">
                <a:latin typeface="UTM Avo" panose="02040603050506020204" pitchFamily="18" charset="0"/>
                <a:cs typeface="Times New Roman" panose="02020603050405020304" pitchFamily="18" charset="0"/>
              </a:rPr>
              <a:t> trên </a:t>
            </a:r>
            <a:r>
              <a:rPr lang="vi-VN" sz="2000" dirty="0" err="1">
                <a:latin typeface="UTM Avo" panose="02040603050506020204" pitchFamily="18" charset="0"/>
                <a:cs typeface="Times New Roman" panose="02020603050405020304" pitchFamily="18" charset="0"/>
              </a:rPr>
              <a:t>màn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hình</a:t>
            </a:r>
            <a:r>
              <a:rPr lang="vi-VN" sz="2000" dirty="0">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Ví</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dụ</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Muốn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gõ</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chữ</a:t>
            </a:r>
            <a:r>
              <a:rPr lang="vi-VN" sz="2000"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K</a:t>
            </a:r>
            <a:r>
              <a:rPr lang="vi-VN" sz="2000" dirty="0">
                <a:latin typeface="UTM Avo" panose="02040603050506020204" pitchFamily="18" charset="0"/>
                <a:cs typeface="Times New Roman" panose="02020603050405020304" pitchFamily="18" charset="0"/>
              </a:rPr>
              <a:t>, em </a:t>
            </a:r>
            <a:r>
              <a:rPr lang="vi-VN" sz="2000" dirty="0" err="1">
                <a:latin typeface="UTM Avo" panose="02040603050506020204" pitchFamily="18" charset="0"/>
                <a:cs typeface="Times New Roman" panose="02020603050405020304" pitchFamily="18" charset="0"/>
              </a:rPr>
              <a:t>cần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dùng</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ngón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út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của</a:t>
            </a:r>
            <a:r>
              <a:rPr lang="vi-VN" sz="2000" dirty="0">
                <a:latin typeface="UTM Avo" panose="02040603050506020204" pitchFamily="18" charset="0"/>
                <a:cs typeface="Times New Roman" panose="02020603050405020304" pitchFamily="18" charset="0"/>
              </a:rPr>
              <a:t> tay </a:t>
            </a:r>
            <a:r>
              <a:rPr lang="vi-VN" sz="2000" dirty="0" err="1">
                <a:latin typeface="UTM Avo" panose="02040603050506020204" pitchFamily="18" charset="0"/>
                <a:cs typeface="Times New Roman" panose="02020603050405020304" pitchFamily="18" charset="0"/>
              </a:rPr>
              <a:t>trái</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nhấn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giữ</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phím</a:t>
            </a:r>
            <a:r>
              <a:rPr lang="vi-VN" sz="2000" dirty="0">
                <a:latin typeface="UTM Avo" panose="02040603050506020204" pitchFamily="18" charset="0"/>
                <a:cs typeface="Times New Roman" panose="02020603050405020304" pitchFamily="18" charset="0"/>
              </a:rPr>
              <a:t> </a:t>
            </a:r>
            <a:r>
              <a:rPr lang="vi-VN" sz="2000" b="1" dirty="0" err="1">
                <a:latin typeface="UTM Avo" panose="02040603050506020204" pitchFamily="18" charset="0"/>
                <a:cs typeface="Times New Roman" panose="02020603050405020304" pitchFamily="18" charset="0"/>
              </a:rPr>
              <a:t>Shift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đồng</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thời</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ngón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giữa</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của</a:t>
            </a:r>
            <a:r>
              <a:rPr lang="vi-VN" sz="2000" dirty="0">
                <a:latin typeface="UTM Avo" panose="02040603050506020204" pitchFamily="18" charset="0"/>
                <a:cs typeface="Times New Roman" panose="02020603050405020304" pitchFamily="18" charset="0"/>
              </a:rPr>
              <a:t> tay </a:t>
            </a:r>
            <a:r>
              <a:rPr lang="vi-VN" sz="2000" dirty="0" err="1">
                <a:latin typeface="UTM Avo" panose="02040603050506020204" pitchFamily="18" charset="0"/>
                <a:cs typeface="Times New Roman" panose="02020603050405020304" pitchFamily="18" charset="0"/>
              </a:rPr>
              <a:t>phải</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gõ</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phím</a:t>
            </a:r>
            <a:r>
              <a:rPr lang="vi-VN" sz="2000"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K</a:t>
            </a:r>
            <a:r>
              <a:rPr lang="vi-VN" sz="2000" dirty="0">
                <a:latin typeface="UTM Avo" panose="02040603050506020204" pitchFamily="18" charset="0"/>
                <a:cs typeface="Times New Roman" panose="02020603050405020304" pitchFamily="18" charset="0"/>
              </a:rPr>
              <a:t>.</a:t>
            </a:r>
          </a:p>
          <a:p>
            <a:pPr algn="just" defTabSz="342900">
              <a:lnSpc>
                <a:spcPct val="150000"/>
              </a:lnSpc>
            </a:pPr>
            <a:r>
              <a:rPr lang="vi-VN" sz="2000" i="1" dirty="0" err="1">
                <a:solidFill>
                  <a:schemeClr val="accent6"/>
                </a:solidFill>
                <a:latin typeface="UTM Avo" panose="02040603050506020204" pitchFamily="18" charset="0"/>
                <a:cs typeface="Times New Roman" panose="02020603050405020304" pitchFamily="18" charset="0"/>
              </a:rPr>
              <a:t>Bước</a:t>
            </a:r>
            <a:r>
              <a:rPr lang="vi-VN" sz="2000" i="1" dirty="0">
                <a:solidFill>
                  <a:schemeClr val="accent6"/>
                </a:solidFill>
                <a:latin typeface="UTM Avo" panose="02040603050506020204" pitchFamily="18" charset="0"/>
                <a:cs typeface="Times New Roman" panose="02020603050405020304" pitchFamily="18" charset="0"/>
              </a:rPr>
              <a:t> 4</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Nháy</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vào</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nút</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lệnh</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để</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về</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màn</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hình</a:t>
            </a:r>
            <a:r>
              <a:rPr lang="vi-VN" sz="2000" dirty="0">
                <a:latin typeface="UTM Avo" panose="02040603050506020204" pitchFamily="18" charset="0"/>
                <a:cs typeface="Times New Roman" panose="02020603050405020304" pitchFamily="18" charset="0"/>
              </a:rPr>
              <a:t> </a:t>
            </a:r>
            <a:r>
              <a:rPr lang="vi-VN" sz="2000" dirty="0" err="1">
                <a:latin typeface="UTM Avo" panose="02040603050506020204" pitchFamily="18" charset="0"/>
                <a:cs typeface="Times New Roman" panose="02020603050405020304" pitchFamily="18" charset="0"/>
              </a:rPr>
              <a:t>chính</a:t>
            </a:r>
            <a:r>
              <a:rPr lang="vi-VN" sz="2000" dirty="0">
                <a:latin typeface="UTM Avo" panose="020406030505060202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p>
          <a:p>
            <a:pPr algn="just" defTabSz="342900">
              <a:lnSpc>
                <a:spcPct val="150000"/>
              </a:lnSpc>
            </a:pPr>
            <a:r>
              <a:rPr lang="vi-VN" sz="2000" dirty="0">
                <a:latin typeface="UTM Avo" panose="02040603050506020204" pitchFamily="18" charset="0"/>
                <a:cs typeface="Times New Roman" panose="02020603050405020304" pitchFamily="18" charset="0"/>
              </a:rPr>
              <a:t>Khi đó em hãy nháy vào nút lệnh OK hoặc nhấn phím Enter để gõ tiếp.</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để về màn hình chính. </a:t>
            </a: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Trong mục </a:t>
            </a:r>
            <a:r>
              <a:rPr lang="vi-VN" sz="2000" dirty="0">
                <a:solidFill>
                  <a:schemeClr val="accent6"/>
                </a:solidFill>
                <a:latin typeface="UTM Avo" panose="02040603050506020204" pitchFamily="18" charset="0"/>
                <a:cs typeface="Times New Roman" panose="02020603050405020304" pitchFamily="18" charset="0"/>
              </a:rPr>
              <a:t>Course</a:t>
            </a:r>
            <a:r>
              <a:rPr lang="vi-VN" sz="2000" dirty="0">
                <a:latin typeface="UTM Avo" panose="02040603050506020204" pitchFamily="18" charset="0"/>
                <a:cs typeface="Times New Roman" panose="02020603050405020304" pitchFamily="18" charset="0"/>
              </a:rPr>
              <a:t>, chọn bài học </a:t>
            </a:r>
            <a:r>
              <a:rPr lang="vi-VN" sz="2000" dirty="0">
                <a:solidFill>
                  <a:schemeClr val="accent6"/>
                </a:solidFill>
                <a:latin typeface="UTM Avo" panose="02040603050506020204" pitchFamily="18" charset="0"/>
                <a:cs typeface="Times New Roman" panose="02020603050405020304" pitchFamily="18" charset="0"/>
              </a:rPr>
              <a:t>NumericKeys-Qwerty.</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p>
        </p:txBody>
      </p:sp>
      <p:pic>
        <p:nvPicPr>
          <p:cNvPr id="3" name="Picture 2"/>
          <p:cNvPicPr>
            <a:picLocks noChangeAspect="1"/>
          </p:cNvPicPr>
          <p:nvPr/>
        </p:nvPicPr>
        <p:blipFill>
          <a:blip r:embed="rId2"/>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p>
          </p:txBody>
        </p:sp>
      </p:grpSp>
      <p:pic>
        <p:nvPicPr>
          <p:cNvPr id="4" name="Picture 3"/>
          <p:cNvPicPr>
            <a:picLocks noChangeAspect="1"/>
          </p:cNvPicPr>
          <p:nvPr/>
        </p:nvPicPr>
        <p:blipFill rotWithShape="1">
          <a:blip r:embed="rId3"/>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4"/>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lệnh        để về màn hình chính. Nháy chuột tiếp vào nút lệnh       để thoát khỏi phần mềm.</a:t>
            </a:r>
          </a:p>
        </p:txBody>
      </p:sp>
      <p:pic>
        <p:nvPicPr>
          <p:cNvPr id="14" name="Picture 13"/>
          <p:cNvPicPr>
            <a:picLocks noChangeAspect="1"/>
          </p:cNvPicPr>
          <p:nvPr/>
        </p:nvPicPr>
        <p:blipFill>
          <a:blip r:embed="rId5"/>
          <a:stretch>
            <a:fillRect/>
          </a:stretch>
        </p:blipFill>
        <p:spPr>
          <a:xfrm>
            <a:off x="4428912" y="4171186"/>
            <a:ext cx="510591" cy="589144"/>
          </a:xfrm>
          <a:prstGeom prst="rect">
            <a:avLst/>
          </a:prstGeom>
        </p:spPr>
      </p:pic>
      <p:pic>
        <p:nvPicPr>
          <p:cNvPr id="15" name="Picture 14"/>
          <p:cNvPicPr>
            <a:picLocks noChangeAspect="1"/>
          </p:cNvPicPr>
          <p:nvPr/>
        </p:nvPicPr>
        <p:blipFill>
          <a:blip r:embed="rId6"/>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8053</TotalTime>
  <Words>575</Words>
  <Application>Microsoft Office PowerPoint</Application>
  <PresentationFormat>Widescreen</PresentationFormat>
  <Paragraphs>64</Paragraphs>
  <Slides>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等线</vt:lpstr>
      <vt:lpstr>Arial</vt:lpstr>
      <vt:lpstr>Calibri</vt:lpstr>
      <vt:lpstr>iCiel Cadena</vt:lpstr>
      <vt:lpstr>Sitka Subheading</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234</cp:revision>
  <dcterms:created xsi:type="dcterms:W3CDTF">2021-11-14T08:33:55Z</dcterms:created>
  <dcterms:modified xsi:type="dcterms:W3CDTF">2025-03-06T09:38:53Z</dcterms:modified>
</cp:coreProperties>
</file>