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83" r:id="rId2"/>
    <p:sldId id="2975" r:id="rId3"/>
    <p:sldId id="2979" r:id="rId4"/>
    <p:sldId id="2976" r:id="rId5"/>
    <p:sldId id="2995" r:id="rId6"/>
    <p:sldId id="2997" r:id="rId7"/>
    <p:sldId id="2998" r:id="rId8"/>
    <p:sldId id="2999" r:id="rId9"/>
    <p:sldId id="2985" r:id="rId10"/>
    <p:sldId id="2986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998D7"/>
    <a:srgbClr val="FF3399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25/12/2023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13.sv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4302537"/>
            <a:ext cx="12658374" cy="2919953"/>
          </a:xfrm>
          <a:prstGeom prst="rect">
            <a:avLst/>
          </a:prstGeom>
        </p:spPr>
      </p:pic>
      <p:pic>
        <p:nvPicPr>
          <p:cNvPr id="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791" y="798865"/>
            <a:ext cx="1664763" cy="1512215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-1" y="481125"/>
            <a:ext cx="6965576" cy="2010675"/>
            <a:chOff x="-1" y="-19802"/>
            <a:chExt cx="7315200" cy="2347042"/>
          </a:xfrm>
        </p:grpSpPr>
        <p:pic>
          <p:nvPicPr>
            <p:cNvPr id="14" name="Picture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-1" y="-19802"/>
              <a:ext cx="7315200" cy="2347042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0" y="125750"/>
              <a:ext cx="6818019" cy="11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/>
              <a:r>
                <a:rPr lang="en-US" sz="3300" b="1" dirty="0" err="1">
                  <a:solidFill>
                    <a:schemeClr val="bg1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3300" b="1" dirty="0">
                  <a:solidFill>
                    <a:schemeClr val="bg1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b="1" dirty="0" err="1">
                  <a:solidFill>
                    <a:schemeClr val="bg1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3300" b="1" dirty="0">
                  <a:solidFill>
                    <a:schemeClr val="bg1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 6. </a:t>
              </a:r>
              <a:r>
                <a:rPr lang="en-US" sz="3300" b="1" dirty="0" err="1">
                  <a:solidFill>
                    <a:schemeClr val="bg1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3300" b="1" dirty="0">
                  <a:solidFill>
                    <a:schemeClr val="bg1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b="1" dirty="0" err="1">
                  <a:solidFill>
                    <a:schemeClr val="bg1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quyết</a:t>
              </a:r>
              <a:r>
                <a:rPr lang="en-US" sz="3300" b="1" dirty="0">
                  <a:solidFill>
                    <a:schemeClr val="bg1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b="1" dirty="0" err="1">
                  <a:solidFill>
                    <a:schemeClr val="bg1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3300" b="1" dirty="0">
                  <a:solidFill>
                    <a:schemeClr val="bg1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b="1" dirty="0" err="1">
                  <a:solidFill>
                    <a:schemeClr val="bg1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3300" b="1" dirty="0">
                  <a:solidFill>
                    <a:schemeClr val="bg1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b="1" dirty="0" err="1">
                  <a:solidFill>
                    <a:schemeClr val="bg1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300" b="1" dirty="0">
                  <a:solidFill>
                    <a:schemeClr val="bg1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b="1" dirty="0" err="1">
                  <a:solidFill>
                    <a:schemeClr val="bg1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3300" b="1" dirty="0">
                  <a:solidFill>
                    <a:schemeClr val="bg1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b="1" dirty="0" err="1">
                  <a:solidFill>
                    <a:schemeClr val="bg1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trợ</a:t>
              </a:r>
              <a:r>
                <a:rPr lang="en-US" sz="3300" b="1" dirty="0">
                  <a:solidFill>
                    <a:schemeClr val="bg1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b="1" dirty="0" err="1">
                  <a:solidFill>
                    <a:schemeClr val="bg1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3300" b="1" dirty="0">
                  <a:solidFill>
                    <a:schemeClr val="bg1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b="1" dirty="0" err="1">
                  <a:solidFill>
                    <a:schemeClr val="bg1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300" b="1" dirty="0">
                  <a:solidFill>
                    <a:schemeClr val="bg1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b="1" dirty="0" err="1">
                  <a:solidFill>
                    <a:schemeClr val="bg1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3300" b="1" dirty="0">
                  <a:solidFill>
                    <a:schemeClr val="bg1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b="1" dirty="0" err="1">
                  <a:solidFill>
                    <a:schemeClr val="bg1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tính</a:t>
              </a:r>
              <a:endParaRPr lang="vi-VN" sz="3300" b="1" dirty="0">
                <a:solidFill>
                  <a:schemeClr val="bg1"/>
                </a:solidFill>
                <a:latin typeface="SVN-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66958" y="2458537"/>
            <a:ext cx="7310242" cy="1940925"/>
            <a:chOff x="1055313" y="1366069"/>
            <a:chExt cx="7632065" cy="1940925"/>
          </a:xfrm>
        </p:grpSpPr>
        <p:sp>
          <p:nvSpPr>
            <p:cNvPr id="26" name="Rectangle: Rounded Corners 25"/>
            <p:cNvSpPr/>
            <p:nvPr/>
          </p:nvSpPr>
          <p:spPr>
            <a:xfrm>
              <a:off x="2198313" y="1781994"/>
              <a:ext cx="6489065" cy="134683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055313" y="1366069"/>
              <a:ext cx="2076866" cy="194092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656456" y="1771310"/>
              <a:ext cx="874580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800" b="1" dirty="0">
                  <a:latin typeface="SVN-SAF" panose="02040603050506020204" pitchFamily="18" charset="0"/>
                  <a:cs typeface="Times New Roman" panose="02020603050405020304" pitchFamily="18" charset="0"/>
                </a:rPr>
                <a:t>BÀI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564463" y="2088107"/>
              <a:ext cx="1039905" cy="1003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sz="4400" b="1" dirty="0">
                  <a:latin typeface="UVF Salome" panose="02000503040000020003" pitchFamily="50" charset="0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971743" y="2000605"/>
              <a:ext cx="5518785" cy="6718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altLang="vi-VN" sz="28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THỰC HÀNH SỬ DỤNG LỆNH</a:t>
              </a:r>
              <a:r>
                <a:rPr lang="vi-VN" altLang="vi-VN" sz="28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LẶP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9505315" y="80010"/>
            <a:ext cx="2686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TIN HOC </a:t>
            </a:r>
            <a:r>
              <a:rPr lang="vi-VN" sz="4000" dirty="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 dirty="0">
              <a:solidFill>
                <a:schemeClr val="bg1"/>
              </a:solidFill>
              <a:highlight>
                <a:srgbClr val="808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98">
        <p:random/>
      </p:transition>
    </mc:Choice>
    <mc:Fallback xmlns="">
      <p:transition spd="slow" advTm="4598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1924" y="384240"/>
            <a:ext cx="3761537" cy="1181202"/>
            <a:chOff x="371924" y="384240"/>
            <a:chExt cx="3761537" cy="118120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924" y="384240"/>
              <a:ext cx="1280271" cy="1181202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652195" y="1455960"/>
            <a:ext cx="9751340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Em hãy tạo chương trình sử dụng lệnh lặp với số lần biết trước để vẽ hình vuông.</a:t>
            </a:r>
            <a:endParaRPr lang="vi-VN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toy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48" b="89776" l="9744" r="89776">
                        <a14:foregroundMark x1="44728" y1="24281" x2="56869" y2="27157"/>
                        <a14:foregroundMark x1="56390" y1="26677" x2="57348" y2="28435"/>
                        <a14:foregroundMark x1="38978" y1="27636" x2="60064" y2="33387"/>
                        <a14:foregroundMark x1="60064" y1="33387" x2="42332" y2="32748"/>
                        <a14:foregroundMark x1="55911" y1="21885" x2="56390" y2="20927"/>
                        <a14:foregroundMark x1="53195" y1="24281" x2="51278" y2="22364"/>
                        <a14:foregroundMark x1="42332" y1="29393" x2="62780" y2="37220"/>
                        <a14:foregroundMark x1="62780" y1="37220" x2="45208" y2="24601"/>
                        <a14:foregroundMark x1="45208" y1="24601" x2="43770" y2="27157"/>
                        <a14:foregroundMark x1="56869" y1="25240" x2="55911" y2="28914"/>
                        <a14:foregroundMark x1="57348" y1="29872" x2="57348" y2="29872"/>
                        <a14:foregroundMark x1="57348" y1="29872" x2="57348" y2="29872"/>
                        <a14:foregroundMark x1="57348" y1="26677" x2="57348" y2="26677"/>
                        <a14:foregroundMark x1="51278" y1="9265" x2="51278" y2="9265"/>
                        <a14:foregroundMark x1="52716" y1="7348" x2="52716" y2="73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046" y="3882736"/>
            <a:ext cx="2975264" cy="2975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/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/>
            <p:cNvSpPr/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/>
            <p:cNvSpPr/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/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/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/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/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/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/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/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/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76342" y="228637"/>
            <a:ext cx="4134561" cy="2508169"/>
            <a:chOff x="301091" y="301982"/>
            <a:chExt cx="4134561" cy="25081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4642112" y="1760793"/>
            <a:ext cx="6618519" cy="2638955"/>
            <a:chOff x="1768766" y="4552258"/>
            <a:chExt cx="7300588" cy="2237383"/>
          </a:xfrm>
        </p:grpSpPr>
        <p:sp>
          <p:nvSpPr>
            <p:cNvPr id="10" name="Speech Bubble: Rectangle with Corners Rounded 9"/>
            <p:cNvSpPr/>
            <p:nvPr/>
          </p:nvSpPr>
          <p:spPr>
            <a:xfrm>
              <a:off x="1768766" y="4644318"/>
              <a:ext cx="7212563" cy="2145323"/>
            </a:xfrm>
            <a:prstGeom prst="wedgeRoundRectCallout">
              <a:avLst>
                <a:gd name="adj1" fmla="val 32336"/>
                <a:gd name="adj2" fmla="val 14223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peech Bubble: Rectangle with Corners Rounded 10"/>
            <p:cNvSpPr/>
            <p:nvPr/>
          </p:nvSpPr>
          <p:spPr>
            <a:xfrm>
              <a:off x="1856791" y="4552258"/>
              <a:ext cx="7212563" cy="2145323"/>
            </a:xfrm>
            <a:prstGeom prst="wedgeRoundRectCallout">
              <a:avLst>
                <a:gd name="adj1" fmla="val -57056"/>
                <a:gd name="adj2" fmla="val 42928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4837023" y="1852853"/>
            <a:ext cx="65071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vi-VN" altLang="vi-VN" dirty="0">
                <a:latin typeface="UTM Avo" panose="02040603050506020204" pitchFamily="18" charset="0"/>
                <a:cs typeface="Times New Roman" panose="02020603050405020304" pitchFamily="18" charset="0"/>
              </a:rPr>
              <a:t>Sau khi học về cấu trúc lặp, bạn Khoa có ý tưởng tạo chương trình mô tả chú </a:t>
            </a:r>
          </a:p>
          <a:p>
            <a:pPr defTabSz="342900"/>
            <a:r>
              <a:rPr lang="vi-VN" altLang="vi-VN" dirty="0">
                <a:latin typeface="UTM Avo" panose="02040603050506020204" pitchFamily="18" charset="0"/>
                <a:cs typeface="Times New Roman" panose="02020603050405020304" pitchFamily="18" charset="0"/>
              </a:rPr>
              <a:t>vẹt bay liên tục trên sân khấu như sau:</a:t>
            </a:r>
          </a:p>
          <a:p>
            <a:pPr defTabSz="342900"/>
            <a:r>
              <a:rPr lang="vi-VN" altLang="vi-VN" dirty="0">
                <a:latin typeface="UTM Avo" panose="02040603050506020204" pitchFamily="18" charset="0"/>
                <a:cs typeface="Times New Roman" panose="02020603050405020304" pitchFamily="18" charset="0"/>
              </a:rPr>
              <a:t>– Nhân vật: vẹt.</a:t>
            </a:r>
          </a:p>
          <a:p>
            <a:pPr defTabSz="342900"/>
            <a:r>
              <a:rPr lang="vi-VN" altLang="vi-VN" dirty="0">
                <a:latin typeface="UTM Avo" panose="02040603050506020204" pitchFamily="18" charset="0"/>
                <a:cs typeface="Times New Roman" panose="02020603050405020304" pitchFamily="18" charset="0"/>
              </a:rPr>
              <a:t>– Sân khấu: phông nền bầu trời hoặc nền mặc định.</a:t>
            </a:r>
          </a:p>
          <a:p>
            <a:pPr defTabSz="342900"/>
            <a:r>
              <a:rPr lang="vi-VN" altLang="vi-VN" dirty="0">
                <a:latin typeface="UTM Avo" panose="02040603050506020204" pitchFamily="18" charset="0"/>
                <a:cs typeface="Times New Roman" panose="02020603050405020304" pitchFamily="18" charset="0"/>
              </a:rPr>
              <a:t>– Hành động của nhân vật: lặp lại liên tục các hành động sau:</a:t>
            </a:r>
          </a:p>
          <a:p>
            <a:pPr defTabSz="342900"/>
            <a:r>
              <a:rPr lang="vi-VN" altLang="vi-VN" dirty="0">
                <a:latin typeface="UTM Avo" panose="02040603050506020204" pitchFamily="18" charset="0"/>
                <a:cs typeface="Times New Roman" panose="02020603050405020304" pitchFamily="18" charset="0"/>
              </a:rPr>
              <a:t>1. Di chuyển 10 bước.             2. Vỗ cánh.</a:t>
            </a:r>
          </a:p>
          <a:p>
            <a:pPr defTabSz="342900"/>
            <a:r>
              <a:rPr lang="vi-VN" altLang="vi-VN" dirty="0">
                <a:latin typeface="UTM Avo" panose="02040603050506020204" pitchFamily="18" charset="0"/>
                <a:cs typeface="Times New Roman" panose="02020603050405020304" pitchFamily="18" charset="0"/>
              </a:rPr>
              <a:t>3. Đợi 1 giây.                             4. Nếu chạm cạnh sân khấu thì bật lại.</a:t>
            </a:r>
            <a:endParaRPr lang="vi-VN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311309" y="4665518"/>
            <a:ext cx="5032822" cy="1664072"/>
            <a:chOff x="1856791" y="4401655"/>
            <a:chExt cx="7212563" cy="2295926"/>
          </a:xfrm>
        </p:grpSpPr>
        <p:sp>
          <p:nvSpPr>
            <p:cNvPr id="16" name="Speech Bubble: Oval 15"/>
            <p:cNvSpPr/>
            <p:nvPr/>
          </p:nvSpPr>
          <p:spPr>
            <a:xfrm>
              <a:off x="1856791" y="4401655"/>
              <a:ext cx="7212563" cy="2145323"/>
            </a:xfrm>
            <a:prstGeom prst="wedgeEllipseCallout">
              <a:avLst>
                <a:gd name="adj1" fmla="val -10080"/>
                <a:gd name="adj2" fmla="val 1994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peech Bubble: Oval 16"/>
            <p:cNvSpPr/>
            <p:nvPr/>
          </p:nvSpPr>
          <p:spPr>
            <a:xfrm>
              <a:off x="1856791" y="4552258"/>
              <a:ext cx="7212563" cy="2145323"/>
            </a:xfrm>
            <a:prstGeom prst="wedgeEllipseCallout">
              <a:avLst>
                <a:gd name="adj1" fmla="val -50463"/>
                <a:gd name="adj2" fmla="val 55913"/>
              </a:avLst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74967" y="5918417"/>
            <a:ext cx="1156754" cy="82234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503133" y="5210531"/>
            <a:ext cx="47574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vi-VN" alt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Em hãy cùng bạn Khoa thực hành tạo chương trình đó nhé.</a:t>
            </a:r>
            <a:endParaRPr lang="en-US" altLang="vi-VN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6455" y="854710"/>
            <a:ext cx="3533140" cy="92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40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vi-VN" sz="4000" b="1" dirty="0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40432" y="1339064"/>
            <a:ext cx="521581" cy="460458"/>
          </a:xfrm>
          <a:prstGeom prst="rect">
            <a:avLst/>
          </a:prstGeom>
        </p:spPr>
      </p:pic>
      <p:pic>
        <p:nvPicPr>
          <p:cNvPr id="2" name="Picture 1" descr="Khởi  1"/>
          <p:cNvPicPr>
            <a:picLocks noChangeAspect="1"/>
          </p:cNvPicPr>
          <p:nvPr/>
        </p:nvPicPr>
        <p:blipFill>
          <a:blip r:embed="rId7"/>
          <a:srcRect r="19601" b="-488"/>
          <a:stretch>
            <a:fillRect/>
          </a:stretch>
        </p:blipFill>
        <p:spPr>
          <a:xfrm flipH="1">
            <a:off x="2132965" y="3556635"/>
            <a:ext cx="1976755" cy="2470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4.44444E-6 L 2.70833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84376" y="275273"/>
            <a:ext cx="8211146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 b="1" dirty="0" err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hành</a:t>
            </a:r>
            <a:endParaRPr lang="vi-VN" sz="2800" b="1" dirty="0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4530" y="824382"/>
            <a:ext cx="10962640" cy="2451231"/>
            <a:chOff x="522612" y="813568"/>
            <a:chExt cx="10962947" cy="3036697"/>
          </a:xfrm>
        </p:grpSpPr>
        <p:sp>
          <p:nvSpPr>
            <p:cNvPr id="13" name="Rectangle 12"/>
            <p:cNvSpPr/>
            <p:nvPr/>
          </p:nvSpPr>
          <p:spPr>
            <a:xfrm>
              <a:off x="3305494" y="973351"/>
              <a:ext cx="8180065" cy="14160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altLang="vi-VN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altLang="vi-VN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altLang="vi-VN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altLang="vi-VN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altLang="vi-VN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khiển</a:t>
              </a:r>
              <a:r>
                <a:rPr lang="en-US" altLang="vi-VN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altLang="vi-VN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altLang="vi-VN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vẹt</a:t>
              </a:r>
              <a:r>
                <a:rPr lang="en-US" altLang="vi-VN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thực</a:t>
              </a:r>
              <a:r>
                <a:rPr lang="vi-VN" altLang="vi-VN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altLang="vi-VN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tuần</a:t>
              </a:r>
              <a:r>
                <a:rPr lang="en-US" altLang="vi-VN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vi-VN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vi-VN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altLang="vi-VN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altLang="vi-VN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2" name="Rectangle: Rounded Corners 1"/>
            <p:cNvSpPr/>
            <p:nvPr/>
          </p:nvSpPr>
          <p:spPr>
            <a:xfrm>
              <a:off x="522612" y="1036931"/>
              <a:ext cx="10962947" cy="2813172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74184" y="2323064"/>
              <a:ext cx="9134572" cy="11991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               1. Di chuyển 10 bước.		              2. Vỗ cánh. </a:t>
              </a:r>
            </a:p>
            <a:p>
              <a:pPr defTabSz="342900">
                <a:lnSpc>
                  <a:spcPct val="150000"/>
                </a:lnSpc>
              </a:pPr>
              <a:r>
                <a:rPr lang="vi-VN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               3. Đợi 1 giây.			                          4. Nếu chạm cạnh sân khấu thì bật lại.</a:t>
              </a:r>
              <a:endPara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22612" y="813568"/>
              <a:ext cx="2898644" cy="967337"/>
              <a:chOff x="522612" y="813568"/>
              <a:chExt cx="2898644" cy="967337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22612" y="969483"/>
                <a:ext cx="2372989" cy="787756"/>
                <a:chOff x="5906375" y="1278622"/>
                <a:chExt cx="2372989" cy="787756"/>
              </a:xfrm>
            </p:grpSpPr>
            <p:sp>
              <p:nvSpPr>
                <p:cNvPr id="21" name="Rectangle: Top Corners Rounded 20"/>
                <p:cNvSpPr/>
                <p:nvPr/>
              </p:nvSpPr>
              <p:spPr>
                <a:xfrm>
                  <a:off x="5981023" y="1404722"/>
                  <a:ext cx="2298341" cy="661656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5906375" y="1278622"/>
                  <a:ext cx="2135017" cy="67853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vi-VN" sz="2200" b="1" dirty="0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NHIỆM VỤ</a:t>
                  </a:r>
                  <a:r>
                    <a:rPr lang="en-US" sz="2200" b="1" dirty="0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 </a:t>
                  </a:r>
                  <a:endParaRPr lang="vi-VN" sz="2200" b="1" dirty="0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 rot="20419193">
                <a:off x="2468303" y="900102"/>
                <a:ext cx="952953" cy="880803"/>
                <a:chOff x="8974078" y="279854"/>
                <a:chExt cx="3397172" cy="3224225"/>
              </a:xfrm>
            </p:grpSpPr>
            <p:pic>
              <p:nvPicPr>
                <p:cNvPr id="19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974078" y="279854"/>
                  <a:ext cx="3397172" cy="3224225"/>
                </a:xfrm>
                <a:prstGeom prst="rect">
                  <a:avLst/>
                </a:prstGeom>
              </p:spPr>
            </p:pic>
            <p:pic>
              <p:nvPicPr>
                <p:cNvPr id="20" name="Picture 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9264793" y="565916"/>
                  <a:ext cx="2916628" cy="2768146"/>
                </a:xfrm>
                <a:prstGeom prst="rect">
                  <a:avLst/>
                </a:prstGeom>
              </p:spPr>
            </p:pic>
          </p:grpSp>
          <p:sp>
            <p:nvSpPr>
              <p:cNvPr id="18" name="Rectangle 17"/>
              <p:cNvSpPr/>
              <p:nvPr/>
            </p:nvSpPr>
            <p:spPr>
              <a:xfrm>
                <a:off x="2583880" y="813568"/>
                <a:ext cx="721380" cy="832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1528714" y="3297180"/>
              <a:ext cx="9134572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endParaRPr lang="vi-VN" sz="200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765D58D-440D-55AC-201F-9692030A45B3}"/>
              </a:ext>
            </a:extLst>
          </p:cNvPr>
          <p:cNvSpPr txBox="1"/>
          <p:nvPr/>
        </p:nvSpPr>
        <p:spPr>
          <a:xfrm>
            <a:off x="759176" y="4335768"/>
            <a:ext cx="10962639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F7941E"/>
                </a:solidFill>
                <a:effectLst/>
                <a:latin typeface="Arial" panose="020B0604020202020204" pitchFamily="34" charset="0"/>
              </a:rPr>
              <a:t>Hướng dẫn </a:t>
            </a:r>
            <a:endParaRPr lang="vi-VN" sz="2000" dirty="0"/>
          </a:p>
          <a:p>
            <a:r>
              <a:rPr lang="vi-VN" sz="2000" i="1" dirty="0">
                <a:solidFill>
                  <a:srgbClr val="F7941E"/>
                </a:solidFill>
                <a:effectLst/>
                <a:latin typeface="Arial" panose="020B0604020202020204" pitchFamily="34" charset="0"/>
              </a:rPr>
              <a:t>Bước 1: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Xoá nhân vật mèo,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thêm nhân vật</a:t>
            </a:r>
            <a:r>
              <a:rPr lang="vi-VN" sz="2000" dirty="0"/>
              <a:t>      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(trong chủ đề </a:t>
            </a:r>
            <a:r>
              <a:rPr lang="vi-VN" sz="2000" dirty="0">
                <a:solidFill>
                  <a:srgbClr val="F7941E"/>
                </a:solidFill>
                <a:effectLst/>
                <a:latin typeface="Arial" panose="020B0604020202020204" pitchFamily="34" charset="0"/>
              </a:rPr>
              <a:t>Động vật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). </a:t>
            </a:r>
            <a:endParaRPr lang="vi-VN" sz="2000" dirty="0"/>
          </a:p>
          <a:p>
            <a:pPr>
              <a:lnSpc>
                <a:spcPct val="150000"/>
              </a:lnSpc>
            </a:pPr>
            <a:r>
              <a:rPr lang="vi-VN" sz="2000" i="1" dirty="0">
                <a:solidFill>
                  <a:srgbClr val="F7941E"/>
                </a:solidFill>
                <a:effectLst/>
                <a:latin typeface="Arial" panose="020B0604020202020204" pitchFamily="34" charset="0"/>
              </a:rPr>
              <a:t>Bước 2: 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Sử dụng các lệnh trong bảng sau để tạo khối lệnh như minh hoạ trong Hình 78.</a:t>
            </a:r>
            <a:endParaRPr lang="en-US" sz="20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E2F7E8D-5010-136C-8BF3-DA5769D6A3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0792" y="4410595"/>
            <a:ext cx="624894" cy="6477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FEBC96-BD92-ADD2-27F8-1346DBA04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684745"/>
            <a:ext cx="9655549" cy="35087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CBE473-43B8-8A81-1EF3-642BAE973D3E}"/>
              </a:ext>
            </a:extLst>
          </p:cNvPr>
          <p:cNvSpPr txBox="1"/>
          <p:nvPr/>
        </p:nvSpPr>
        <p:spPr>
          <a:xfrm>
            <a:off x="1057275" y="4532008"/>
            <a:ext cx="80018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i="1" dirty="0">
                <a:solidFill>
                  <a:srgbClr val="F7941E"/>
                </a:solidFill>
                <a:effectLst/>
                <a:latin typeface="Arial" panose="020B0604020202020204" pitchFamily="34" charset="0"/>
              </a:rPr>
              <a:t>Bước 3: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Lưu tệp với tên </a:t>
            </a:r>
            <a:r>
              <a:rPr lang="vi-VN" sz="2000" dirty="0">
                <a:solidFill>
                  <a:srgbClr val="F7941E"/>
                </a:solidFill>
                <a:effectLst/>
                <a:latin typeface="Arial" panose="020B0604020202020204" pitchFamily="34" charset="0"/>
              </a:rPr>
              <a:t>HanhDongCuaVet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vào thư mục của em.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7765D58D-440D-55AC-201F-9692030A45B3}"/>
              </a:ext>
            </a:extLst>
          </p:cNvPr>
          <p:cNvSpPr txBox="1"/>
          <p:nvPr/>
        </p:nvSpPr>
        <p:spPr>
          <a:xfrm>
            <a:off x="770009" y="3371140"/>
            <a:ext cx="7325121" cy="2362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1" dirty="0">
                <a:solidFill>
                  <a:srgbClr val="F7941E"/>
                </a:solidFill>
                <a:effectLst/>
                <a:latin typeface="Arial" panose="020B0604020202020204" pitchFamily="34" charset="0"/>
              </a:rPr>
              <a:t>Hướng dẫn </a:t>
            </a:r>
            <a:endParaRPr lang="vi-VN" sz="2000" dirty="0"/>
          </a:p>
          <a:p>
            <a:pPr>
              <a:lnSpc>
                <a:spcPct val="150000"/>
              </a:lnSpc>
            </a:pPr>
            <a:r>
              <a:rPr lang="vi-VN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 Vẹt bay 10 lần </a:t>
            </a:r>
            <a:endParaRPr lang="vi-VN" sz="2000" dirty="0"/>
          </a:p>
          <a:p>
            <a:pPr>
              <a:lnSpc>
                <a:spcPct val="150000"/>
              </a:lnSpc>
            </a:pP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Để thực hiện yêu cầu này, em sử dụng lệnh lặp với số lần biết trước để lặp lại 10 lần khối lệnh ở Hình 78. </a:t>
            </a:r>
            <a:endParaRPr lang="vi-VN" sz="2000" dirty="0"/>
          </a:p>
          <a:p>
            <a:pPr>
              <a:lnSpc>
                <a:spcPct val="150000"/>
              </a:lnSpc>
            </a:pPr>
            <a:r>
              <a:rPr lang="vi-VN" sz="2000" i="1" dirty="0">
                <a:solidFill>
                  <a:srgbClr val="F7941E"/>
                </a:solidFill>
                <a:effectLst/>
                <a:latin typeface="Arial" panose="020B0604020202020204" pitchFamily="34" charset="0"/>
              </a:rPr>
              <a:t>Bước 1: 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Mở tệp </a:t>
            </a:r>
            <a:r>
              <a:rPr lang="vi-VN" sz="2000" dirty="0">
                <a:solidFill>
                  <a:srgbClr val="F7941E"/>
                </a:solidFill>
                <a:effectLst/>
                <a:latin typeface="Arial" panose="020B0604020202020204" pitchFamily="34" charset="0"/>
              </a:rPr>
              <a:t>HanhDongCuaVet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đã tạo ở </a:t>
            </a:r>
            <a:r>
              <a:rPr lang="vi-VN" sz="200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Nhiệm vụ 1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endParaRPr lang="vi-VN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4B63C5-0D35-5BFC-655F-87FB19FBB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0074" y="3295145"/>
            <a:ext cx="1740323" cy="24761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0A62D7-D5D6-C6F0-DC29-18590FAAAF3B}"/>
              </a:ext>
            </a:extLst>
          </p:cNvPr>
          <p:cNvSpPr txBox="1"/>
          <p:nvPr/>
        </p:nvSpPr>
        <p:spPr>
          <a:xfrm>
            <a:off x="8095130" y="5887677"/>
            <a:ext cx="33557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 err="1">
                <a:solidFill>
                  <a:srgbClr val="58595B"/>
                </a:solidFill>
                <a:effectLst/>
                <a:latin typeface="MyriadPro-BoldIt"/>
              </a:rPr>
              <a:t>Hình</a:t>
            </a:r>
            <a:r>
              <a:rPr lang="en-US" sz="1800" b="1" i="1" dirty="0">
                <a:solidFill>
                  <a:srgbClr val="58595B"/>
                </a:solidFill>
                <a:effectLst/>
                <a:latin typeface="MyriadPro-BoldIt"/>
              </a:rPr>
              <a:t> 79. </a:t>
            </a:r>
            <a:r>
              <a:rPr lang="en-US" sz="1800" i="1" dirty="0" err="1">
                <a:solidFill>
                  <a:srgbClr val="58595B"/>
                </a:solidFill>
                <a:effectLst/>
                <a:latin typeface="MyriadPro-It"/>
              </a:rPr>
              <a:t>Khối</a:t>
            </a:r>
            <a:r>
              <a:rPr lang="en-US" sz="1800" i="1" dirty="0">
                <a:solidFill>
                  <a:srgbClr val="58595B"/>
                </a:solidFill>
                <a:effectLst/>
                <a:latin typeface="MyriadPro-It"/>
              </a:rPr>
              <a:t> </a:t>
            </a:r>
            <a:r>
              <a:rPr lang="en-US" sz="1800" i="1" dirty="0" err="1">
                <a:solidFill>
                  <a:srgbClr val="58595B"/>
                </a:solidFill>
                <a:effectLst/>
                <a:latin typeface="MyriadPro-It"/>
              </a:rPr>
              <a:t>lệnh</a:t>
            </a:r>
            <a:r>
              <a:rPr lang="en-US" sz="1800" i="1" dirty="0">
                <a:solidFill>
                  <a:srgbClr val="58595B"/>
                </a:solidFill>
                <a:effectLst/>
                <a:latin typeface="MyriadPro-It"/>
              </a:rPr>
              <a:t> </a:t>
            </a:r>
            <a:r>
              <a:rPr lang="en-US" sz="1800" i="1" dirty="0" err="1">
                <a:solidFill>
                  <a:srgbClr val="58595B"/>
                </a:solidFill>
                <a:effectLst/>
                <a:latin typeface="MyriadPro-It"/>
              </a:rPr>
              <a:t>vẹt</a:t>
            </a:r>
            <a:r>
              <a:rPr lang="en-US" sz="1800" i="1" dirty="0">
                <a:solidFill>
                  <a:srgbClr val="58595B"/>
                </a:solidFill>
                <a:effectLst/>
                <a:latin typeface="MyriadPro-It"/>
              </a:rPr>
              <a:t> bay 10 </a:t>
            </a:r>
            <a:r>
              <a:rPr lang="en-US" sz="1800" i="1" dirty="0" err="1">
                <a:solidFill>
                  <a:srgbClr val="58595B"/>
                </a:solidFill>
                <a:effectLst/>
                <a:latin typeface="MyriadPro-It"/>
              </a:rPr>
              <a:t>lần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3AA9C9A-5002-4D61-A824-70BA0A6D2012}"/>
              </a:ext>
            </a:extLst>
          </p:cNvPr>
          <p:cNvGrpSpPr/>
          <p:nvPr/>
        </p:nvGrpSpPr>
        <p:grpSpPr>
          <a:xfrm>
            <a:off x="614680" y="412006"/>
            <a:ext cx="10962640" cy="2451231"/>
            <a:chOff x="522612" y="813568"/>
            <a:chExt cx="10962947" cy="30366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963B0D8-1A57-6EE2-B215-ED5EECFBFFCE}"/>
                </a:ext>
              </a:extLst>
            </p:cNvPr>
            <p:cNvSpPr/>
            <p:nvPr/>
          </p:nvSpPr>
          <p:spPr>
            <a:xfrm>
              <a:off x="3305494" y="973351"/>
              <a:ext cx="8180065" cy="729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altLang="vi-VN" sz="24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Tạo ba chương trình thực hiện các yêu cầu sau:</a:t>
              </a:r>
              <a:endParaRPr lang="en-US" altLang="vi-VN" sz="2400" b="1" dirty="0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18FA75C-9BAC-4C52-BA40-3D9E6048DBFF}"/>
                </a:ext>
              </a:extLst>
            </p:cNvPr>
            <p:cNvSpPr/>
            <p:nvPr/>
          </p:nvSpPr>
          <p:spPr>
            <a:xfrm>
              <a:off x="522612" y="1036931"/>
              <a:ext cx="10962947" cy="2813172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1D991E3-0717-4E1C-02CE-623ECC5B1600}"/>
                </a:ext>
              </a:extLst>
            </p:cNvPr>
            <p:cNvSpPr/>
            <p:nvPr/>
          </p:nvSpPr>
          <p:spPr>
            <a:xfrm>
              <a:off x="1344036" y="1980541"/>
              <a:ext cx="9134572" cy="1771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a) Vẹt bay 10 lần. </a:t>
              </a:r>
            </a:p>
            <a:p>
              <a:pPr defTabSz="342900">
                <a:lnSpc>
                  <a:spcPct val="150000"/>
                </a:lnSpc>
              </a:pPr>
              <a:r>
                <a:rPr lang="vi-VN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b) Vẹt bay liên tục.</a:t>
              </a:r>
            </a:p>
            <a:p>
              <a:pPr defTabSz="342900">
                <a:lnSpc>
                  <a:spcPct val="150000"/>
                </a:lnSpc>
              </a:pPr>
              <a:r>
                <a:rPr lang="vi-VN" alt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c) Vẹt bay liên tục cho đến khi nháy chuột.</a:t>
              </a:r>
              <a:endParaRPr lang="en-US" altLang="vi-VN" sz="20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0C79394-D800-EB65-AE24-73FC45D40814}"/>
                </a:ext>
              </a:extLst>
            </p:cNvPr>
            <p:cNvGrpSpPr/>
            <p:nvPr/>
          </p:nvGrpSpPr>
          <p:grpSpPr>
            <a:xfrm>
              <a:off x="522612" y="813568"/>
              <a:ext cx="2898644" cy="967337"/>
              <a:chOff x="522612" y="813568"/>
              <a:chExt cx="2898644" cy="967337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9AD2A52F-1AAB-5453-49D9-FC2E2766C9BF}"/>
                  </a:ext>
                </a:extLst>
              </p:cNvPr>
              <p:cNvGrpSpPr/>
              <p:nvPr/>
            </p:nvGrpSpPr>
            <p:grpSpPr>
              <a:xfrm>
                <a:off x="522612" y="969483"/>
                <a:ext cx="2372989" cy="787756"/>
                <a:chOff x="5906375" y="1278622"/>
                <a:chExt cx="2372989" cy="787756"/>
              </a:xfrm>
            </p:grpSpPr>
            <p:sp>
              <p:nvSpPr>
                <p:cNvPr id="33" name="Rectangle: Top Corners Rounded 32">
                  <a:extLst>
                    <a:ext uri="{FF2B5EF4-FFF2-40B4-BE49-F238E27FC236}">
                      <a16:creationId xmlns:a16="http://schemas.microsoft.com/office/drawing/2014/main" id="{023A5732-44A5-AF14-B90C-B1BB98F2F9BB}"/>
                    </a:ext>
                  </a:extLst>
                </p:cNvPr>
                <p:cNvSpPr/>
                <p:nvPr/>
              </p:nvSpPr>
              <p:spPr>
                <a:xfrm>
                  <a:off x="5981023" y="1404722"/>
                  <a:ext cx="2298341" cy="661656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7DEBEAAB-FCD5-042D-3422-F0FF9742CACB}"/>
                    </a:ext>
                  </a:extLst>
                </p:cNvPr>
                <p:cNvSpPr/>
                <p:nvPr/>
              </p:nvSpPr>
              <p:spPr>
                <a:xfrm>
                  <a:off x="5906375" y="1278622"/>
                  <a:ext cx="2135017" cy="67853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vi-VN" sz="2200" b="1" dirty="0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NHIỆM VỤ</a:t>
                  </a:r>
                  <a:r>
                    <a:rPr lang="en-US" sz="2200" b="1" dirty="0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 </a:t>
                  </a:r>
                  <a:endParaRPr lang="vi-VN" sz="2200" b="1" dirty="0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5E26538B-CEDF-278D-DF73-91DA76226DCB}"/>
                  </a:ext>
                </a:extLst>
              </p:cNvPr>
              <p:cNvGrpSpPr/>
              <p:nvPr/>
            </p:nvGrpSpPr>
            <p:grpSpPr>
              <a:xfrm rot="20419193">
                <a:off x="2468303" y="900102"/>
                <a:ext cx="952953" cy="880803"/>
                <a:chOff x="8974078" y="279854"/>
                <a:chExt cx="3397172" cy="3224225"/>
              </a:xfrm>
            </p:grpSpPr>
            <p:pic>
              <p:nvPicPr>
                <p:cNvPr id="31" name="Picture 5">
                  <a:extLst>
                    <a:ext uri="{FF2B5EF4-FFF2-40B4-BE49-F238E27FC236}">
                      <a16:creationId xmlns:a16="http://schemas.microsoft.com/office/drawing/2014/main" id="{400C0548-B956-ECDB-A1C2-9DC9B617C3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974078" y="279854"/>
                  <a:ext cx="3397172" cy="3224225"/>
                </a:xfrm>
                <a:prstGeom prst="rect">
                  <a:avLst/>
                </a:prstGeom>
              </p:spPr>
            </p:pic>
            <p:pic>
              <p:nvPicPr>
                <p:cNvPr id="32" name="Picture 6">
                  <a:extLst>
                    <a:ext uri="{FF2B5EF4-FFF2-40B4-BE49-F238E27FC236}">
                      <a16:creationId xmlns:a16="http://schemas.microsoft.com/office/drawing/2014/main" id="{736B0218-1856-84DA-5FCE-2E2C54476F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9264793" y="565916"/>
                  <a:ext cx="2916628" cy="2768146"/>
                </a:xfrm>
                <a:prstGeom prst="rect">
                  <a:avLst/>
                </a:prstGeom>
              </p:spPr>
            </p:pic>
          </p:grp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19BA084-CD1D-8E4D-7BEE-5DDE08140ABE}"/>
                  </a:ext>
                </a:extLst>
              </p:cNvPr>
              <p:cNvSpPr/>
              <p:nvPr/>
            </p:nvSpPr>
            <p:spPr>
              <a:xfrm>
                <a:off x="2583880" y="813568"/>
                <a:ext cx="721380" cy="832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2DAAA73-E479-EE75-CB1D-856A62FFD76D}"/>
                </a:ext>
              </a:extLst>
            </p:cNvPr>
            <p:cNvSpPr/>
            <p:nvPr/>
          </p:nvSpPr>
          <p:spPr>
            <a:xfrm>
              <a:off x="1528714" y="3297180"/>
              <a:ext cx="9134572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endParaRPr lang="vi-VN" sz="200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0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7765D58D-440D-55AC-201F-9692030A45B3}"/>
              </a:ext>
            </a:extLst>
          </p:cNvPr>
          <p:cNvSpPr txBox="1"/>
          <p:nvPr/>
        </p:nvSpPr>
        <p:spPr>
          <a:xfrm>
            <a:off x="614680" y="389056"/>
            <a:ext cx="10962639" cy="2362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i="1" dirty="0">
                <a:solidFill>
                  <a:srgbClr val="F7941E"/>
                </a:solidFill>
                <a:effectLst/>
                <a:latin typeface="Arial" panose="020B0604020202020204" pitchFamily="34" charset="0"/>
              </a:rPr>
              <a:t>Bước 2: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Chỉnh sửa chương trình: 	</a:t>
            </a:r>
            <a:endParaRPr lang="vi-VN" sz="2000" dirty="0"/>
          </a:p>
          <a:p>
            <a:pPr>
              <a:lnSpc>
                <a:spcPct val="150000"/>
              </a:lnSpc>
            </a:pP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– Kéo thả lệnh</a:t>
            </a:r>
            <a:r>
              <a:rPr lang="vi-VN" sz="2000" dirty="0">
                <a:solidFill>
                  <a:srgbClr val="F7941E"/>
                </a:solidFill>
                <a:effectLst/>
                <a:latin typeface="Arial" panose="020B0604020202020204" pitchFamily="34" charset="0"/>
              </a:rPr>
              <a:t> lặp lại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vào chương trình để được khối lệnh như Hình 79.</a:t>
            </a:r>
          </a:p>
          <a:p>
            <a:pPr>
              <a:lnSpc>
                <a:spcPct val="150000"/>
              </a:lnSpc>
            </a:pP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– Bổ sung lệnh                                như Hình 80 để vẹt không bị lộn ngược. </a:t>
            </a:r>
            <a:endParaRPr lang="vi-VN" sz="2000" dirty="0"/>
          </a:p>
          <a:p>
            <a:pPr>
              <a:lnSpc>
                <a:spcPct val="150000"/>
              </a:lnSpc>
            </a:pPr>
            <a:r>
              <a:rPr lang="vi-VN" sz="2000" i="1" dirty="0">
                <a:solidFill>
                  <a:srgbClr val="F7941E"/>
                </a:solidFill>
                <a:effectLst/>
                <a:latin typeface="Arial" panose="020B0604020202020204" pitchFamily="34" charset="0"/>
              </a:rPr>
              <a:t>Bước 3: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Chạy thử chương trình và quan sát kết quả. </a:t>
            </a:r>
            <a:endParaRPr lang="vi-VN" sz="2000" dirty="0"/>
          </a:p>
          <a:p>
            <a:pPr>
              <a:lnSpc>
                <a:spcPct val="150000"/>
              </a:lnSpc>
            </a:pPr>
            <a:r>
              <a:rPr lang="vi-VN" sz="2000" i="1" dirty="0">
                <a:solidFill>
                  <a:srgbClr val="F7941E"/>
                </a:solidFill>
                <a:effectLst/>
                <a:latin typeface="Arial" panose="020B0604020202020204" pitchFamily="34" charset="0"/>
              </a:rPr>
              <a:t>Bước 4: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Lưu tệp với tên là </a:t>
            </a:r>
            <a:r>
              <a:rPr lang="vi-VN" sz="2000" dirty="0">
                <a:solidFill>
                  <a:srgbClr val="F7941E"/>
                </a:solidFill>
                <a:effectLst/>
                <a:latin typeface="Arial" panose="020B0604020202020204" pitchFamily="34" charset="0"/>
              </a:rPr>
              <a:t>VetBay1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vào thư mục của em.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4B63C5-0D35-5BFC-655F-87FB19FBB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5510" y="1553433"/>
            <a:ext cx="2073807" cy="29506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0A62D7-D5D6-C6F0-DC29-18590FAAAF3B}"/>
              </a:ext>
            </a:extLst>
          </p:cNvPr>
          <p:cNvSpPr txBox="1"/>
          <p:nvPr/>
        </p:nvSpPr>
        <p:spPr>
          <a:xfrm>
            <a:off x="8427914" y="4623783"/>
            <a:ext cx="33557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i="1" dirty="0">
                <a:solidFill>
                  <a:srgbClr val="58595B"/>
                </a:solidFill>
                <a:effectLst/>
                <a:latin typeface="MyriadPro-BoldIt"/>
              </a:rPr>
              <a:t>  </a:t>
            </a:r>
            <a:r>
              <a:rPr lang="en-US" sz="1800" b="1" i="1" dirty="0" err="1">
                <a:solidFill>
                  <a:srgbClr val="58595B"/>
                </a:solidFill>
                <a:effectLst/>
                <a:latin typeface="MyriadPro-BoldIt"/>
              </a:rPr>
              <a:t>Hình</a:t>
            </a:r>
            <a:r>
              <a:rPr lang="en-US" sz="1800" b="1" i="1" dirty="0">
                <a:solidFill>
                  <a:srgbClr val="58595B"/>
                </a:solidFill>
                <a:effectLst/>
                <a:latin typeface="MyriadPro-BoldIt"/>
              </a:rPr>
              <a:t> 79. </a:t>
            </a:r>
            <a:r>
              <a:rPr lang="en-US" sz="1800" i="1" dirty="0" err="1">
                <a:solidFill>
                  <a:srgbClr val="58595B"/>
                </a:solidFill>
                <a:effectLst/>
                <a:latin typeface="MyriadPro-It"/>
              </a:rPr>
              <a:t>Khối</a:t>
            </a:r>
            <a:r>
              <a:rPr lang="en-US" sz="1800" i="1" dirty="0">
                <a:solidFill>
                  <a:srgbClr val="58595B"/>
                </a:solidFill>
                <a:effectLst/>
                <a:latin typeface="MyriadPro-It"/>
              </a:rPr>
              <a:t> </a:t>
            </a:r>
            <a:r>
              <a:rPr lang="en-US" sz="1800" i="1" dirty="0" err="1">
                <a:solidFill>
                  <a:srgbClr val="58595B"/>
                </a:solidFill>
                <a:effectLst/>
                <a:latin typeface="MyriadPro-It"/>
              </a:rPr>
              <a:t>lệnh</a:t>
            </a:r>
            <a:r>
              <a:rPr lang="en-US" sz="1800" i="1" dirty="0">
                <a:solidFill>
                  <a:srgbClr val="58595B"/>
                </a:solidFill>
                <a:effectLst/>
                <a:latin typeface="MyriadPro-It"/>
              </a:rPr>
              <a:t> </a:t>
            </a:r>
            <a:r>
              <a:rPr lang="en-US" sz="1800" i="1" dirty="0" err="1">
                <a:solidFill>
                  <a:srgbClr val="58595B"/>
                </a:solidFill>
                <a:effectLst/>
                <a:latin typeface="MyriadPro-It"/>
              </a:rPr>
              <a:t>vẹt</a:t>
            </a:r>
            <a:r>
              <a:rPr lang="en-US" sz="1800" i="1" dirty="0">
                <a:solidFill>
                  <a:srgbClr val="58595B"/>
                </a:solidFill>
                <a:effectLst/>
                <a:latin typeface="MyriadPro-It"/>
              </a:rPr>
              <a:t> bay 10 </a:t>
            </a:r>
            <a:r>
              <a:rPr lang="en-US" sz="1800" i="1" dirty="0" err="1">
                <a:solidFill>
                  <a:srgbClr val="58595B"/>
                </a:solidFill>
                <a:effectLst/>
                <a:latin typeface="MyriadPro-It"/>
              </a:rPr>
              <a:t>lần</a:t>
            </a:r>
            <a:endParaRPr lang="en-US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1AC3369E-246B-E6B2-1E98-8BAA4AFFD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151" y="1285447"/>
            <a:ext cx="2098236" cy="6052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6A0BBE4-6CDF-88D1-D51C-C1840080432C}"/>
              </a:ext>
            </a:extLst>
          </p:cNvPr>
          <p:cNvSpPr txBox="1"/>
          <p:nvPr/>
        </p:nvSpPr>
        <p:spPr>
          <a:xfrm>
            <a:off x="614680" y="3647632"/>
            <a:ext cx="7678759" cy="1900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b) Vẹt bay liên tục </a:t>
            </a:r>
            <a:endParaRPr lang="vi-VN" sz="2000" dirty="0"/>
          </a:p>
          <a:p>
            <a:pPr>
              <a:lnSpc>
                <a:spcPct val="150000"/>
              </a:lnSpc>
            </a:pP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Để thực hiện yêu cầu này, em sử dụng lệnh lặp </a:t>
            </a:r>
            <a:r>
              <a:rPr lang="vi-VN" sz="2000" dirty="0">
                <a:solidFill>
                  <a:srgbClr val="F7941E"/>
                </a:solidFill>
                <a:effectLst/>
                <a:latin typeface="Arial" panose="020B0604020202020204" pitchFamily="34" charset="0"/>
              </a:rPr>
              <a:t>liên tục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để lặp liên tục khối lệnh ở Hình 78. </a:t>
            </a:r>
            <a:endParaRPr lang="vi-VN" sz="2000" dirty="0"/>
          </a:p>
          <a:p>
            <a:pPr>
              <a:lnSpc>
                <a:spcPct val="150000"/>
              </a:lnSpc>
            </a:pPr>
            <a:r>
              <a:rPr lang="vi-VN" sz="2000" i="1" dirty="0">
                <a:solidFill>
                  <a:srgbClr val="F7941E"/>
                </a:solidFill>
                <a:effectLst/>
                <a:latin typeface="Arial" panose="020B0604020202020204" pitchFamily="34" charset="0"/>
              </a:rPr>
              <a:t>Bước 1: 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Mở tệp </a:t>
            </a:r>
            <a:r>
              <a:rPr lang="vi-VN" sz="2000" dirty="0">
                <a:solidFill>
                  <a:srgbClr val="F7941E"/>
                </a:solidFill>
                <a:effectLst/>
                <a:latin typeface="Arial" panose="020B0604020202020204" pitchFamily="34" charset="0"/>
              </a:rPr>
              <a:t>HanhDongCuaVet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đã tạo ở Nhiệm vụ 1.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1223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7765D58D-440D-55AC-201F-9692030A45B3}"/>
              </a:ext>
            </a:extLst>
          </p:cNvPr>
          <p:cNvSpPr txBox="1"/>
          <p:nvPr/>
        </p:nvSpPr>
        <p:spPr>
          <a:xfrm>
            <a:off x="614680" y="389056"/>
            <a:ext cx="10962639" cy="2362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i="1" dirty="0">
                <a:solidFill>
                  <a:srgbClr val="F7941E"/>
                </a:solidFill>
                <a:effectLst/>
                <a:latin typeface="Arial" panose="020B0604020202020204" pitchFamily="34" charset="0"/>
              </a:rPr>
              <a:t>Bước 2: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Chỉnh sửa chương trình: </a:t>
            </a:r>
            <a:endParaRPr lang="vi-VN" sz="2000" dirty="0"/>
          </a:p>
          <a:p>
            <a:pPr>
              <a:lnSpc>
                <a:spcPct val="150000"/>
              </a:lnSpc>
            </a:pP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– Kéo thả lệnh lặp</a:t>
            </a:r>
            <a:r>
              <a:rPr lang="vi-VN" sz="2000" dirty="0">
                <a:solidFill>
                  <a:srgbClr val="F7941E"/>
                </a:solidFill>
                <a:effectLst/>
                <a:latin typeface="Arial" panose="020B0604020202020204" pitchFamily="34" charset="0"/>
              </a:rPr>
              <a:t> liên tục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vào chương trình. </a:t>
            </a:r>
            <a:endParaRPr lang="vi-VN" sz="2000" dirty="0"/>
          </a:p>
          <a:p>
            <a:pPr>
              <a:lnSpc>
                <a:spcPct val="150000"/>
              </a:lnSpc>
            </a:pP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– Tương tự câu a, em bổ sung lệnh như Hình 81 để vẹt không bị lộn ngược. </a:t>
            </a:r>
            <a:endParaRPr lang="vi-VN" sz="2000" dirty="0"/>
          </a:p>
          <a:p>
            <a:pPr>
              <a:lnSpc>
                <a:spcPct val="150000"/>
              </a:lnSpc>
            </a:pPr>
            <a:r>
              <a:rPr lang="vi-VN" sz="2000" i="1" dirty="0">
                <a:solidFill>
                  <a:srgbClr val="F7941E"/>
                </a:solidFill>
                <a:effectLst/>
                <a:latin typeface="Arial" panose="020B0604020202020204" pitchFamily="34" charset="0"/>
              </a:rPr>
              <a:t>Bước 3: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Chạy thử chương trình và quan sát kết quả. </a:t>
            </a:r>
            <a:endParaRPr lang="vi-VN" sz="2000" dirty="0"/>
          </a:p>
          <a:p>
            <a:pPr>
              <a:lnSpc>
                <a:spcPct val="150000"/>
              </a:lnSpc>
            </a:pPr>
            <a:r>
              <a:rPr lang="vi-VN" sz="2000" i="1" dirty="0">
                <a:solidFill>
                  <a:srgbClr val="F7941E"/>
                </a:solidFill>
                <a:effectLst/>
                <a:latin typeface="Arial" panose="020B0604020202020204" pitchFamily="34" charset="0"/>
              </a:rPr>
              <a:t>Bước 4: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Lưu tệp với tên là </a:t>
            </a:r>
            <a:r>
              <a:rPr lang="vi-VN" sz="2000" dirty="0">
                <a:solidFill>
                  <a:srgbClr val="F7941E"/>
                </a:solidFill>
                <a:effectLst/>
                <a:latin typeface="Arial" panose="020B0604020202020204" pitchFamily="34" charset="0"/>
              </a:rPr>
              <a:t>VetBay2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vào thư mục của em.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0A62D7-D5D6-C6F0-DC29-18590FAAAF3B}"/>
              </a:ext>
            </a:extLst>
          </p:cNvPr>
          <p:cNvSpPr txBox="1"/>
          <p:nvPr/>
        </p:nvSpPr>
        <p:spPr>
          <a:xfrm>
            <a:off x="9104151" y="4318983"/>
            <a:ext cx="2473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 err="1">
                <a:solidFill>
                  <a:srgbClr val="58595B"/>
                </a:solidFill>
                <a:effectLst/>
                <a:latin typeface="MyriadPro-BoldIt"/>
              </a:rPr>
              <a:t>Hình</a:t>
            </a:r>
            <a:r>
              <a:rPr lang="en-US" sz="1800" b="1" i="1" dirty="0">
                <a:solidFill>
                  <a:srgbClr val="58595B"/>
                </a:solidFill>
                <a:effectLst/>
                <a:latin typeface="MyriadPro-BoldIt"/>
              </a:rPr>
              <a:t> 81. </a:t>
            </a:r>
            <a:r>
              <a:rPr lang="en-US" sz="1800" i="1" dirty="0" err="1">
                <a:solidFill>
                  <a:srgbClr val="58595B"/>
                </a:solidFill>
                <a:effectLst/>
                <a:latin typeface="MyriadPro-It"/>
              </a:rPr>
              <a:t>Vẹt</a:t>
            </a:r>
            <a:r>
              <a:rPr lang="en-US" sz="1800" i="1" dirty="0">
                <a:solidFill>
                  <a:srgbClr val="58595B"/>
                </a:solidFill>
                <a:effectLst/>
                <a:latin typeface="MyriadPro-It"/>
              </a:rPr>
              <a:t> bay </a:t>
            </a:r>
            <a:r>
              <a:rPr lang="en-US" sz="1800" i="1" dirty="0" err="1">
                <a:solidFill>
                  <a:srgbClr val="58595B"/>
                </a:solidFill>
                <a:effectLst/>
                <a:latin typeface="MyriadPro-It"/>
              </a:rPr>
              <a:t>liên</a:t>
            </a:r>
            <a:r>
              <a:rPr lang="en-US" sz="1800" i="1" dirty="0">
                <a:solidFill>
                  <a:srgbClr val="58595B"/>
                </a:solidFill>
                <a:effectLst/>
                <a:latin typeface="MyriadPro-It"/>
              </a:rPr>
              <a:t> </a:t>
            </a:r>
            <a:r>
              <a:rPr lang="en-US" sz="1800" i="1" dirty="0" err="1">
                <a:solidFill>
                  <a:srgbClr val="58595B"/>
                </a:solidFill>
                <a:effectLst/>
                <a:latin typeface="MyriadPro-It"/>
              </a:rPr>
              <a:t>tục</a:t>
            </a:r>
            <a:r>
              <a:rPr lang="en-US" sz="1800" i="1" dirty="0">
                <a:solidFill>
                  <a:srgbClr val="58595B"/>
                </a:solidFill>
                <a:effectLst/>
                <a:latin typeface="MyriadPro-It"/>
              </a:rPr>
              <a:t> 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A0BBE4-6CDF-88D1-D51C-C1840080432C}"/>
              </a:ext>
            </a:extLst>
          </p:cNvPr>
          <p:cNvSpPr txBox="1"/>
          <p:nvPr/>
        </p:nvSpPr>
        <p:spPr>
          <a:xfrm>
            <a:off x="614680" y="2814098"/>
            <a:ext cx="8878944" cy="3266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c) Vẹt bay liên tục cho đến khi nháy chuột </a:t>
            </a:r>
            <a:endParaRPr lang="vi-VN" sz="2000" dirty="0"/>
          </a:p>
          <a:p>
            <a:pPr>
              <a:lnSpc>
                <a:spcPct val="150000"/>
              </a:lnSpc>
            </a:pP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Để thực hiện yêu cầu này, em sử dụng lệnh </a:t>
            </a:r>
            <a:r>
              <a:rPr lang="vi-VN" sz="2000" dirty="0">
                <a:solidFill>
                  <a:srgbClr val="F7941E"/>
                </a:solidFill>
                <a:effectLst/>
                <a:latin typeface="Arial" panose="020B0604020202020204" pitchFamily="34" charset="0"/>
              </a:rPr>
              <a:t>lặp lại cho đến khi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để lặp khối lệnh ở Hình 78 đến khi nháy chuột. </a:t>
            </a:r>
            <a:endParaRPr lang="vi-VN" sz="2000" dirty="0"/>
          </a:p>
          <a:p>
            <a:pPr>
              <a:lnSpc>
                <a:spcPct val="150000"/>
              </a:lnSpc>
            </a:pPr>
            <a:r>
              <a:rPr lang="vi-VN" sz="2000" i="1" dirty="0">
                <a:solidFill>
                  <a:srgbClr val="F7941E"/>
                </a:solidFill>
                <a:effectLst/>
                <a:latin typeface="Arial" panose="020B0604020202020204" pitchFamily="34" charset="0"/>
              </a:rPr>
              <a:t>Bước 1: 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Mở tệp chương trình </a:t>
            </a:r>
            <a:r>
              <a:rPr lang="vi-VN" sz="2000" dirty="0">
                <a:solidFill>
                  <a:srgbClr val="F7941E"/>
                </a:solidFill>
                <a:effectLst/>
                <a:latin typeface="Arial" panose="020B0604020202020204" pitchFamily="34" charset="0"/>
              </a:rPr>
              <a:t>HanhDongCuaVet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đã tạo ở Nhiệm vụ 1. </a:t>
            </a:r>
            <a:endParaRPr lang="vi-VN" sz="2000" dirty="0"/>
          </a:p>
          <a:p>
            <a:pPr>
              <a:lnSpc>
                <a:spcPct val="150000"/>
              </a:lnSpc>
            </a:pPr>
            <a:r>
              <a:rPr lang="vi-VN" sz="2000" i="1" dirty="0">
                <a:solidFill>
                  <a:srgbClr val="F7941E"/>
                </a:solidFill>
                <a:effectLst/>
                <a:latin typeface="Arial" panose="020B0604020202020204" pitchFamily="34" charset="0"/>
              </a:rPr>
              <a:t>Bước 2: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Chỉnh sửa chương trình: </a:t>
            </a:r>
            <a:endParaRPr lang="vi-VN" sz="2000" dirty="0"/>
          </a:p>
          <a:p>
            <a:pPr>
              <a:lnSpc>
                <a:spcPct val="150000"/>
              </a:lnSpc>
            </a:pP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– Kéo thả lệnh</a:t>
            </a:r>
            <a:r>
              <a:rPr lang="vi-VN" sz="2000" dirty="0">
                <a:solidFill>
                  <a:srgbClr val="F7941E"/>
                </a:solidFill>
                <a:effectLst/>
                <a:latin typeface="Arial" panose="020B0604020202020204" pitchFamily="34" charset="0"/>
              </a:rPr>
              <a:t> lặp lại cho đến khi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vào chương trình. </a:t>
            </a:r>
            <a:endParaRPr lang="vi-VN" sz="2000" dirty="0"/>
          </a:p>
          <a:p>
            <a:pPr>
              <a:lnSpc>
                <a:spcPct val="150000"/>
              </a:lnSpc>
            </a:pP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– Trong nhóm lệnh </a:t>
            </a:r>
            <a:r>
              <a:rPr lang="vi-VN" sz="2000" dirty="0">
                <a:solidFill>
                  <a:srgbClr val="F7941E"/>
                </a:solidFill>
                <a:effectLst/>
                <a:latin typeface="Arial" panose="020B0604020202020204" pitchFamily="34" charset="0"/>
              </a:rPr>
              <a:t>Cảm biến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kéo thả                           vào ô điều kiện.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D55B6E-6CFD-2382-95FB-13E78A67C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1682" y="1290345"/>
            <a:ext cx="1729000" cy="29217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139E8F-FC84-AD2E-25A7-211DE77E0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504" y="5647765"/>
            <a:ext cx="1789312" cy="45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6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7765D58D-440D-55AC-201F-9692030A45B3}"/>
              </a:ext>
            </a:extLst>
          </p:cNvPr>
          <p:cNvSpPr txBox="1"/>
          <p:nvPr/>
        </p:nvSpPr>
        <p:spPr>
          <a:xfrm>
            <a:off x="614680" y="389056"/>
            <a:ext cx="10962639" cy="1900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– Tương tự câu a, em bổ sung lệnh như Hình 82 để vẹt không bị lộn ngược. </a:t>
            </a:r>
            <a:endParaRPr lang="vi-VN" sz="2000" dirty="0"/>
          </a:p>
          <a:p>
            <a:pPr>
              <a:lnSpc>
                <a:spcPct val="150000"/>
              </a:lnSpc>
            </a:pPr>
            <a:r>
              <a:rPr lang="vi-VN" sz="2000" i="1" dirty="0">
                <a:solidFill>
                  <a:srgbClr val="F7941E"/>
                </a:solidFill>
                <a:effectLst/>
                <a:latin typeface="Arial" panose="020B0604020202020204" pitchFamily="34" charset="0"/>
              </a:rPr>
              <a:t>Bước 3: 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Chạy thử chương trình, nháy chuột và quan sát kết quả xem vẹt có dừng bay hay không. </a:t>
            </a:r>
            <a:endParaRPr lang="vi-VN" sz="2000" dirty="0"/>
          </a:p>
          <a:p>
            <a:pPr>
              <a:lnSpc>
                <a:spcPct val="150000"/>
              </a:lnSpc>
            </a:pPr>
            <a:r>
              <a:rPr lang="vi-VN" sz="2000" i="1" dirty="0">
                <a:solidFill>
                  <a:srgbClr val="F7941E"/>
                </a:solidFill>
                <a:effectLst/>
                <a:latin typeface="Arial" panose="020B0604020202020204" pitchFamily="34" charset="0"/>
              </a:rPr>
              <a:t>Bước 4: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Lưu tệp với tên là </a:t>
            </a:r>
            <a:r>
              <a:rPr lang="vi-VN" sz="2000" dirty="0">
                <a:solidFill>
                  <a:srgbClr val="F7941E"/>
                </a:solidFill>
                <a:effectLst/>
                <a:latin typeface="Arial" panose="020B0604020202020204" pitchFamily="34" charset="0"/>
              </a:rPr>
              <a:t>VetBay3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vào thư mục của em.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0A62D7-D5D6-C6F0-DC29-18590FAAAF3B}"/>
              </a:ext>
            </a:extLst>
          </p:cNvPr>
          <p:cNvSpPr txBox="1"/>
          <p:nvPr/>
        </p:nvSpPr>
        <p:spPr>
          <a:xfrm>
            <a:off x="3908613" y="5314065"/>
            <a:ext cx="46795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 err="1">
                <a:solidFill>
                  <a:srgbClr val="58595B"/>
                </a:solidFill>
                <a:effectLst/>
                <a:latin typeface="MyriadPro-BoldIt"/>
              </a:rPr>
              <a:t>Hình</a:t>
            </a:r>
            <a:r>
              <a:rPr lang="en-US" sz="1800" b="1" i="1" dirty="0">
                <a:solidFill>
                  <a:srgbClr val="58595B"/>
                </a:solidFill>
                <a:effectLst/>
                <a:latin typeface="MyriadPro-BoldIt"/>
              </a:rPr>
              <a:t> 82. </a:t>
            </a:r>
            <a:r>
              <a:rPr lang="en-US" sz="1800" i="1" dirty="0" err="1">
                <a:solidFill>
                  <a:srgbClr val="58595B"/>
                </a:solidFill>
                <a:effectLst/>
                <a:latin typeface="MyriadPro-It"/>
              </a:rPr>
              <a:t>Vẹt</a:t>
            </a:r>
            <a:r>
              <a:rPr lang="en-US" sz="1800" i="1" dirty="0">
                <a:solidFill>
                  <a:srgbClr val="58595B"/>
                </a:solidFill>
                <a:effectLst/>
                <a:latin typeface="MyriadPro-It"/>
              </a:rPr>
              <a:t> bay </a:t>
            </a:r>
            <a:r>
              <a:rPr lang="en-US" sz="1800" i="1" dirty="0" err="1">
                <a:solidFill>
                  <a:srgbClr val="58595B"/>
                </a:solidFill>
                <a:effectLst/>
                <a:latin typeface="MyriadPro-It"/>
              </a:rPr>
              <a:t>liên</a:t>
            </a:r>
            <a:r>
              <a:rPr lang="en-US" sz="1800" i="1" dirty="0">
                <a:solidFill>
                  <a:srgbClr val="58595B"/>
                </a:solidFill>
                <a:effectLst/>
                <a:latin typeface="MyriadPro-It"/>
              </a:rPr>
              <a:t> </a:t>
            </a:r>
            <a:r>
              <a:rPr lang="en-US" sz="1800" i="1" dirty="0" err="1">
                <a:solidFill>
                  <a:srgbClr val="58595B"/>
                </a:solidFill>
                <a:effectLst/>
                <a:latin typeface="MyriadPro-It"/>
              </a:rPr>
              <a:t>tục</a:t>
            </a:r>
            <a:r>
              <a:rPr lang="en-US" sz="1800" i="1" dirty="0">
                <a:solidFill>
                  <a:srgbClr val="58595B"/>
                </a:solidFill>
                <a:effectLst/>
                <a:latin typeface="MyriadPro-It"/>
              </a:rPr>
              <a:t> </a:t>
            </a:r>
            <a:r>
              <a:rPr lang="en-US" sz="1800" i="1" dirty="0" err="1">
                <a:solidFill>
                  <a:srgbClr val="58595B"/>
                </a:solidFill>
                <a:effectLst/>
                <a:latin typeface="MyriadPro-It"/>
              </a:rPr>
              <a:t>cho</a:t>
            </a:r>
            <a:r>
              <a:rPr lang="en-US" sz="1800" i="1" dirty="0">
                <a:solidFill>
                  <a:srgbClr val="58595B"/>
                </a:solidFill>
                <a:effectLst/>
                <a:latin typeface="MyriadPro-It"/>
              </a:rPr>
              <a:t> </a:t>
            </a:r>
            <a:r>
              <a:rPr lang="en-US" sz="1800" i="1" dirty="0" err="1">
                <a:solidFill>
                  <a:srgbClr val="58595B"/>
                </a:solidFill>
                <a:effectLst/>
                <a:latin typeface="MyriadPro-It"/>
              </a:rPr>
              <a:t>đến</a:t>
            </a:r>
            <a:r>
              <a:rPr lang="en-US" sz="1800" i="1" dirty="0">
                <a:solidFill>
                  <a:srgbClr val="58595B"/>
                </a:solidFill>
                <a:effectLst/>
                <a:latin typeface="MyriadPro-It"/>
              </a:rPr>
              <a:t> </a:t>
            </a:r>
            <a:r>
              <a:rPr lang="en-US" sz="1800" i="1" dirty="0" err="1">
                <a:solidFill>
                  <a:srgbClr val="58595B"/>
                </a:solidFill>
                <a:effectLst/>
                <a:latin typeface="MyriadPro-It"/>
              </a:rPr>
              <a:t>khi</a:t>
            </a:r>
            <a:r>
              <a:rPr lang="en-US" sz="1800" i="1" dirty="0">
                <a:solidFill>
                  <a:srgbClr val="58595B"/>
                </a:solidFill>
                <a:effectLst/>
                <a:latin typeface="MyriadPro-It"/>
              </a:rPr>
              <a:t> </a:t>
            </a:r>
            <a:r>
              <a:rPr lang="en-US" sz="1800" i="1" dirty="0" err="1">
                <a:solidFill>
                  <a:srgbClr val="58595B"/>
                </a:solidFill>
                <a:effectLst/>
                <a:latin typeface="MyriadPro-It"/>
              </a:rPr>
              <a:t>nháy</a:t>
            </a:r>
            <a:r>
              <a:rPr lang="en-US" sz="1800" i="1" dirty="0">
                <a:solidFill>
                  <a:srgbClr val="58595B"/>
                </a:solidFill>
                <a:effectLst/>
                <a:latin typeface="MyriadPro-It"/>
              </a:rPr>
              <a:t> </a:t>
            </a:r>
            <a:r>
              <a:rPr lang="en-US" sz="1800" i="1" dirty="0" err="1">
                <a:solidFill>
                  <a:srgbClr val="58595B"/>
                </a:solidFill>
                <a:effectLst/>
                <a:latin typeface="MyriadPro-It"/>
              </a:rPr>
              <a:t>chuột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FDEC8F-5488-1A20-1ED7-6813696CD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626" y="2666111"/>
            <a:ext cx="2225518" cy="264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1924" y="467376"/>
            <a:ext cx="3761537" cy="1014929"/>
            <a:chOff x="371924" y="467376"/>
            <a:chExt cx="3761537" cy="101492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71924" y="467376"/>
              <a:ext cx="1280271" cy="1014929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544618" y="1296307"/>
            <a:ext cx="9751340" cy="3737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000" b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1. Tạo khối lệnh để nhân vật thực hiện tuần tự các hành động sau:</a:t>
            </a: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1. Di chuyển 20 bước. </a:t>
            </a: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2. Thay đổi động tác. </a:t>
            </a: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3. Đợi 1 giây.</a:t>
            </a:r>
          </a:p>
          <a:p>
            <a:pPr defTabSz="342900">
              <a:lnSpc>
                <a:spcPct val="150000"/>
              </a:lnSpc>
            </a:pPr>
            <a:r>
              <a:rPr lang="vi-VN" sz="2000" b="1" dirty="0">
                <a:solidFill>
                  <a:schemeClr val="accent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2. Sử dụng lệnh lặp tạo ba chương trình, mỗi chương trình thực hiện một yêu cầu sau:</a:t>
            </a: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a) Lặp lại 15 lần khối lệnh ở Câu 1. </a:t>
            </a: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b) Lặp liên tục khối lệnh ở Câu 1.</a:t>
            </a: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c) Lặp khối lệnh ở Câu 1 cho đến khi nháy chuột.</a:t>
            </a:r>
            <a:endParaRPr lang="en-US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text, vector graphics, businesscard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817" y1="32840" x2="59467" y2="42308"/>
                        <a14:foregroundMark x1="39941" y1="38462" x2="39941" y2="38462"/>
                        <a14:foregroundMark x1="37278" y1="34615" x2="38757" y2="36391"/>
                        <a14:foregroundMark x1="40533" y1="76923" x2="61538" y2="81953"/>
                        <a14:foregroundMark x1="48817" y1="79586" x2="30473" y2="80769"/>
                        <a14:foregroundMark x1="27219" y1="78402" x2="32840" y2="81953"/>
                        <a14:foregroundMark x1="49408" y1="40828" x2="48817" y2="49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3" y="4837496"/>
            <a:ext cx="1843272" cy="18432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837</Words>
  <Application>Microsoft Office PowerPoint</Application>
  <PresentationFormat>Widescreen</PresentationFormat>
  <Paragraphs>84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等线</vt:lpstr>
      <vt:lpstr>Arial</vt:lpstr>
      <vt:lpstr>Calibri</vt:lpstr>
      <vt:lpstr>iCiel Cadena</vt:lpstr>
      <vt:lpstr>MyriadPro-BoldIt</vt:lpstr>
      <vt:lpstr>MyriadPro-It</vt:lpstr>
      <vt:lpstr>Segoe Print</vt:lpstr>
      <vt:lpstr>SVN-Adam Gorry</vt:lpstr>
      <vt:lpstr>SVN-Androgyne</vt:lpstr>
      <vt:lpstr>SVN-Avo</vt:lpstr>
      <vt:lpstr>SVN-SAF</vt:lpstr>
      <vt:lpstr>Times New Roman</vt:lpstr>
      <vt:lpstr>UTM Avo</vt:lpstr>
      <vt:lpstr>UTM Bienvenue</vt:lpstr>
      <vt:lpstr>UVF Salome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NGUYỄN TRUNG HIẾU (221000365)</cp:lastModifiedBy>
  <cp:revision>195</cp:revision>
  <dcterms:created xsi:type="dcterms:W3CDTF">2021-11-14T08:33:00Z</dcterms:created>
  <dcterms:modified xsi:type="dcterms:W3CDTF">2023-12-25T12:52:45Z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A3CF7C266B86485A86C45F67E6CC5091_13</vt:lpwstr>
  </property>
  <property fmtid="{D5CDD505-2E9C-101B-9397-08002B2CF9AE}" pid="3" name="KSOProductBuildVer">
    <vt:lpwstr>1033-12.2.0.13359</vt:lpwstr>
  </property>
</Properties>
</file>