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2CED8-BF0E-460A-8C4F-DF1E3C353E39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B9C25-3604-4F9B-B64B-C6AAB98D6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4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9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2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1A22-CC70-464F-9870-E8EC1EE1CDE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6539-F8E1-4A6B-ADE5-AD786C09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74720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CE2F324-317F-79E1-CF79-37A1615F025F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110063F3-49D3-CBC2-E76A-B18F70D20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97BF8A31-28E4-63AD-D4C8-1EFC5422E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012107-6044-EE8C-A081-439B19C9586D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91783DFC-9E1A-3276-1E1F-5B6F71F5C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89EAFBD7-777F-2D41-A192-D0F357C52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EFA2421F-B5D6-CEA4-25E2-5B68B2A8C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42" y="3650123"/>
            <a:ext cx="5441963" cy="34319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1C19AC-1911-A44C-F4A5-BCDDB54F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727" y="2331417"/>
            <a:ext cx="10449450" cy="19021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BB8C4D3-787C-58CC-8763-48707398B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92" y="1460394"/>
            <a:ext cx="10449450" cy="9571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896" y="1297384"/>
            <a:ext cx="2627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Tuần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23: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50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AB72DE-827A-9071-4E61-4C8D8115A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54B9E87-08D2-A886-6BF7-0AE0ABDD51C2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20890C-C5D3-E4B7-E1BA-7D6581B222E5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ED1D35A7-4DD3-DF5F-FCC6-F7F6CB3B6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D059CE2F-F523-D491-4C8F-149FA11694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7D7D06-00C0-4C12-6F22-297E077F2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6" y="608349"/>
            <a:ext cx="6835544" cy="138498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49B92735-2AF8-15C3-A7B7-42946431B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2680"/>
            <a:ext cx="12192000" cy="37816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76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E4B582D-6BA2-C6F4-18B1-E9ED10BBF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689EFA9-765E-342B-EDA6-B1813FFD1AA9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0727344-C737-F420-2AB7-D1115B51FE12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C47C1966-410C-FF6F-3E75-80DFD7B5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E378FA37-D004-984B-F11E-341748890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1BACEF-8391-A811-2FA1-345E3AFE6D7C}"/>
              </a:ext>
            </a:extLst>
          </p:cNvPr>
          <p:cNvSpPr txBox="1"/>
          <p:nvPr/>
        </p:nvSpPr>
        <p:spPr>
          <a:xfrm>
            <a:off x="192717" y="1016052"/>
            <a:ext cx="8860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i="1" u="sng" dirty="0">
                <a:latin typeface="Cambria" panose="02040503050406030204" pitchFamily="18" charset="0"/>
                <a:ea typeface="Cambria" panose="02040503050406030204" pitchFamily="18" charset="0"/>
              </a:rPr>
              <a:t>Mở đầu: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Trong dịp Tết vừa qua, em được bố mẹ đưa đi chơi các lễ hội ở vùng ngoại thành. Em rất ấn tượng với hội vật ở Đan Phượng. Hội diễn ra từ ngày mùng 4 đến ngày mùng 9 tháng Giêng hằng năm để mừng Đảng, mừng Xuân và hun đúc tinh thần thượng võ của nhân dân.</a:t>
            </a:r>
            <a:endParaRPr lang="en-SG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41F2E3-3560-2B86-1F21-F39C583D7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94444" y="1993329"/>
            <a:ext cx="3596921" cy="4799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2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918BC1-3048-1FB6-72C6-7EF0423D7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0A0AF87-07B4-8252-7EDA-0FEEAA88655A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0AF4A26-72D6-E95E-879A-E2E0ACF17CD6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6349D9E2-3A14-E1AE-D0DF-6BEE5101BB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BAF2E2C7-7CEC-6287-6D63-E26E538F7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89CCCA-B4BC-23F1-DEB6-F136E05312C4}"/>
              </a:ext>
            </a:extLst>
          </p:cNvPr>
          <p:cNvSpPr txBox="1"/>
          <p:nvPr/>
        </p:nvSpPr>
        <p:spPr>
          <a:xfrm>
            <a:off x="426558" y="825190"/>
            <a:ext cx="113388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Triển khai: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+ Không khí hội vật rất tưng bừng và náo nhiệt.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+ Một trận đấu vật bao gồm hai người tham gia. Hai đô vật khỏe mạnh, lực lưỡng bước vào sân cúi chào khán giả.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+ Khi trọng tài tít còi và phất cờ ra hiệu trận đấu bắt đầu, hai đô vật đôi tay chắc khỏe ra múa khỏi động.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+ Đôi chân không ngừng giậm nhảy để tìm cách tiến lại gần đối thủ.</a:t>
            </a:r>
          </a:p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+ Một hồi, đô vật thắt khăn xanh một tay giữ được chân đô vật thắt khăn đỏ, một tay giữ bờ vai.</a:t>
            </a:r>
            <a:endParaRPr lang="en-SG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8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C636ED-AFB4-30E2-84D7-C4619009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A1D4B74-53F7-FA42-AC63-E7A39D8E6CA6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B0DCDF-0011-11D0-0AFF-F5C85654388C}"/>
              </a:ext>
            </a:extLst>
          </p:cNvPr>
          <p:cNvSpPr txBox="1"/>
          <p:nvPr/>
        </p:nvSpPr>
        <p:spPr>
          <a:xfrm>
            <a:off x="426558" y="825190"/>
            <a:ext cx="113388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Khán giả đánh trống, vẫy cờ và hò reo không ngừng cổ vũ trận vật làm không khí càng náo nhiệt.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Thân hình hai đô vật dũng mãnh, gương mặt nhễ nhại dưới ánh nắng.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Thoắt cái, một đô vật đã vật được đối thủ ngã xuống đất.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Khán giả vỗ tay, hò hét để chúc mừng chiến thắng này.</a:t>
            </a: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Hai đô vật đưa cánh tay vạm vỡ lau vội mồ hôi trên khuôn mặt rồi giơ tay chào kết thúc trận vật.</a:t>
            </a:r>
          </a:p>
          <a:p>
            <a:pPr lvl="0" algn="just"/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Kết thúc: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 vật thực sự đã trở thành nét đẹp văn hóa trong dịp đầu năm của người dân Đan Phượng.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75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627DD8-765E-A2D0-0FFE-AC883C5F4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9F78C42-899F-56CE-E6CF-4EC8909C7584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98B8604-7FB0-06D6-1CC5-B7F025517D85}"/>
              </a:ext>
            </a:extLst>
          </p:cNvPr>
          <p:cNvGrpSpPr/>
          <p:nvPr/>
        </p:nvGrpSpPr>
        <p:grpSpPr>
          <a:xfrm rot="10800000">
            <a:off x="-1031023" y="0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B29F85E2-00A4-C22D-8C6C-8BE684F63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569A21DE-897D-FCBC-207C-898F9F807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7F3E0E-CE8C-4DAD-9A34-EB19E3DAB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24" y="1659019"/>
            <a:ext cx="8937529" cy="3539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04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41C4E8-9F78-BA88-4AD4-EA32AF4C1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5822ADA-FD2B-6954-E21A-EA4B4054A31C}"/>
              </a:ext>
            </a:extLst>
          </p:cNvPr>
          <p:cNvSpPr/>
          <p:nvPr/>
        </p:nvSpPr>
        <p:spPr>
          <a:xfrm>
            <a:off x="318560" y="1367308"/>
            <a:ext cx="11017406" cy="4067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9E340BA-F73C-5DB9-1B3F-B90847CA41D9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73A20DD6-070E-9D71-1951-652A60790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90474DC4-2F12-082C-4735-C364DBB7B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78ADA78-1839-0A30-3053-8B90D6993B7F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E685AB6E-7B61-97ED-3480-DD1DBA584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2431DB8D-E02B-1A6E-CAD1-8AA772B0C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C8BED3-119F-7C05-E490-03804DEFF7A0}"/>
              </a:ext>
            </a:extLst>
          </p:cNvPr>
          <p:cNvSpPr txBox="1"/>
          <p:nvPr/>
        </p:nvSpPr>
        <p:spPr>
          <a:xfrm>
            <a:off x="856034" y="1815976"/>
            <a:ext cx="9994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– Các ý có được sắp xếp hợp lí và phù hợp với bố cục của đoạn văn thể hiện tình cảm, cảm xúc về một sự việc không?</a:t>
            </a:r>
          </a:p>
          <a:p>
            <a:pPr algn="just"/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– Có thể hiện được tình cảm, cảm xúc về những chi tiết nổi bật của sự việc không?</a:t>
            </a:r>
            <a:endParaRPr lang="en-SG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74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A95802-7138-C41E-FD54-8E76A379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8E89BDF-BF74-20E0-8081-9CE252C29A97}"/>
              </a:ext>
            </a:extLst>
          </p:cNvPr>
          <p:cNvSpPr/>
          <p:nvPr/>
        </p:nvSpPr>
        <p:spPr>
          <a:xfrm>
            <a:off x="635" y="1569279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91FAA4-A6B0-438A-C8A9-9276B4A4B03F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965B5010-CD0A-72C6-0E65-13F32E8A20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22D9AA7A-D924-3470-61BC-97F50530D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B282FD0-9BAA-D5D0-927C-67BA8B3A6D55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12440592-F833-F96A-665D-5E9178988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40056924-D69E-9A99-7A5B-706870B3FB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BB076BD4-AF79-0670-35D4-E0A9CC7DE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42" y="3650123"/>
            <a:ext cx="5441963" cy="3431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C618795-CAFB-6702-BE12-C7781BEC9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78" y="748669"/>
            <a:ext cx="8046381" cy="16408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269F8E-9B90-7B0A-5F2D-9FAAD30F2220}"/>
              </a:ext>
            </a:extLst>
          </p:cNvPr>
          <p:cNvSpPr txBox="1"/>
          <p:nvPr/>
        </p:nvSpPr>
        <p:spPr>
          <a:xfrm>
            <a:off x="2364059" y="2389500"/>
            <a:ext cx="7181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 bị bài cho tiết học sau viết đoạn văn.</a:t>
            </a:r>
            <a:endParaRPr lang="en-SG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727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951F43-53EE-B330-35F8-13273EA00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D385857-E4F8-BFF5-2C08-C8ED0B96915C}"/>
              </a:ext>
            </a:extLst>
          </p:cNvPr>
          <p:cNvSpPr/>
          <p:nvPr/>
        </p:nvSpPr>
        <p:spPr>
          <a:xfrm>
            <a:off x="635" y="1569279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E566209-D7B2-BCCA-757A-9B4ADCD64387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C4DCDAC8-1A9F-1998-C920-AEFC51C24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48FE86BA-0101-8B95-F4C4-AE2932590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A31B30-70AA-3676-2A64-EC600C4E8F86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D670129F-1906-738D-F567-9AD3211C8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4464DDD0-9C84-ED09-D545-5DB8FBB840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FE345BB0-D8E4-0737-79E8-5B1B54C25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97" y="3995812"/>
            <a:ext cx="4756600" cy="2999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3985CAA-9AD0-1FBB-9FB7-2004A85C1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198" y="1491717"/>
            <a:ext cx="8960222" cy="2897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73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5B41BA-CFBC-245A-394B-1A8431EB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384AA8D-DD79-07ED-D2D9-9793BF495178}"/>
              </a:ext>
            </a:extLst>
          </p:cNvPr>
          <p:cNvSpPr/>
          <p:nvPr/>
        </p:nvSpPr>
        <p:spPr>
          <a:xfrm>
            <a:off x="635" y="1474720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44606CF-30B7-E33A-9CCD-D22E9701EEA1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C56392B5-EA80-0ABA-9C6C-B77649745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6C07E447-6CB6-A81B-B441-1F0ABCEA0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F2D16B-17D7-18D6-859A-283CA776C7CD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495602C1-A4B0-19DB-4D20-8B74258F6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3E08B3BC-CE4E-371C-7CAA-3FC2262FF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A4B7DEC8-63A1-1608-D3B7-EF1AEF25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42" y="3650123"/>
            <a:ext cx="5441963" cy="34319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5953F6B-D0FD-1873-F0BB-8F8CAE311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170" y="1850857"/>
            <a:ext cx="9327688" cy="192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647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55B41BA-CFBC-245A-394B-1A8431EBE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384AA8D-DD79-07ED-D2D9-9793BF495178}"/>
              </a:ext>
            </a:extLst>
          </p:cNvPr>
          <p:cNvSpPr/>
          <p:nvPr/>
        </p:nvSpPr>
        <p:spPr>
          <a:xfrm>
            <a:off x="635" y="1474720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44606CF-30B7-E33A-9CCD-D22E9701EEA1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C56392B5-EA80-0ABA-9C6C-B77649745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6C07E447-6CB6-A81B-B441-1F0ABCEA0D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F2D16B-17D7-18D6-859A-283CA776C7CD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495602C1-A4B0-19DB-4D20-8B74258F6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3E08B3BC-CE4E-371C-7CAA-3FC2262FF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A4B7DEC8-63A1-1608-D3B7-EF1AEF25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42" y="3650123"/>
            <a:ext cx="5441963" cy="34319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5983" y="1576655"/>
            <a:ext cx="8720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latin typeface="SVN-Wallington" panose="00000500000000000000" pitchFamily="2" charset="0"/>
                <a:ea typeface="Calibri" panose="020F0502020204030204" pitchFamily="34" charset="0"/>
              </a:rPr>
              <a:t>Để </a:t>
            </a:r>
            <a:r>
              <a:rPr lang="en-US" sz="4000">
                <a:latin typeface="SVN-Wallington" panose="00000500000000000000" pitchFamily="2" charset="0"/>
                <a:ea typeface="Calibri" panose="020F0502020204030204" pitchFamily="34" charset="0"/>
              </a:rPr>
              <a:t>viết đoạn văn thể hiện tình cảm, </a:t>
            </a:r>
            <a:endParaRPr lang="en-US" sz="4000" smtClean="0">
              <a:latin typeface="SVN-Wallington" panose="00000500000000000000" pitchFamily="2" charset="0"/>
              <a:ea typeface="Calibri" panose="020F0502020204030204" pitchFamily="34" charset="0"/>
            </a:endParaRPr>
          </a:p>
          <a:p>
            <a:pPr algn="ctr"/>
            <a:r>
              <a:rPr lang="en-US" sz="4000" smtClean="0">
                <a:latin typeface="SVN-Wallington" panose="00000500000000000000" pitchFamily="2" charset="0"/>
                <a:ea typeface="Calibri" panose="020F0502020204030204" pitchFamily="34" charset="0"/>
              </a:rPr>
              <a:t>cảm xúc chúng ta </a:t>
            </a:r>
            <a:r>
              <a:rPr lang="en-US" sz="4000">
                <a:latin typeface="SVN-Wallington" panose="00000500000000000000" pitchFamily="2" charset="0"/>
                <a:ea typeface="Calibri" panose="020F0502020204030204" pitchFamily="34" charset="0"/>
              </a:rPr>
              <a:t>cần chuẩn bị những gì?</a:t>
            </a:r>
            <a:endParaRPr lang="vi-VN" sz="4000">
              <a:latin typeface="SVN-Wallington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93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51F67D7-57E5-AC88-75D3-8136775D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D310AC0-587B-5A8D-127D-6C2792FEB0AF}"/>
              </a:ext>
            </a:extLst>
          </p:cNvPr>
          <p:cNvSpPr/>
          <p:nvPr/>
        </p:nvSpPr>
        <p:spPr>
          <a:xfrm>
            <a:off x="635" y="1474720"/>
            <a:ext cx="12191365" cy="2672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1011AD-E2C3-1ED6-578B-CF7CECF310DE}"/>
              </a:ext>
            </a:extLst>
          </p:cNvPr>
          <p:cNvGrpSpPr/>
          <p:nvPr/>
        </p:nvGrpSpPr>
        <p:grpSpPr>
          <a:xfrm rot="10800000">
            <a:off x="-1278268" y="0"/>
            <a:ext cx="14748535" cy="1491910"/>
            <a:chOff x="-2419622" y="5397105"/>
            <a:chExt cx="14748535" cy="1491910"/>
          </a:xfrm>
        </p:grpSpPr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xmlns="" id="{98A51EAF-EAB8-3AD9-85EE-BF7806FC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A2FF1C46-5FDD-EDC4-AD78-4EF97ACA7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EA0A84-D101-1ED4-D4AA-F8235F37DD54}"/>
              </a:ext>
            </a:extLst>
          </p:cNvPr>
          <p:cNvGrpSpPr/>
          <p:nvPr/>
        </p:nvGrpSpPr>
        <p:grpSpPr>
          <a:xfrm>
            <a:off x="-130906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xmlns="" id="{845517F1-C309-3576-A6F8-CEB19A546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xmlns="" id="{F9B31455-C4F3-D790-244F-B7A39F1235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3" name="Picture 2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A1D3E9B9-7890-C8E4-0AD6-6BC894DAA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42" y="3650123"/>
            <a:ext cx="5441963" cy="34319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FF65BD-DC18-A164-04B8-09DE67C9D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83" y="1556500"/>
            <a:ext cx="10578753" cy="21157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33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0A78B9-503D-81B0-D19D-D6F8D7BE5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7A1F852-5B8C-95D3-B679-944FCE627046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408103-C9A9-2A2D-D676-3A4E3BD6A602}"/>
              </a:ext>
            </a:extLst>
          </p:cNvPr>
          <p:cNvSpPr txBox="1"/>
          <p:nvPr/>
        </p:nvSpPr>
        <p:spPr>
          <a:xfrm>
            <a:off x="484519" y="501805"/>
            <a:ext cx="1086612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một trong những đề dưới đây:</a:t>
            </a:r>
          </a:p>
          <a:p>
            <a:pPr algn="just"/>
            <a:r>
              <a:rPr lang="vi-VN" sz="3500" dirty="0">
                <a:latin typeface="Cambria" panose="02040503050406030204" pitchFamily="18" charset="0"/>
                <a:ea typeface="Cambria" panose="02040503050406030204" pitchFamily="18" charset="0"/>
              </a:rPr>
              <a:t>Đề 1: Viết đoạn văn thể hiện tình cảm, cảm xúc về một lễ hội của quê hương.</a:t>
            </a:r>
          </a:p>
          <a:p>
            <a:pPr algn="just"/>
            <a:r>
              <a:rPr lang="vi-VN" sz="3500" dirty="0">
                <a:latin typeface="Cambria" panose="02040503050406030204" pitchFamily="18" charset="0"/>
                <a:ea typeface="Cambria" panose="02040503050406030204" pitchFamily="18" charset="0"/>
              </a:rPr>
              <a:t>Đề 2: Viết đoạn văn thể hiện tình cảm, cảm xúc về một buổi hoạt động ngoại khoá của trường hoặc lớp em.</a:t>
            </a:r>
          </a:p>
          <a:p>
            <a:pPr algn="just"/>
            <a:r>
              <a:rPr lang="vi-VN" sz="3500" dirty="0">
                <a:latin typeface="Cambria" panose="02040503050406030204" pitchFamily="18" charset="0"/>
                <a:ea typeface="Cambria" panose="02040503050406030204" pitchFamily="18" charset="0"/>
              </a:rPr>
              <a:t>Đề 3: Viết đoạn văn thể hiện tình cảm, cảm xúc về hoạt động gói bánh chưng hoặc bánh tét ngày Tết.</a:t>
            </a:r>
            <a:endParaRPr lang="en-SG" sz="3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group of children sitting on the ground&#10;&#10;Description automatically generated">
            <a:extLst>
              <a:ext uri="{FF2B5EF4-FFF2-40B4-BE49-F238E27FC236}">
                <a16:creationId xmlns:a16="http://schemas.microsoft.com/office/drawing/2014/main" xmlns="" id="{F98E2978-B9D2-47EA-6D9A-1EB7D1B97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9" y="4364401"/>
            <a:ext cx="8953130" cy="2323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67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C661B8-390B-7F13-4CE7-685396E27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E1F243E-04A2-AA56-0973-0091AB0510E6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0799DF-D19F-B417-1E84-4CDCEBB4DC3C}"/>
              </a:ext>
            </a:extLst>
          </p:cNvPr>
          <p:cNvSpPr txBox="1"/>
          <p:nvPr/>
        </p:nvSpPr>
        <p:spPr>
          <a:xfrm>
            <a:off x="203109" y="1852939"/>
            <a:ext cx="8064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chép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nổi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bật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SG" sz="45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23AD8CD-435B-D549-CDCC-0FC48ACB8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440" y="741513"/>
            <a:ext cx="9327688" cy="12010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7CAAFA0-69E2-B1C3-B3E6-DCA7F8E9ECC8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11F42236-2A07-A5A5-72D5-54A4E930A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3410E742-4514-69D2-CEBF-80693255B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17" name="Picture 16" descr="A cartoon of a family making food&#10;&#10;Description automatically generated">
            <a:extLst>
              <a:ext uri="{FF2B5EF4-FFF2-40B4-BE49-F238E27FC236}">
                <a16:creationId xmlns:a16="http://schemas.microsoft.com/office/drawing/2014/main" xmlns="" id="{208268F5-7688-C0C2-5A05-9FF15B954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35" y="4303286"/>
            <a:ext cx="4050665" cy="2554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87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D1F611-648A-0F9E-CADB-C208B0DF4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937F7BD-112D-C62D-7F1A-3D102A1C6FB1}"/>
              </a:ext>
            </a:extLst>
          </p:cNvPr>
          <p:cNvSpPr/>
          <p:nvPr/>
        </p:nvSpPr>
        <p:spPr>
          <a:xfrm>
            <a:off x="635" y="501805"/>
            <a:ext cx="12191365" cy="6119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46821A7-D0F7-0EF0-87FA-ED57317B77E3}"/>
              </a:ext>
            </a:extLst>
          </p:cNvPr>
          <p:cNvGrpSpPr/>
          <p:nvPr/>
        </p:nvGrpSpPr>
        <p:grpSpPr>
          <a:xfrm rot="10800000">
            <a:off x="-579768" y="-508824"/>
            <a:ext cx="14342135" cy="1543743"/>
            <a:chOff x="-2419622" y="5397299"/>
            <a:chExt cx="14342135" cy="1543743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A71FAB95-4515-7A0D-F6FC-71243B5FE1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A8731ABA-339E-323E-8E3E-73F22DAC7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689" b="16568"/>
            <a:stretch/>
          </p:blipFill>
          <p:spPr>
            <a:xfrm flipH="1">
              <a:off x="5615045" y="5449326"/>
              <a:ext cx="6307468" cy="149171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57090F-22EB-0852-8B68-1FA63839A23C}"/>
              </a:ext>
            </a:extLst>
          </p:cNvPr>
          <p:cNvSpPr txBox="1"/>
          <p:nvPr/>
        </p:nvSpPr>
        <p:spPr>
          <a:xfrm>
            <a:off x="127000" y="743522"/>
            <a:ext cx="11658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 Lựa chọn sự việc: Hội vật ở Đan Phượng, Hà Nội.</a:t>
            </a:r>
          </a:p>
          <a:p>
            <a:pPr marL="285750" indent="-285750" algn="just">
              <a:buFontTx/>
              <a:buChar char="-"/>
            </a:pPr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Ghi chép những chi tiết nổi bật: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Một trận đấu vật bao gồm hai người tham gia. Hai đô vật khỏe mạnh, lực lưỡng bước vào sân cúi chào khán giả.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Khi trọng tài tít còi và phất cờ ra hiệu trận đấu bắt đầu, hai đô vật đôi tay chắc khỏe ra múa khỏi động.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Đôi chân không ngừng giậm nhảy để tìm cách tiến lại gần đối thủ.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Một hồi, đô vật thắt khăn xanh một tay giữ được chân đô vật thắt khăn đỏ, một tay giữ bờ vai.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Thân hình hai đô vật dũng mãnh, gương mặt nhễ nhại dưới ánh nắng.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+ Hai đô vật đưa cánh tay vạm vỡ lau vội mồ hôi trên khuôn mặt rồi giơ tay chào kết thúc trận vật.</a:t>
            </a:r>
          </a:p>
          <a:p>
            <a:pPr algn="just"/>
            <a:r>
              <a:rPr lang="vi-VN" sz="2600" dirty="0">
                <a:latin typeface="Cambria" panose="02040503050406030204" pitchFamily="18" charset="0"/>
                <a:ea typeface="Cambria" panose="02040503050406030204" pitchFamily="18" charset="0"/>
              </a:rPr>
              <a:t>- Tình cảm, cảm xúc của em: Hội vật thực sự đã trở thành nét đẹp văn hóa trong dịp đầu năm của người dân Đan Phượng.</a:t>
            </a:r>
            <a:endParaRPr lang="en-SG" sz="2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DA33603-3008-DE9B-C97A-ADB8147A0A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81" t="4686" r="26446" b="-16082"/>
          <a:stretch/>
        </p:blipFill>
        <p:spPr>
          <a:xfrm>
            <a:off x="7898430" y="181468"/>
            <a:ext cx="3124200" cy="1602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223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675F4E-4830-8525-1DAB-C63A96876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92A1402-F180-CB28-DDF7-65AE03E5B7CF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576A8A-8E5D-D733-561E-BFA58BA76992}"/>
              </a:ext>
            </a:extLst>
          </p:cNvPr>
          <p:cNvSpPr txBox="1"/>
          <p:nvPr/>
        </p:nvSpPr>
        <p:spPr>
          <a:xfrm>
            <a:off x="203109" y="1852939"/>
            <a:ext cx="8064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sự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vi-VN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chép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nổi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bật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sự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ghi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ngắn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xúc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SG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E9A813-47BF-2E69-E418-2E7C293A4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440" y="741513"/>
            <a:ext cx="9327688" cy="120101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E8A9C1A-0A91-78CF-841F-F415D8B975E5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422EFCD9-D0C2-6933-F51C-3BA3BE17A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270C0EE3-736A-4487-56AA-DE1E4ACE0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16" name="Picture 15" descr="A couple of kids sitting at desks&#10;&#10;Description automatically generated">
            <a:extLst>
              <a:ext uri="{FF2B5EF4-FFF2-40B4-BE49-F238E27FC236}">
                <a16:creationId xmlns:a16="http://schemas.microsoft.com/office/drawing/2014/main" xmlns="" id="{093E5ED9-5E66-EEE3-910D-3378650768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65" y="4280468"/>
            <a:ext cx="4219835" cy="260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71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0AB3D6-A3C2-1446-BBDD-D211595B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2DCA81D-667D-C01C-29FA-61916E62EC53}"/>
              </a:ext>
            </a:extLst>
          </p:cNvPr>
          <p:cNvSpPr/>
          <p:nvPr/>
        </p:nvSpPr>
        <p:spPr>
          <a:xfrm>
            <a:off x="635" y="501805"/>
            <a:ext cx="12191365" cy="553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6E73A8F-8734-D7DE-79C2-9EE032D4D696}"/>
              </a:ext>
            </a:extLst>
          </p:cNvPr>
          <p:cNvGrpSpPr/>
          <p:nvPr/>
        </p:nvGrpSpPr>
        <p:grpSpPr>
          <a:xfrm rot="10800000">
            <a:off x="-1011568" y="-323385"/>
            <a:ext cx="14748535" cy="1491910"/>
            <a:chOff x="-2419622" y="5397105"/>
            <a:chExt cx="14748535" cy="1491910"/>
          </a:xfrm>
        </p:grpSpPr>
        <p:pic>
          <p:nvPicPr>
            <p:cNvPr id="13" name="图片 16">
              <a:extLst>
                <a:ext uri="{FF2B5EF4-FFF2-40B4-BE49-F238E27FC236}">
                  <a16:creationId xmlns:a16="http://schemas.microsoft.com/office/drawing/2014/main" xmlns="" id="{4D959B83-2BC4-AF06-40E3-D0131F481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14" name="图片 16">
              <a:extLst>
                <a:ext uri="{FF2B5EF4-FFF2-40B4-BE49-F238E27FC236}">
                  <a16:creationId xmlns:a16="http://schemas.microsoft.com/office/drawing/2014/main" xmlns="" id="{9A98B29E-37DA-B615-164B-2B34B658F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5" name="Picture 4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xmlns="" id="{312513E3-D681-6B5E-FDF1-DA6BD3D2A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98"/>
          <a:stretch/>
        </p:blipFill>
        <p:spPr>
          <a:xfrm>
            <a:off x="2142032" y="1219532"/>
            <a:ext cx="7907935" cy="1467616"/>
          </a:xfrm>
          <a:prstGeom prst="rect">
            <a:avLst/>
          </a:prstGeom>
        </p:spPr>
      </p:pic>
      <p:pic>
        <p:nvPicPr>
          <p:cNvPr id="6" name="Picture 5" descr="A couple of kids sitting at desks&#10;&#10;Description automatically generated">
            <a:extLst>
              <a:ext uri="{FF2B5EF4-FFF2-40B4-BE49-F238E27FC236}">
                <a16:creationId xmlns:a16="http://schemas.microsoft.com/office/drawing/2014/main" xmlns="" id="{ECF8C7C0-09D7-746C-9ADC-CEC791CE2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0"/>
          <a:stretch/>
        </p:blipFill>
        <p:spPr>
          <a:xfrm>
            <a:off x="2149388" y="2738543"/>
            <a:ext cx="8117463" cy="411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461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</vt:lpstr>
      <vt:lpstr>SVN-Wallington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2025-02-28T07:12:40Z</dcterms:created>
  <dcterms:modified xsi:type="dcterms:W3CDTF">2025-02-28T07:12:56Z</dcterms:modified>
</cp:coreProperties>
</file>