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60" r:id="rId3"/>
    <p:sldId id="261" r:id="rId4"/>
    <p:sldId id="264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8" autoAdjust="0"/>
    <p:restoredTop sz="94660"/>
  </p:normalViewPr>
  <p:slideViewPr>
    <p:cSldViewPr snapToGrid="0">
      <p:cViewPr>
        <p:scale>
          <a:sx n="25" d="100"/>
          <a:sy n="25" d="100"/>
        </p:scale>
        <p:origin x="1530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A3A41-8753-4103-A89A-FC12B54CBC59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7669A-0963-46B4-A55B-CC532F735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5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22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4"/>
            <a:ext cx="1963082" cy="20384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2032000" y="-279400"/>
            <a:ext cx="15228424" cy="10968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29600" y="-1468771"/>
            <a:ext cx="4730906" cy="12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5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9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5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8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72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D81CC-0B3C-4488-9A3B-8578767BFD3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8DDCB-4BF8-491F-8068-C5713372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597400"/>
            <a:ext cx="7772400" cy="2350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20966"/>
            <a:ext cx="8483600" cy="19123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22" y="3022601"/>
            <a:ext cx="1268078" cy="1190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0" y="3016251"/>
            <a:ext cx="9942746" cy="1942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" y="-43108"/>
            <a:ext cx="1544454" cy="15444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3317" y="325467"/>
            <a:ext cx="3471383" cy="1930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9834" y="529167"/>
            <a:ext cx="5763251" cy="971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3317" y="-1092200"/>
            <a:ext cx="3712683" cy="1049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" name="Rectangle 3"/>
          <p:cNvSpPr/>
          <p:nvPr/>
        </p:nvSpPr>
        <p:spPr>
          <a:xfrm>
            <a:off x="-2184400" y="-279400"/>
            <a:ext cx="1930400" cy="253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" name="Rectangle 4"/>
          <p:cNvSpPr/>
          <p:nvPr/>
        </p:nvSpPr>
        <p:spPr>
          <a:xfrm>
            <a:off x="2336800" y="7950200"/>
            <a:ext cx="9601200" cy="264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269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0" y="330200"/>
            <a:ext cx="111252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Freeform 3"/>
          <p:cNvSpPr/>
          <p:nvPr/>
        </p:nvSpPr>
        <p:spPr>
          <a:xfrm>
            <a:off x="6187102" y="533400"/>
            <a:ext cx="4978400" cy="4376907"/>
          </a:xfrm>
          <a:custGeom>
            <a:avLst/>
            <a:gdLst/>
            <a:ahLst/>
            <a:cxnLst/>
            <a:rect l="l" t="t" r="r" b="b"/>
            <a:pathLst>
              <a:path w="5491902" h="4828045">
                <a:moveTo>
                  <a:pt x="0" y="0"/>
                </a:moveTo>
                <a:lnTo>
                  <a:pt x="5491902" y="0"/>
                </a:lnTo>
                <a:lnTo>
                  <a:pt x="5491902" y="4828045"/>
                </a:lnTo>
                <a:lnTo>
                  <a:pt x="0" y="4828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5" b="90000" l="10000" r="90000">
                        <a14:foregroundMark x1="51950" y1="16700" x2="49400" y2="22100"/>
                        <a14:foregroundMark x1="48150" y1="18750" x2="49475" y2="19525"/>
                        <a14:foregroundMark x1="47100" y1="15575" x2="50275" y2="18750"/>
                        <a14:backgroundMark x1="50275" y1="83150" x2="50000" y2="87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00" y="3555398"/>
            <a:ext cx="3890603" cy="38427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84400" y="4486451"/>
            <a:ext cx="5405797" cy="1679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trang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65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kiếm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nhanh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nơi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ẩn nấp của Quý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ngài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Cháy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Nổ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53328" y="-939800"/>
            <a:ext cx="3712683" cy="1502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9" name="Rectangle 8"/>
          <p:cNvSpPr/>
          <p:nvPr/>
        </p:nvSpPr>
        <p:spPr>
          <a:xfrm>
            <a:off x="-2649415" y="-939800"/>
            <a:ext cx="2641600" cy="4218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Rectangle 9"/>
          <p:cNvSpPr/>
          <p:nvPr/>
        </p:nvSpPr>
        <p:spPr>
          <a:xfrm>
            <a:off x="2356811" y="8102600"/>
            <a:ext cx="9601200" cy="264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7305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0" y="330200"/>
            <a:ext cx="111252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Freeform 3"/>
          <p:cNvSpPr/>
          <p:nvPr/>
        </p:nvSpPr>
        <p:spPr>
          <a:xfrm>
            <a:off x="7721601" y="3446238"/>
            <a:ext cx="3687403" cy="3132362"/>
          </a:xfrm>
          <a:custGeom>
            <a:avLst/>
            <a:gdLst/>
            <a:ahLst/>
            <a:cxnLst/>
            <a:rect l="l" t="t" r="r" b="b"/>
            <a:pathLst>
              <a:path w="5491902" h="4828045">
                <a:moveTo>
                  <a:pt x="0" y="0"/>
                </a:moveTo>
                <a:lnTo>
                  <a:pt x="5491902" y="0"/>
                </a:lnTo>
                <a:lnTo>
                  <a:pt x="5491902" y="4828045"/>
                </a:lnTo>
                <a:lnTo>
                  <a:pt x="0" y="4828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5" b="90000" l="10000" r="90000">
                        <a14:foregroundMark x1="51950" y1="16700" x2="49400" y2="22100"/>
                        <a14:foregroundMark x1="48150" y1="18750" x2="49475" y2="19525"/>
                        <a14:foregroundMark x1="47100" y1="15575" x2="50275" y2="18750"/>
                        <a14:backgroundMark x1="50275" y1="83150" x2="50000" y2="87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00" y="3555398"/>
            <a:ext cx="3890603" cy="38427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1" y="810809"/>
            <a:ext cx="10647003" cy="280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33" dirty="0">
                <a:solidFill>
                  <a:srgbClr val="000000"/>
                </a:solidFill>
                <a:latin typeface="Open Sans" panose="020B0606030504020204" pitchFamily="34" charset="0"/>
              </a:rPr>
              <a:t>+ Những nơi có khả năng tạo ra nguồn lửa : bình ga, bếp ga.</a:t>
            </a:r>
          </a:p>
          <a:p>
            <a:pPr algn="just"/>
            <a:r>
              <a:rPr lang="vi-VN" sz="2933" dirty="0">
                <a:solidFill>
                  <a:srgbClr val="000000"/>
                </a:solidFill>
                <a:latin typeface="Open Sans" panose="020B0606030504020204" pitchFamily="34" charset="0"/>
              </a:rPr>
              <a:t>+ Những đồ vật dễ cháy, dễ bắt lửa ở gần nguồn lửa là: khăn bếp, lọ nhựa, tủ gỗ, muôi gỗ, nhựa.</a:t>
            </a:r>
          </a:p>
          <a:p>
            <a:pPr algn="just"/>
            <a:r>
              <a:rPr lang="vi-VN" sz="2933" dirty="0">
                <a:solidFill>
                  <a:srgbClr val="000000"/>
                </a:solidFill>
                <a:latin typeface="Open Sans" panose="020B0606030504020204" pitchFamily="34" charset="0"/>
              </a:rPr>
              <a:t>- Liệt kê những nguyên nhân dẫn đến hỏa hoạn: </a:t>
            </a:r>
            <a:r>
              <a:rPr lang="vi-VN" sz="2933" dirty="0">
                <a:solidFill>
                  <a:srgbClr val="000000"/>
                </a:solidFill>
                <a:latin typeface="Open Sans" panose="020B0606030504020204" pitchFamily="34" charset="0"/>
              </a:rPr>
              <a:t>rò </a:t>
            </a:r>
            <a:r>
              <a:rPr lang="vi-VN" sz="2933" dirty="0">
                <a:solidFill>
                  <a:srgbClr val="000000"/>
                </a:solidFill>
                <a:latin typeface="Open Sans" panose="020B0606030504020204" pitchFamily="34" charset="0"/>
              </a:rPr>
              <a:t>rỉ bình ga, để vật liệu dễ cháy gần nguồn lửa, không cẩn thận khi sử dụng điện, sét đánh,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8753328" y="-939800"/>
            <a:ext cx="3712683" cy="1502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8" name="Rectangle 7"/>
          <p:cNvSpPr/>
          <p:nvPr/>
        </p:nvSpPr>
        <p:spPr>
          <a:xfrm>
            <a:off x="-2649415" y="-939800"/>
            <a:ext cx="2641600" cy="4218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9" name="Rectangle 8"/>
          <p:cNvSpPr/>
          <p:nvPr/>
        </p:nvSpPr>
        <p:spPr>
          <a:xfrm>
            <a:off x="2356811" y="8102600"/>
            <a:ext cx="9601200" cy="264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6199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8000" y="330200"/>
            <a:ext cx="111252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21226" y="658304"/>
            <a:ext cx="10060517" cy="498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Lựa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chọn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nôi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dung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thảo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luận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phòng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chống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hỏa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hoạn</a:t>
            </a:r>
            <a:endParaRPr lang="en-US" altLang="en-US" sz="2667" b="1" dirty="0"/>
          </a:p>
          <a:p>
            <a:pPr defTabSz="609630"/>
            <a:r>
              <a:rPr lang="en-US" altLang="en-US" sz="2667" dirty="0"/>
              <a:t>  </a:t>
            </a:r>
          </a:p>
          <a:p>
            <a:pPr defTabSz="609630"/>
            <a:endParaRPr lang="en-US" altLang="en-US" sz="2667" dirty="0"/>
          </a:p>
          <a:p>
            <a:pPr defTabSz="609630"/>
            <a:endParaRPr lang="en-US" altLang="en-US" sz="2667" dirty="0"/>
          </a:p>
          <a:p>
            <a:pPr defTabSz="609630"/>
            <a:endParaRPr lang="en-US" altLang="en-US" sz="2667" dirty="0"/>
          </a:p>
          <a:p>
            <a:pPr defTabSz="609630"/>
            <a:endParaRPr lang="en-US" altLang="en-US" sz="2667" dirty="0"/>
          </a:p>
          <a:p>
            <a:pPr defTabSz="609630"/>
            <a:endParaRPr lang="en-US" altLang="en-US" sz="2667" dirty="0"/>
          </a:p>
          <a:p>
            <a:pPr defTabSz="609630"/>
            <a:endParaRPr lang="en-US" altLang="en-US" sz="2667" dirty="0"/>
          </a:p>
          <a:p>
            <a:pPr defTabSz="609630"/>
            <a:endParaRPr lang="en-US" altLang="en-US" sz="2667" dirty="0"/>
          </a:p>
          <a:p>
            <a:pPr defTabSz="609630"/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Xác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định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hỏa</a:t>
            </a:r>
            <a:r>
              <a:rPr lang="en-US" altLang="en-US" sz="2667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hoạn</a:t>
            </a:r>
            <a:endParaRPr lang="en-US" altLang="en-US" sz="2667" b="1" dirty="0"/>
          </a:p>
          <a:p>
            <a:pPr defTabSz="609630"/>
            <a:r>
              <a:rPr lang="en-US" altLang="en-US" sz="2667" dirty="0"/>
              <a:t>  </a:t>
            </a:r>
          </a:p>
        </p:txBody>
      </p:sp>
      <p:sp>
        <p:nvSpPr>
          <p:cNvPr id="9" name="Freeform 2"/>
          <p:cNvSpPr/>
          <p:nvPr/>
        </p:nvSpPr>
        <p:spPr>
          <a:xfrm>
            <a:off x="2674884" y="1171335"/>
            <a:ext cx="6553200" cy="3276600"/>
          </a:xfrm>
          <a:custGeom>
            <a:avLst/>
            <a:gdLst/>
            <a:ahLst/>
            <a:cxnLst/>
            <a:rect l="l" t="t" r="r" b="b"/>
            <a:pathLst>
              <a:path w="11301259" h="5650629">
                <a:moveTo>
                  <a:pt x="0" y="0"/>
                </a:moveTo>
                <a:lnTo>
                  <a:pt x="11301258" y="0"/>
                </a:lnTo>
                <a:lnTo>
                  <a:pt x="11301258" y="5650630"/>
                </a:lnTo>
                <a:lnTo>
                  <a:pt x="0" y="565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Round Diagonal Corner Rectangle 5"/>
          <p:cNvSpPr/>
          <p:nvPr/>
        </p:nvSpPr>
        <p:spPr>
          <a:xfrm>
            <a:off x="762000" y="5391217"/>
            <a:ext cx="2379716" cy="10668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mùi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khét</a:t>
            </a:r>
            <a:endParaRPr lang="en-US" sz="26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3395716" y="5391217"/>
            <a:ext cx="2379716" cy="10668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Khói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xuất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endParaRPr lang="en-US" sz="26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6009112" y="5346833"/>
            <a:ext cx="3919325" cy="10668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chuông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cháy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hô</a:t>
            </a:r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hoán</a:t>
            </a:r>
            <a:endParaRPr lang="en-US" sz="26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10126979" y="5321433"/>
            <a:ext cx="1348476" cy="10668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US" sz="26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53328" y="-939800"/>
            <a:ext cx="3712683" cy="1502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Rectangle 11"/>
          <p:cNvSpPr/>
          <p:nvPr/>
        </p:nvSpPr>
        <p:spPr>
          <a:xfrm>
            <a:off x="-2649415" y="-939800"/>
            <a:ext cx="2641600" cy="4218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2356811" y="8102600"/>
            <a:ext cx="9601200" cy="264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429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99443" l="9763" r="95778">
                        <a14:foregroundMark x1="43887" y1="14162" x2="57432" y2="20408"/>
                        <a14:foregroundMark x1="57608" y1="13544" x2="54617" y2="16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679" y="3227311"/>
            <a:ext cx="2448927" cy="3482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3" b="98439" l="9881" r="89794">
                        <a14:foregroundMark x1="40825" y1="11004" x2="54397" y2="16506"/>
                        <a14:foregroundMark x1="47123" y1="12268" x2="52334" y2="11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539" y="3327400"/>
            <a:ext cx="2407920" cy="3382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18599" y="2108200"/>
            <a:ext cx="7379859" cy="317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334" dirty="0">
                <a:solidFill>
                  <a:srgbClr val="000000"/>
                </a:solidFill>
                <a:latin typeface="Open Sans" panose="020B0606030504020204" pitchFamily="34" charset="0"/>
              </a:rPr>
              <a:t>- Xác định đường thoát hiểm tối ưu.</a:t>
            </a:r>
          </a:p>
          <a:p>
            <a:pPr algn="just"/>
            <a:r>
              <a:rPr lang="vi-VN" sz="3334" dirty="0">
                <a:solidFill>
                  <a:srgbClr val="000000"/>
                </a:solidFill>
                <a:latin typeface="Open Sans" panose="020B0606030504020204" pitchFamily="34" charset="0"/>
              </a:rPr>
              <a:t>- Dùng khăn hoặc các vận dụng bằng vải được nhúng nước để che mũi, che đầu.</a:t>
            </a:r>
          </a:p>
          <a:p>
            <a:pPr algn="just"/>
            <a:r>
              <a:rPr lang="vi-VN" sz="3334" dirty="0">
                <a:solidFill>
                  <a:srgbClr val="000000"/>
                </a:solidFill>
                <a:latin typeface="Open Sans" panose="020B0606030504020204" pitchFamily="34" charset="0"/>
              </a:rPr>
              <a:t>- Đi lom khom hoặc bò sát mặt đất khi có khói.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279400"/>
            <a:ext cx="7518400" cy="1670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53328" y="-939800"/>
            <a:ext cx="3712683" cy="1502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7" name="Rectangle 6"/>
          <p:cNvSpPr/>
          <p:nvPr/>
        </p:nvSpPr>
        <p:spPr>
          <a:xfrm>
            <a:off x="-2649415" y="-939800"/>
            <a:ext cx="2641600" cy="4218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8" name="Rectangle 7"/>
          <p:cNvSpPr/>
          <p:nvPr/>
        </p:nvSpPr>
        <p:spPr>
          <a:xfrm>
            <a:off x="2356811" y="8102600"/>
            <a:ext cx="9601200" cy="264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9640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09020" y="6056050"/>
            <a:ext cx="6965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lnSpc>
                <a:spcPct val="150000"/>
              </a:lnSpc>
            </a:pPr>
            <a:r>
              <a:rPr lang="nl-NL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;;,...</a:t>
            </a:r>
            <a:endParaRPr lang="en-US" altLang="zh-CN" sz="3200" b="1" dirty="0">
              <a:solidFill>
                <a:srgbClr val="44546A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888867" y="1979662"/>
            <a:ext cx="6585859" cy="1467737"/>
            <a:chOff x="1167765" y="4200177"/>
            <a:chExt cx="2673620" cy="1468339"/>
          </a:xfrm>
        </p:grpSpPr>
        <p:sp>
          <p:nvSpPr>
            <p:cNvPr id="16" name="矩形: 圆角 15"/>
            <p:cNvSpPr/>
            <p:nvPr/>
          </p:nvSpPr>
          <p:spPr>
            <a:xfrm>
              <a:off x="1167765" y="4200177"/>
              <a:ext cx="2673620" cy="146833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32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13560" y="4435757"/>
              <a:ext cx="2549249" cy="1077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/>
              <a:r>
                <a:rPr lang="nl-NL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đến một nơi lạ luôn tìm hiểu lối đi và cửa thoát hiểm</a:t>
              </a:r>
              <a:endParaRPr lang="zh-CN" altLang="en-US" sz="32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667042" y="0"/>
            <a:ext cx="7291452" cy="6858000"/>
            <a:chOff x="-667042" y="0"/>
            <a:chExt cx="7291452" cy="68580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19649D8D-2950-4320-A989-005DB549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63" t="13756" r="6734" b="71218"/>
            <a:stretch/>
          </p:blipFill>
          <p:spPr>
            <a:xfrm>
              <a:off x="5622925" y="0"/>
              <a:ext cx="1001485" cy="114589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B40A5F-9433-4CB3-9925-BC23FD3FD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7042" y="0"/>
              <a:ext cx="6858000" cy="6858000"/>
            </a:xfrm>
            <a:prstGeom prst="rect">
              <a:avLst/>
            </a:prstGeom>
          </p:spPr>
        </p:pic>
      </p:grpSp>
      <p:grpSp>
        <p:nvGrpSpPr>
          <p:cNvPr id="22" name="组合 13"/>
          <p:cNvGrpSpPr/>
          <p:nvPr/>
        </p:nvGrpSpPr>
        <p:grpSpPr>
          <a:xfrm>
            <a:off x="5001673" y="3598018"/>
            <a:ext cx="6585860" cy="1750450"/>
            <a:chOff x="1167765" y="4078188"/>
            <a:chExt cx="2673620" cy="1664736"/>
          </a:xfrm>
        </p:grpSpPr>
        <p:sp>
          <p:nvSpPr>
            <p:cNvPr id="23" name="矩形: 圆角 15"/>
            <p:cNvSpPr/>
            <p:nvPr/>
          </p:nvSpPr>
          <p:spPr>
            <a:xfrm>
              <a:off x="1167765" y="4078188"/>
              <a:ext cx="2673620" cy="141721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32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4" name="矩形 16"/>
            <p:cNvSpPr/>
            <p:nvPr/>
          </p:nvSpPr>
          <p:spPr>
            <a:xfrm>
              <a:off x="1238245" y="4250126"/>
              <a:ext cx="2532660" cy="1492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/>
              <a:r>
                <a:rPr lang="nl-NL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 nhớ số điện thoại của lực lượng Phòng cháy, chữa cháy (114)</a:t>
              </a:r>
              <a:endParaRPr lang="zh-CN" altLang="en-US" sz="32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0BC501A-B5A0-4F27-BF63-CE28F6993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10" y="4782003"/>
            <a:ext cx="2408223" cy="2408223"/>
          </a:xfrm>
          <a:prstGeom prst="rect">
            <a:avLst/>
          </a:prstGeom>
        </p:spPr>
      </p:pic>
      <p:grpSp>
        <p:nvGrpSpPr>
          <p:cNvPr id="25" name="组合 13"/>
          <p:cNvGrpSpPr/>
          <p:nvPr/>
        </p:nvGrpSpPr>
        <p:grpSpPr>
          <a:xfrm>
            <a:off x="5001673" y="5410820"/>
            <a:ext cx="6863648" cy="737738"/>
            <a:chOff x="1167765" y="4200177"/>
            <a:chExt cx="2786392" cy="738041"/>
          </a:xfrm>
        </p:grpSpPr>
        <p:sp>
          <p:nvSpPr>
            <p:cNvPr id="26" name="矩形: 圆角 15"/>
            <p:cNvSpPr/>
            <p:nvPr/>
          </p:nvSpPr>
          <p:spPr>
            <a:xfrm>
              <a:off x="1167765" y="4200177"/>
              <a:ext cx="2673620" cy="73804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32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1364100" y="4245899"/>
              <a:ext cx="2590057" cy="585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/>
              <a:r>
                <a:rPr lang="nl-NL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.......</a:t>
              </a:r>
              <a:endParaRPr lang="zh-CN" altLang="en-US" sz="32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" b="97084" l="9902" r="98186">
                        <a14:backgroundMark x1="45619" y1="94585" x2="48108" y2="94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5928" y="1963422"/>
            <a:ext cx="3730752" cy="4817732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10788"/>
          <a:stretch>
            <a:fillRect/>
          </a:stretch>
        </p:blipFill>
        <p:spPr>
          <a:xfrm>
            <a:off x="10916618" y="5562227"/>
            <a:ext cx="1086327" cy="987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9019" y="716907"/>
            <a:ext cx="8027096" cy="113801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753328" y="-939800"/>
            <a:ext cx="3712683" cy="1502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28" name="Rectangle 27"/>
          <p:cNvSpPr/>
          <p:nvPr/>
        </p:nvSpPr>
        <p:spPr>
          <a:xfrm>
            <a:off x="-2649415" y="-939800"/>
            <a:ext cx="2641600" cy="4218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0" name="Rectangle 29"/>
          <p:cNvSpPr/>
          <p:nvPr/>
        </p:nvSpPr>
        <p:spPr>
          <a:xfrm>
            <a:off x="2356811" y="8102600"/>
            <a:ext cx="9601200" cy="264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2324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219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宋体</vt:lpstr>
      <vt:lpstr>#9Slide07 HoneyCream</vt:lpstr>
      <vt:lpstr>Arial</vt:lpstr>
      <vt:lpstr>Calibri</vt:lpstr>
      <vt:lpstr>Calibri Light</vt:lpstr>
      <vt:lpstr>Cambria</vt:lpstr>
      <vt:lpstr>Open Sans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2025-03-07T11:02:33Z</dcterms:created>
  <dcterms:modified xsi:type="dcterms:W3CDTF">2025-03-07T11:07:42Z</dcterms:modified>
</cp:coreProperties>
</file>