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1wA0h3eTS5dLEyYAHwjcecvUn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144" name="Google Shape;1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176" name="Google Shape;1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69" name="Google Shape;6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78" name="Google Shape;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100" name="Google Shape;1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Phần này có thể bấm vào các lá bài để lật úp hoặc hiện số</a:t>
            </a:r>
            <a:endParaRPr/>
          </a:p>
        </p:txBody>
      </p:sp>
      <p:sp>
        <p:nvSpPr>
          <p:cNvPr id="116" name="Google Shape;1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0"/>
        <p:cNvGrpSpPr/>
        <p:nvPr/>
      </p:nvGrpSpPr>
      <p:grpSpPr>
        <a:xfrm>
          <a:off x="0" y="0"/>
          <a:ext cx="0" cy="0"/>
          <a:chOff x="0" y="0"/>
          <a:chExt cx="0" cy="0"/>
        </a:xfrm>
      </p:grpSpPr>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11"/>
        <p:cNvGrpSpPr/>
        <p:nvPr/>
      </p:nvGrpSpPr>
      <p:grpSpPr>
        <a:xfrm>
          <a:off x="0" y="0"/>
          <a:ext cx="0" cy="0"/>
          <a:chOff x="0" y="0"/>
          <a:chExt cx="0" cy="0"/>
        </a:xfrm>
      </p:grpSpPr>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12"/>
        <p:cNvGrpSpPr/>
        <p:nvPr/>
      </p:nvGrpSpPr>
      <p:grpSpPr>
        <a:xfrm>
          <a:off x="0" y="0"/>
          <a:ext cx="0" cy="0"/>
          <a:chOff x="0" y="0"/>
          <a:chExt cx="0" cy="0"/>
        </a:xfrm>
      </p:grpSpPr>
      <p:sp>
        <p:nvSpPr>
          <p:cNvPr id="13" name="Google Shape;13;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0" marR="0" lvl="1"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2pPr>
            <a:lvl3pPr marL="0" marR="0" lvl="2"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3pPr>
            <a:lvl4pPr marL="0" marR="0" lvl="3"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4pPr>
            <a:lvl5pPr marL="0" marR="0" lvl="4"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5pPr>
            <a:lvl6pPr marL="0" marR="0" lvl="5"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6pPr>
            <a:lvl7pPr marL="0" marR="0" lvl="6"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7pPr>
            <a:lvl8pPr marL="0" marR="0" lvl="7"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8pPr>
            <a:lvl9pPr marL="0" marR="0" lvl="8" indent="0" algn="r"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9"/>
          <p:cNvPicPr preferRelativeResize="0"/>
          <p:nvPr/>
        </p:nvPicPr>
        <p:blipFill rotWithShape="1">
          <a:blip r:embed="rId2">
            <a:alphaModFix/>
          </a:blip>
          <a:srcRect/>
          <a:stretch/>
        </p:blipFill>
        <p:spPr>
          <a:xfrm>
            <a:off x="-72008" y="0"/>
            <a:ext cx="1228868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7"/>
        <p:cNvGrpSpPr/>
        <p:nvPr/>
      </p:nvGrpSpPr>
      <p:grpSpPr>
        <a:xfrm>
          <a:off x="0" y="0"/>
          <a:ext cx="0" cy="0"/>
          <a:chOff x="0" y="0"/>
          <a:chExt cx="0" cy="0"/>
        </a:xfrm>
      </p:grpSpPr>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18"/>
        <p:cNvGrpSpPr/>
        <p:nvPr/>
      </p:nvGrpSpPr>
      <p:grpSpPr>
        <a:xfrm>
          <a:off x="0" y="0"/>
          <a:ext cx="0" cy="0"/>
          <a:chOff x="0" y="0"/>
          <a:chExt cx="0" cy="0"/>
        </a:xfrm>
      </p:grpSpPr>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9"/>
        <p:cNvGrpSpPr/>
        <p:nvPr/>
      </p:nvGrpSpPr>
      <p:grpSpPr>
        <a:xfrm>
          <a:off x="0" y="0"/>
          <a:ext cx="0" cy="0"/>
          <a:chOff x="0" y="0"/>
          <a:chExt cx="0" cy="0"/>
        </a:xfrm>
      </p:grpSpPr>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random/>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grpSp>
        <p:nvGrpSpPr>
          <p:cNvPr id="24" name="Google Shape;24;p1"/>
          <p:cNvGrpSpPr/>
          <p:nvPr/>
        </p:nvGrpSpPr>
        <p:grpSpPr>
          <a:xfrm>
            <a:off x="-12700" y="0"/>
            <a:ext cx="12255500" cy="2226945"/>
            <a:chOff x="-20" y="0"/>
            <a:chExt cx="19300" cy="3507"/>
          </a:xfrm>
        </p:grpSpPr>
        <p:sp>
          <p:nvSpPr>
            <p:cNvPr id="25" name="Google Shape;25;p1"/>
            <p:cNvSpPr/>
            <p:nvPr/>
          </p:nvSpPr>
          <p:spPr>
            <a:xfrm>
              <a:off x="-20" y="0"/>
              <a:ext cx="19300" cy="3507"/>
            </a:xfrm>
            <a:prstGeom prst="rect">
              <a:avLst/>
            </a:prstGeom>
            <a:solidFill>
              <a:srgbClr val="A7EC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 name="Google Shape;26;p1"/>
            <p:cNvPicPr preferRelativeResize="0"/>
            <p:nvPr/>
          </p:nvPicPr>
          <p:blipFill rotWithShape="1">
            <a:blip r:embed="rId4">
              <a:alphaModFix/>
            </a:blip>
            <a:srcRect/>
            <a:stretch/>
          </p:blipFill>
          <p:spPr>
            <a:xfrm>
              <a:off x="0" y="0"/>
              <a:ext cx="19200" cy="3047"/>
            </a:xfrm>
            <a:prstGeom prst="rect">
              <a:avLst/>
            </a:prstGeom>
            <a:noFill/>
            <a:ln>
              <a:noFill/>
            </a:ln>
          </p:spPr>
        </p:pic>
      </p:grpSp>
      <p:pic>
        <p:nvPicPr>
          <p:cNvPr id="27" name="Google Shape;27;p1"/>
          <p:cNvPicPr preferRelativeResize="0"/>
          <p:nvPr/>
        </p:nvPicPr>
        <p:blipFill rotWithShape="1">
          <a:blip r:embed="rId5">
            <a:alphaModFix/>
          </a:blip>
          <a:srcRect l="38681" t="55927"/>
          <a:stretch/>
        </p:blipFill>
        <p:spPr>
          <a:xfrm>
            <a:off x="624205" y="177800"/>
            <a:ext cx="10709910" cy="4890770"/>
          </a:xfrm>
          <a:prstGeom prst="rect">
            <a:avLst/>
          </a:prstGeom>
          <a:noFill/>
          <a:ln>
            <a:noFill/>
          </a:ln>
        </p:spPr>
      </p:pic>
      <p:pic>
        <p:nvPicPr>
          <p:cNvPr id="28" name="Google Shape;28;p1" descr="Picture1"/>
          <p:cNvPicPr preferRelativeResize="0"/>
          <p:nvPr/>
        </p:nvPicPr>
        <p:blipFill rotWithShape="1">
          <a:blip r:embed="rId6">
            <a:alphaModFix/>
          </a:blip>
          <a:srcRect/>
          <a:stretch/>
        </p:blipFill>
        <p:spPr>
          <a:xfrm>
            <a:off x="1690370" y="1695450"/>
            <a:ext cx="9327515" cy="2252980"/>
          </a:xfrm>
          <a:prstGeom prst="rect">
            <a:avLst/>
          </a:prstGeom>
          <a:noFill/>
          <a:ln>
            <a:noFill/>
          </a:ln>
        </p:spPr>
      </p:pic>
      <p:pic>
        <p:nvPicPr>
          <p:cNvPr id="29" name="Google Shape;29;p1"/>
          <p:cNvPicPr preferRelativeResize="0"/>
          <p:nvPr/>
        </p:nvPicPr>
        <p:blipFill rotWithShape="1">
          <a:blip r:embed="rId7">
            <a:alphaModFix/>
          </a:blip>
          <a:srcRect l="21951" t="59029" r="23821"/>
          <a:stretch/>
        </p:blipFill>
        <p:spPr>
          <a:xfrm>
            <a:off x="2582545" y="4086225"/>
            <a:ext cx="6793865" cy="2887345"/>
          </a:xfrm>
          <a:prstGeom prst="rect">
            <a:avLst/>
          </a:prstGeom>
          <a:no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ppt_w</p:attrName>
                                        </p:attrNameLst>
                                      </p:cBhvr>
                                      <p:tavLst>
                                        <p:tav tm="0">
                                          <p:val>
                                            <p:strVal val="0"/>
                                          </p:val>
                                        </p:tav>
                                        <p:tav tm="100000">
                                          <p:val>
                                            <p:strVal val="#ppt_w"/>
                                          </p:val>
                                        </p:tav>
                                      </p:tavLst>
                                    </p:anim>
                                    <p:anim calcmode="lin" valueType="num">
                                      <p:cBhvr additive="base">
                                        <p:cTn id="8" dur="500"/>
                                        <p:tgtEl>
                                          <p:spTgt spid="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0"/>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7" name="Google Shape;147;p10"/>
          <p:cNvSpPr txBox="1"/>
          <p:nvPr/>
        </p:nvSpPr>
        <p:spPr>
          <a:xfrm>
            <a:off x="1232219" y="514032"/>
            <a:ext cx="10474006" cy="584775"/>
          </a:xfrm>
          <a:prstGeom prst="rect">
            <a:avLst/>
          </a:prstGeom>
          <a:solidFill>
            <a:srgbClr val="F9A9C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Calibri"/>
                <a:ea typeface="Calibri"/>
                <a:cs typeface="Calibri"/>
                <a:sym typeface="Calibri"/>
              </a:rPr>
              <a:t>a) Nêu tên các đường kính, bán kính của hình tròn dưới đây.</a:t>
            </a:r>
            <a:endParaRPr/>
          </a:p>
        </p:txBody>
      </p:sp>
      <p:sp>
        <p:nvSpPr>
          <p:cNvPr id="148" name="Google Shape;148;p10"/>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a:solidFill>
                  <a:srgbClr val="FFFFFF"/>
                </a:solidFill>
                <a:latin typeface="Arial"/>
                <a:ea typeface="Arial"/>
                <a:cs typeface="Arial"/>
                <a:sym typeface="Arial"/>
              </a:rPr>
              <a:t>3</a:t>
            </a:r>
            <a:endParaRPr sz="3600" b="1" i="0" u="none" strike="noStrike" cap="none">
              <a:solidFill>
                <a:srgbClr val="FFFFFF"/>
              </a:solidFill>
              <a:latin typeface="Arial"/>
              <a:ea typeface="Arial"/>
              <a:cs typeface="Arial"/>
              <a:sym typeface="Arial"/>
            </a:endParaRPr>
          </a:p>
        </p:txBody>
      </p:sp>
      <p:pic>
        <p:nvPicPr>
          <p:cNvPr id="149" name="Google Shape;149;p10"/>
          <p:cNvPicPr preferRelativeResize="0"/>
          <p:nvPr/>
        </p:nvPicPr>
        <p:blipFill rotWithShape="1">
          <a:blip r:embed="rId4">
            <a:alphaModFix/>
          </a:blip>
          <a:srcRect/>
          <a:stretch/>
        </p:blipFill>
        <p:spPr>
          <a:xfrm>
            <a:off x="4371976" y="1504950"/>
            <a:ext cx="3638550" cy="3562747"/>
          </a:xfrm>
          <a:prstGeom prst="rect">
            <a:avLst/>
          </a:prstGeom>
          <a:noFill/>
          <a:ln>
            <a:noFill/>
          </a:ln>
        </p:spPr>
      </p:pic>
      <p:grpSp>
        <p:nvGrpSpPr>
          <p:cNvPr id="150" name="Google Shape;150;p10"/>
          <p:cNvGrpSpPr/>
          <p:nvPr/>
        </p:nvGrpSpPr>
        <p:grpSpPr>
          <a:xfrm>
            <a:off x="429260" y="5330613"/>
            <a:ext cx="11762739" cy="1079713"/>
            <a:chOff x="143086" y="260772"/>
            <a:chExt cx="11687829" cy="1079713"/>
          </a:xfrm>
        </p:grpSpPr>
        <p:sp>
          <p:nvSpPr>
            <p:cNvPr id="151" name="Google Shape;151;p10"/>
            <p:cNvSpPr/>
            <p:nvPr/>
          </p:nvSpPr>
          <p:spPr>
            <a:xfrm>
              <a:off x="143086" y="260773"/>
              <a:ext cx="11687829" cy="1079712"/>
            </a:xfrm>
            <a:prstGeom prst="round1Rect">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666666"/>
                </a:solidFill>
                <a:latin typeface="Arial"/>
                <a:ea typeface="Arial"/>
                <a:cs typeface="Arial"/>
                <a:sym typeface="Arial"/>
              </a:endParaRPr>
            </a:p>
          </p:txBody>
        </p:sp>
        <p:sp>
          <p:nvSpPr>
            <p:cNvPr id="152" name="Google Shape;152;p10"/>
            <p:cNvSpPr txBox="1"/>
            <p:nvPr/>
          </p:nvSpPr>
          <p:spPr>
            <a:xfrm>
              <a:off x="143086" y="260772"/>
              <a:ext cx="11479614" cy="92333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2700"/>
                <a:buFont typeface="Arial"/>
                <a:buChar char="•"/>
              </a:pPr>
              <a:r>
                <a:rPr lang="en-US" sz="2700" b="1">
                  <a:solidFill>
                    <a:schemeClr val="dk1"/>
                  </a:solidFill>
                  <a:latin typeface="Calibri"/>
                  <a:ea typeface="Calibri"/>
                  <a:cs typeface="Calibri"/>
                  <a:sym typeface="Calibri"/>
                </a:rPr>
                <a:t>Đường kính là đoạn thẳng nối hai điểm nằm trên đường tròn và đi qua tâm.</a:t>
              </a:r>
              <a:endParaRPr/>
            </a:p>
            <a:p>
              <a:pPr marL="457200" marR="0" lvl="0" indent="-457200" algn="just" rtl="0">
                <a:spcBef>
                  <a:spcPts val="0"/>
                </a:spcBef>
                <a:spcAft>
                  <a:spcPts val="0"/>
                </a:spcAft>
                <a:buClr>
                  <a:srgbClr val="000000"/>
                </a:buClr>
                <a:buSzPts val="2700"/>
                <a:buFont typeface="Arial"/>
                <a:buChar char="•"/>
              </a:pPr>
              <a:r>
                <a:rPr lang="en-US" sz="2700" b="1" i="0">
                  <a:solidFill>
                    <a:srgbClr val="000000"/>
                  </a:solidFill>
                  <a:latin typeface="Calibri"/>
                  <a:ea typeface="Calibri"/>
                  <a:cs typeface="Calibri"/>
                  <a:sym typeface="Calibri"/>
                </a:rPr>
                <a:t>Bán kính là đoạn thẳng nối tâm với một điểm bất kì trên đường tròn.</a:t>
              </a:r>
              <a:endParaRPr sz="2700" b="1">
                <a:solidFill>
                  <a:srgbClr val="F4A261"/>
                </a:solidFill>
                <a:latin typeface="Calibri"/>
                <a:ea typeface="Calibri"/>
                <a:cs typeface="Calibri"/>
                <a:sym typeface="Calibri"/>
              </a:endParaRPr>
            </a:p>
          </p:txBody>
        </p:sp>
      </p:grpSp>
      <p:cxnSp>
        <p:nvCxnSpPr>
          <p:cNvPr id="153" name="Google Shape;153;p10"/>
          <p:cNvCxnSpPr/>
          <p:nvPr/>
        </p:nvCxnSpPr>
        <p:spPr>
          <a:xfrm>
            <a:off x="6197791" y="1914525"/>
            <a:ext cx="0" cy="2638425"/>
          </a:xfrm>
          <a:prstGeom prst="straightConnector1">
            <a:avLst/>
          </a:prstGeom>
          <a:noFill/>
          <a:ln w="57150" cap="flat" cmpd="sng">
            <a:solidFill>
              <a:srgbClr val="FF0000"/>
            </a:solidFill>
            <a:prstDash val="solid"/>
            <a:miter lim="800000"/>
            <a:headEnd type="none" w="sm" len="sm"/>
            <a:tailEnd type="none" w="sm" len="sm"/>
          </a:ln>
        </p:spPr>
      </p:cxnSp>
      <p:sp>
        <p:nvSpPr>
          <p:cNvPr id="154" name="Google Shape;154;p10"/>
          <p:cNvSpPr txBox="1"/>
          <p:nvPr/>
        </p:nvSpPr>
        <p:spPr>
          <a:xfrm>
            <a:off x="336869" y="1809750"/>
            <a:ext cx="4406581" cy="5847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Calibri"/>
                <a:ea typeface="Calibri"/>
                <a:cs typeface="Calibri"/>
                <a:sym typeface="Calibri"/>
              </a:rPr>
              <a:t>Đường kính AB, CD</a:t>
            </a:r>
            <a:endParaRPr sz="3200" b="1">
              <a:solidFill>
                <a:srgbClr val="0070C0"/>
              </a:solidFill>
              <a:latin typeface="Calibri"/>
              <a:ea typeface="Calibri"/>
              <a:cs typeface="Calibri"/>
              <a:sym typeface="Calibri"/>
            </a:endParaRPr>
          </a:p>
        </p:txBody>
      </p:sp>
      <p:cxnSp>
        <p:nvCxnSpPr>
          <p:cNvPr id="155" name="Google Shape;155;p10"/>
          <p:cNvCxnSpPr/>
          <p:nvPr/>
        </p:nvCxnSpPr>
        <p:spPr>
          <a:xfrm flipH="1">
            <a:off x="5467350" y="2184975"/>
            <a:ext cx="1485900" cy="2072700"/>
          </a:xfrm>
          <a:prstGeom prst="straightConnector1">
            <a:avLst/>
          </a:prstGeom>
          <a:noFill/>
          <a:ln w="57150" cap="flat" cmpd="sng">
            <a:solidFill>
              <a:srgbClr val="FF0000"/>
            </a:solidFill>
            <a:prstDash val="solid"/>
            <a:miter lim="800000"/>
            <a:headEnd type="none" w="sm" len="sm"/>
            <a:tailEnd type="none" w="sm" len="sm"/>
          </a:ln>
        </p:spPr>
      </p:cxnSp>
      <p:cxnSp>
        <p:nvCxnSpPr>
          <p:cNvPr id="156" name="Google Shape;156;p10"/>
          <p:cNvCxnSpPr/>
          <p:nvPr/>
        </p:nvCxnSpPr>
        <p:spPr>
          <a:xfrm>
            <a:off x="6197791" y="1914525"/>
            <a:ext cx="0" cy="1299150"/>
          </a:xfrm>
          <a:prstGeom prst="straightConnector1">
            <a:avLst/>
          </a:prstGeom>
          <a:noFill/>
          <a:ln w="57150" cap="flat" cmpd="sng">
            <a:solidFill>
              <a:srgbClr val="FF0000"/>
            </a:solidFill>
            <a:prstDash val="solid"/>
            <a:miter lim="800000"/>
            <a:headEnd type="none" w="sm" len="sm"/>
            <a:tailEnd type="none" w="sm" len="sm"/>
          </a:ln>
        </p:spPr>
      </p:cxnSp>
      <p:cxnSp>
        <p:nvCxnSpPr>
          <p:cNvPr id="157" name="Google Shape;157;p10"/>
          <p:cNvCxnSpPr/>
          <p:nvPr/>
        </p:nvCxnSpPr>
        <p:spPr>
          <a:xfrm flipH="1">
            <a:off x="6202552" y="2184974"/>
            <a:ext cx="733425" cy="1012539"/>
          </a:xfrm>
          <a:prstGeom prst="straightConnector1">
            <a:avLst/>
          </a:prstGeom>
          <a:noFill/>
          <a:ln w="57150" cap="flat" cmpd="sng">
            <a:solidFill>
              <a:srgbClr val="FF0000"/>
            </a:solidFill>
            <a:prstDash val="solid"/>
            <a:miter lim="800000"/>
            <a:headEnd type="none" w="sm" len="sm"/>
            <a:tailEnd type="none" w="sm" len="sm"/>
          </a:ln>
        </p:spPr>
      </p:cxnSp>
      <p:cxnSp>
        <p:nvCxnSpPr>
          <p:cNvPr id="158" name="Google Shape;158;p10"/>
          <p:cNvCxnSpPr/>
          <p:nvPr/>
        </p:nvCxnSpPr>
        <p:spPr>
          <a:xfrm rot="10800000">
            <a:off x="6219825" y="3213675"/>
            <a:ext cx="809625" cy="1044000"/>
          </a:xfrm>
          <a:prstGeom prst="straightConnector1">
            <a:avLst/>
          </a:prstGeom>
          <a:noFill/>
          <a:ln w="57150" cap="flat" cmpd="sng">
            <a:solidFill>
              <a:srgbClr val="FF0000"/>
            </a:solidFill>
            <a:prstDash val="solid"/>
            <a:miter lim="800000"/>
            <a:headEnd type="none" w="sm" len="sm"/>
            <a:tailEnd type="none" w="sm" len="sm"/>
          </a:ln>
        </p:spPr>
      </p:cxnSp>
      <p:cxnSp>
        <p:nvCxnSpPr>
          <p:cNvPr id="159" name="Google Shape;159;p10"/>
          <p:cNvCxnSpPr/>
          <p:nvPr/>
        </p:nvCxnSpPr>
        <p:spPr>
          <a:xfrm rot="10800000">
            <a:off x="6197791" y="3213675"/>
            <a:ext cx="0" cy="1339275"/>
          </a:xfrm>
          <a:prstGeom prst="straightConnector1">
            <a:avLst/>
          </a:prstGeom>
          <a:noFill/>
          <a:ln w="57150" cap="flat" cmpd="sng">
            <a:solidFill>
              <a:srgbClr val="FF0000"/>
            </a:solidFill>
            <a:prstDash val="solid"/>
            <a:miter lim="800000"/>
            <a:headEnd type="none" w="sm" len="sm"/>
            <a:tailEnd type="none" w="sm" len="sm"/>
          </a:ln>
        </p:spPr>
      </p:cxnSp>
      <p:cxnSp>
        <p:nvCxnSpPr>
          <p:cNvPr id="160" name="Google Shape;160;p10"/>
          <p:cNvCxnSpPr/>
          <p:nvPr/>
        </p:nvCxnSpPr>
        <p:spPr>
          <a:xfrm rot="10800000" flipH="1">
            <a:off x="5467350" y="3213675"/>
            <a:ext cx="752475" cy="1044000"/>
          </a:xfrm>
          <a:prstGeom prst="straightConnector1">
            <a:avLst/>
          </a:prstGeom>
          <a:noFill/>
          <a:ln w="57150" cap="flat" cmpd="sng">
            <a:solidFill>
              <a:srgbClr val="FF0000"/>
            </a:solidFill>
            <a:prstDash val="solid"/>
            <a:miter lim="800000"/>
            <a:headEnd type="none" w="sm" len="sm"/>
            <a:tailEnd type="none" w="sm" len="sm"/>
          </a:ln>
        </p:spPr>
      </p:cxnSp>
      <p:sp>
        <p:nvSpPr>
          <p:cNvPr id="161" name="Google Shape;161;p10"/>
          <p:cNvSpPr txBox="1"/>
          <p:nvPr/>
        </p:nvSpPr>
        <p:spPr>
          <a:xfrm>
            <a:off x="336869" y="2533650"/>
            <a:ext cx="4406581" cy="10772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Calibri"/>
                <a:ea typeface="Calibri"/>
                <a:cs typeface="Calibri"/>
                <a:sym typeface="Calibri"/>
              </a:rPr>
              <a:t>Bán kính OA, OB, OC, OD, ON</a:t>
            </a:r>
            <a:endParaRPr sz="3200" b="1">
              <a:solidFill>
                <a:srgbClr val="0070C0"/>
              </a:solidFill>
              <a:latin typeface="Calibri"/>
              <a:ea typeface="Calibri"/>
              <a:cs typeface="Calibri"/>
              <a:sym typeface="Calibri"/>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fade">
                                      <p:cBhvr>
                                        <p:cTn id="27" dur="500"/>
                                        <p:tgtEl>
                                          <p:spTgt spid="1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
                                            <p:txEl>
                                              <p:pRg st="0" end="0"/>
                                            </p:txEl>
                                          </p:spTgt>
                                        </p:tgtEl>
                                        <p:attrNameLst>
                                          <p:attrName>style.visibility</p:attrName>
                                        </p:attrNameLst>
                                      </p:cBhvr>
                                      <p:to>
                                        <p:strVal val="visible"/>
                                      </p:to>
                                    </p:set>
                                    <p:animEffect transition="in" filter="fade">
                                      <p:cBhvr>
                                        <p:cTn id="32" dur="500"/>
                                        <p:tgtEl>
                                          <p:spTgt spid="1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3"/>
                                        </p:tgtEl>
                                      </p:cBhvr>
                                    </p:animEffect>
                                    <p:set>
                                      <p:cBhvr>
                                        <p:cTn id="37" dur="1" fill="hold">
                                          <p:stCondLst>
                                            <p:cond delay="500"/>
                                          </p:stCondLst>
                                        </p:cTn>
                                        <p:tgtEl>
                                          <p:spTgt spid="15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55"/>
                                        </p:tgtEl>
                                      </p:cBhvr>
                                    </p:animEffect>
                                    <p:set>
                                      <p:cBhvr>
                                        <p:cTn id="40" dur="1" fill="hold">
                                          <p:stCondLst>
                                            <p:cond delay="500"/>
                                          </p:stCondLst>
                                        </p:cTn>
                                        <p:tgtEl>
                                          <p:spTgt spid="15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500"/>
                                        <p:tgtEl>
                                          <p:spTgt spid="1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7"/>
                                        </p:tgtEl>
                                        <p:attrNameLst>
                                          <p:attrName>style.visibility</p:attrName>
                                        </p:attrNameLst>
                                      </p:cBhvr>
                                      <p:to>
                                        <p:strVal val="visible"/>
                                      </p:to>
                                    </p:set>
                                    <p:animEffect transition="in" filter="fade">
                                      <p:cBhvr>
                                        <p:cTn id="50" dur="500"/>
                                        <p:tgtEl>
                                          <p:spTgt spid="15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8"/>
                                        </p:tgtEl>
                                        <p:attrNameLst>
                                          <p:attrName>style.visibility</p:attrName>
                                        </p:attrNameLst>
                                      </p:cBhvr>
                                      <p:to>
                                        <p:strVal val="visible"/>
                                      </p:to>
                                    </p:set>
                                    <p:animEffect transition="in" filter="fade">
                                      <p:cBhvr>
                                        <p:cTn id="55" dur="500"/>
                                        <p:tgtEl>
                                          <p:spTgt spid="15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9"/>
                                        </p:tgtEl>
                                        <p:attrNameLst>
                                          <p:attrName>style.visibility</p:attrName>
                                        </p:attrNameLst>
                                      </p:cBhvr>
                                      <p:to>
                                        <p:strVal val="visible"/>
                                      </p:to>
                                    </p:set>
                                    <p:animEffect transition="in" filter="fade">
                                      <p:cBhvr>
                                        <p:cTn id="60" dur="500"/>
                                        <p:tgtEl>
                                          <p:spTgt spid="15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0"/>
                                        </p:tgtEl>
                                        <p:attrNameLst>
                                          <p:attrName>style.visibility</p:attrName>
                                        </p:attrNameLst>
                                      </p:cBhvr>
                                      <p:to>
                                        <p:strVal val="visible"/>
                                      </p:to>
                                    </p:set>
                                    <p:animEffect transition="in" filter="fade">
                                      <p:cBhvr>
                                        <p:cTn id="65" dur="500"/>
                                        <p:tgtEl>
                                          <p:spTgt spid="16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61">
                                            <p:txEl>
                                              <p:pRg st="0" end="0"/>
                                            </p:txEl>
                                          </p:spTgt>
                                        </p:tgtEl>
                                        <p:attrNameLst>
                                          <p:attrName>style.visibility</p:attrName>
                                        </p:attrNameLst>
                                      </p:cBhvr>
                                      <p:to>
                                        <p:strVal val="visible"/>
                                      </p:to>
                                    </p:set>
                                    <p:animEffect transition="in" filter="fade">
                                      <p:cBhvr>
                                        <p:cTn id="70" dur="5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1"/>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Arial"/>
              <a:buNone/>
            </a:pPr>
            <a:endParaRPr sz="3200" b="0" i="0" u="none" strike="noStrike" cap="none">
              <a:solidFill>
                <a:srgbClr val="FFFFFF"/>
              </a:solidFill>
              <a:latin typeface="Arial"/>
              <a:ea typeface="Arial"/>
              <a:cs typeface="Arial"/>
              <a:sym typeface="Arial"/>
            </a:endParaRPr>
          </a:p>
        </p:txBody>
      </p:sp>
      <p:sp>
        <p:nvSpPr>
          <p:cNvPr id="168" name="Google Shape;168;p11"/>
          <p:cNvSpPr txBox="1"/>
          <p:nvPr/>
        </p:nvSpPr>
        <p:spPr>
          <a:xfrm>
            <a:off x="1232219" y="514032"/>
            <a:ext cx="10474006" cy="1077218"/>
          </a:xfrm>
          <a:prstGeom prst="rect">
            <a:avLst/>
          </a:prstGeom>
          <a:solidFill>
            <a:srgbClr val="F9A9C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0000"/>
                </a:solidFill>
                <a:latin typeface="Arial"/>
                <a:ea typeface="Arial"/>
                <a:cs typeface="Arial"/>
                <a:sym typeface="Arial"/>
              </a:rPr>
              <a:t>b) Hình dưới đây được xếp bởi bao nhiêu khối lập phương, bao nhiêu khối trụ?</a:t>
            </a:r>
            <a:endParaRPr/>
          </a:p>
        </p:txBody>
      </p:sp>
      <p:sp>
        <p:nvSpPr>
          <p:cNvPr id="169" name="Google Shape;169;p11"/>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3200" b="1" i="0" u="none" strike="noStrike" cap="none">
                <a:solidFill>
                  <a:srgbClr val="FFFFFF"/>
                </a:solidFill>
                <a:latin typeface="Arial"/>
                <a:ea typeface="Arial"/>
                <a:cs typeface="Arial"/>
                <a:sym typeface="Arial"/>
              </a:rPr>
              <a:t>3</a:t>
            </a:r>
            <a:endParaRPr/>
          </a:p>
        </p:txBody>
      </p:sp>
      <p:pic>
        <p:nvPicPr>
          <p:cNvPr id="170" name="Google Shape;170;p11"/>
          <p:cNvPicPr preferRelativeResize="0"/>
          <p:nvPr/>
        </p:nvPicPr>
        <p:blipFill rotWithShape="1">
          <a:blip r:embed="rId4">
            <a:alphaModFix/>
          </a:blip>
          <a:srcRect/>
          <a:stretch/>
        </p:blipFill>
        <p:spPr>
          <a:xfrm>
            <a:off x="5876925" y="1801147"/>
            <a:ext cx="4483344" cy="4019550"/>
          </a:xfrm>
          <a:prstGeom prst="rect">
            <a:avLst/>
          </a:prstGeom>
          <a:noFill/>
          <a:ln>
            <a:noFill/>
          </a:ln>
        </p:spPr>
      </p:pic>
      <p:sp>
        <p:nvSpPr>
          <p:cNvPr id="171" name="Google Shape;171;p11"/>
          <p:cNvSpPr txBox="1"/>
          <p:nvPr/>
        </p:nvSpPr>
        <p:spPr>
          <a:xfrm>
            <a:off x="429260" y="2241262"/>
            <a:ext cx="6352540" cy="156966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Arial"/>
                <a:ea typeface="Arial"/>
                <a:cs typeface="Arial"/>
                <a:sym typeface="Arial"/>
              </a:rPr>
              <a:t>Hình bên được xếp bởi 16 khối lập phương (sơn màu tím và màu vàng)</a:t>
            </a:r>
            <a:endParaRPr/>
          </a:p>
        </p:txBody>
      </p:sp>
      <p:sp>
        <p:nvSpPr>
          <p:cNvPr id="172" name="Google Shape;172;p11"/>
          <p:cNvSpPr txBox="1"/>
          <p:nvPr/>
        </p:nvSpPr>
        <p:spPr>
          <a:xfrm>
            <a:off x="581660" y="4101524"/>
            <a:ext cx="4406581" cy="10772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Arial"/>
                <a:ea typeface="Arial"/>
                <a:cs typeface="Arial"/>
                <a:sym typeface="Arial"/>
              </a:rPr>
              <a:t>Hình bên có 3 khối trụ</a:t>
            </a:r>
            <a:endParaRPr sz="3200" b="1">
              <a:solidFill>
                <a:srgbClr val="0070C0"/>
              </a:solidFill>
              <a:latin typeface="Arial"/>
              <a:ea typeface="Arial"/>
              <a:cs typeface="Arial"/>
              <a:sym typeface="Aria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 calcmode="lin" valueType="num">
                                      <p:cBhvr additive="base">
                                        <p:cTn id="12"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0" end="0"/>
                                            </p:txEl>
                                          </p:spTgt>
                                        </p:tgtEl>
                                        <p:attrNameLst>
                                          <p:attrName>style.visibility</p:attrName>
                                        </p:attrNameLst>
                                      </p:cBhvr>
                                      <p:to>
                                        <p:strVal val="visible"/>
                                      </p:to>
                                    </p:set>
                                    <p:animEffect transition="in" filter="fade">
                                      <p:cBhvr>
                                        <p:cTn id="17" dur="500"/>
                                        <p:tgtEl>
                                          <p:spTgt spid="1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0" end="0"/>
                                            </p:txEl>
                                          </p:spTgt>
                                        </p:tgtEl>
                                        <p:attrNameLst>
                                          <p:attrName>style.visibility</p:attrName>
                                        </p:attrNameLst>
                                      </p:cBhvr>
                                      <p:to>
                                        <p:strVal val="visible"/>
                                      </p:to>
                                    </p:set>
                                    <p:animEffect transition="in" filter="fade">
                                      <p:cBhvr>
                                        <p:cTn id="22" dur="5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12"/>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9" name="Google Shape;179;p12"/>
          <p:cNvSpPr txBox="1"/>
          <p:nvPr/>
        </p:nvSpPr>
        <p:spPr>
          <a:xfrm>
            <a:off x="1232219" y="399732"/>
            <a:ext cx="10474006" cy="1384995"/>
          </a:xfrm>
          <a:prstGeom prst="rect">
            <a:avLst/>
          </a:prstGeom>
          <a:solidFill>
            <a:srgbClr val="F9A9CF"/>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000000"/>
                </a:solidFill>
                <a:latin typeface="Calibri"/>
                <a:ea typeface="Calibri"/>
                <a:cs typeface="Calibri"/>
                <a:sym typeface="Calibri"/>
              </a:rPr>
              <a:t>Người ta xếp các khối lập phương nhỏ màu trắng thành khối hộp chữ nhật, rồi sơn tất cả các mặt của khối hộp chữ nhật đó (như hình vẽ). Hỏi có tất cả bao nhiêu khối lập phương nhỏ được sơn 3 mặt?</a:t>
            </a:r>
            <a:endParaRPr/>
          </a:p>
        </p:txBody>
      </p:sp>
      <p:sp>
        <p:nvSpPr>
          <p:cNvPr id="180" name="Google Shape;180;p12"/>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Arial"/>
                <a:ea typeface="Arial"/>
                <a:cs typeface="Arial"/>
                <a:sym typeface="Arial"/>
              </a:rPr>
              <a:t>4</a:t>
            </a:r>
            <a:endParaRPr/>
          </a:p>
        </p:txBody>
      </p:sp>
      <p:pic>
        <p:nvPicPr>
          <p:cNvPr id="181" name="Google Shape;181;p12"/>
          <p:cNvPicPr preferRelativeResize="0"/>
          <p:nvPr/>
        </p:nvPicPr>
        <p:blipFill rotWithShape="1">
          <a:blip r:embed="rId4">
            <a:alphaModFix/>
          </a:blip>
          <a:srcRect/>
          <a:stretch/>
        </p:blipFill>
        <p:spPr>
          <a:xfrm>
            <a:off x="8296275" y="1889239"/>
            <a:ext cx="3619500" cy="2906568"/>
          </a:xfrm>
          <a:prstGeom prst="rect">
            <a:avLst/>
          </a:prstGeom>
          <a:noFill/>
          <a:ln>
            <a:noFill/>
          </a:ln>
        </p:spPr>
      </p:pic>
      <p:sp>
        <p:nvSpPr>
          <p:cNvPr id="182" name="Google Shape;182;p12"/>
          <p:cNvSpPr txBox="1"/>
          <p:nvPr/>
        </p:nvSpPr>
        <p:spPr>
          <a:xfrm>
            <a:off x="429259" y="2336512"/>
            <a:ext cx="7505066" cy="10772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Calibri"/>
                <a:ea typeface="Calibri"/>
                <a:cs typeface="Calibri"/>
                <a:sym typeface="Calibri"/>
              </a:rPr>
              <a:t>Các khối lập phương ở các đỉnh của khối hộp chữ nhật đều được sơn 3 mặt. </a:t>
            </a:r>
            <a:endParaRPr sz="3200" b="1">
              <a:solidFill>
                <a:srgbClr val="0070C0"/>
              </a:solidFill>
              <a:latin typeface="Calibri"/>
              <a:ea typeface="Calibri"/>
              <a:cs typeface="Calibri"/>
              <a:sym typeface="Calibri"/>
            </a:endParaRPr>
          </a:p>
        </p:txBody>
      </p:sp>
      <p:sp>
        <p:nvSpPr>
          <p:cNvPr id="183" name="Google Shape;183;p12"/>
          <p:cNvSpPr txBox="1"/>
          <p:nvPr/>
        </p:nvSpPr>
        <p:spPr>
          <a:xfrm>
            <a:off x="505459" y="3584287"/>
            <a:ext cx="7505066" cy="10772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Calibri"/>
                <a:ea typeface="Calibri"/>
                <a:cs typeface="Calibri"/>
                <a:sym typeface="Calibri"/>
              </a:rPr>
              <a:t>Vậy có 8 khối lập phương được sơn 3 mặt.</a:t>
            </a:r>
            <a:endParaRPr sz="3200" b="1">
              <a:solidFill>
                <a:srgbClr val="0070C0"/>
              </a:solidFill>
              <a:latin typeface="Calibri"/>
              <a:ea typeface="Calibri"/>
              <a:cs typeface="Calibri"/>
              <a:sym typeface="Calibri"/>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xEl>
                                              <p:pRg st="0" end="0"/>
                                            </p:txEl>
                                          </p:spTgt>
                                        </p:tgtEl>
                                        <p:attrNameLst>
                                          <p:attrName>style.visibility</p:attrName>
                                        </p:attrNameLst>
                                      </p:cBhvr>
                                      <p:to>
                                        <p:strVal val="visible"/>
                                      </p:to>
                                    </p:set>
                                    <p:animEffect transition="in" filter="fade">
                                      <p:cBhvr>
                                        <p:cTn id="17" dur="500"/>
                                        <p:tgtEl>
                                          <p:spTgt spid="1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0" end="0"/>
                                            </p:txEl>
                                          </p:spTgt>
                                        </p:tgtEl>
                                        <p:attrNameLst>
                                          <p:attrName>style.visibility</p:attrName>
                                        </p:attrNameLst>
                                      </p:cBhvr>
                                      <p:to>
                                        <p:strVal val="visible"/>
                                      </p:to>
                                    </p:set>
                                    <p:animEffect transition="in" filter="fade">
                                      <p:cBhvr>
                                        <p:cTn id="22" dur="500"/>
                                        <p:tgtEl>
                                          <p:spTgt spid="1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pic>
        <p:nvPicPr>
          <p:cNvPr id="189" name="Google Shape;189;p13"/>
          <p:cNvPicPr preferRelativeResize="0"/>
          <p:nvPr/>
        </p:nvPicPr>
        <p:blipFill rotWithShape="1">
          <a:blip r:embed="rId4">
            <a:alphaModFix/>
          </a:blip>
          <a:srcRect l="38681" t="55927"/>
          <a:stretch/>
        </p:blipFill>
        <p:spPr>
          <a:xfrm>
            <a:off x="589280" y="343535"/>
            <a:ext cx="11602720" cy="5385435"/>
          </a:xfrm>
          <a:prstGeom prst="rect">
            <a:avLst/>
          </a:prstGeom>
          <a:noFill/>
          <a:ln>
            <a:noFill/>
          </a:ln>
        </p:spPr>
      </p:pic>
      <p:pic>
        <p:nvPicPr>
          <p:cNvPr id="190" name="Google Shape;190;p13"/>
          <p:cNvPicPr preferRelativeResize="0"/>
          <p:nvPr/>
        </p:nvPicPr>
        <p:blipFill rotWithShape="1">
          <a:blip r:embed="rId5">
            <a:alphaModFix/>
          </a:blip>
          <a:srcRect/>
          <a:stretch/>
        </p:blipFill>
        <p:spPr>
          <a:xfrm>
            <a:off x="-292100" y="2754630"/>
            <a:ext cx="3938270" cy="4103370"/>
          </a:xfrm>
          <a:prstGeom prst="rect">
            <a:avLst/>
          </a:prstGeom>
          <a:noFill/>
          <a:ln>
            <a:noFill/>
          </a:ln>
        </p:spPr>
      </p:pic>
      <p:pic>
        <p:nvPicPr>
          <p:cNvPr id="191" name="Google Shape;191;p13" descr="Picture3"/>
          <p:cNvPicPr preferRelativeResize="0"/>
          <p:nvPr/>
        </p:nvPicPr>
        <p:blipFill rotWithShape="1">
          <a:blip r:embed="rId6">
            <a:alphaModFix/>
          </a:blip>
          <a:srcRect/>
          <a:stretch/>
        </p:blipFill>
        <p:spPr>
          <a:xfrm>
            <a:off x="2598420" y="1974215"/>
            <a:ext cx="7985760" cy="2578735"/>
          </a:xfrm>
          <a:prstGeom prst="rect">
            <a:avLst/>
          </a:prstGeom>
          <a:no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p:tgtEl>
                                          <p:spTgt spid="191"/>
                                        </p:tgtEl>
                                        <p:attrNameLst>
                                          <p:attrName>ppt_w</p:attrName>
                                        </p:attrNameLst>
                                      </p:cBhvr>
                                      <p:tavLst>
                                        <p:tav tm="0">
                                          <p:val>
                                            <p:strVal val="0"/>
                                          </p:val>
                                        </p:tav>
                                        <p:tav tm="100000">
                                          <p:val>
                                            <p:strVal val="#ppt_w"/>
                                          </p:val>
                                        </p:tav>
                                      </p:tavLst>
                                    </p:anim>
                                    <p:anim calcmode="lin" valueType="num">
                                      <p:cBhvr additive="base">
                                        <p:cTn id="8" dur="500"/>
                                        <p:tgtEl>
                                          <p:spTgt spid="1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grpSp>
        <p:nvGrpSpPr>
          <p:cNvPr id="196" name="Google Shape;196;p14"/>
          <p:cNvGrpSpPr/>
          <p:nvPr/>
        </p:nvGrpSpPr>
        <p:grpSpPr>
          <a:xfrm>
            <a:off x="-12700" y="0"/>
            <a:ext cx="12255500" cy="2226945"/>
            <a:chOff x="-20" y="0"/>
            <a:chExt cx="19300" cy="3507"/>
          </a:xfrm>
        </p:grpSpPr>
        <p:sp>
          <p:nvSpPr>
            <p:cNvPr id="197" name="Google Shape;197;p14"/>
            <p:cNvSpPr/>
            <p:nvPr/>
          </p:nvSpPr>
          <p:spPr>
            <a:xfrm>
              <a:off x="-20" y="0"/>
              <a:ext cx="19300" cy="3507"/>
            </a:xfrm>
            <a:prstGeom prst="rect">
              <a:avLst/>
            </a:prstGeom>
            <a:solidFill>
              <a:srgbClr val="A7EC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98" name="Google Shape;198;p14"/>
            <p:cNvPicPr preferRelativeResize="0"/>
            <p:nvPr/>
          </p:nvPicPr>
          <p:blipFill rotWithShape="1">
            <a:blip r:embed="rId4">
              <a:alphaModFix/>
            </a:blip>
            <a:srcRect/>
            <a:stretch/>
          </p:blipFill>
          <p:spPr>
            <a:xfrm>
              <a:off x="0" y="0"/>
              <a:ext cx="19200" cy="3047"/>
            </a:xfrm>
            <a:prstGeom prst="rect">
              <a:avLst/>
            </a:prstGeom>
            <a:noFill/>
            <a:ln>
              <a:noFill/>
            </a:ln>
          </p:spPr>
        </p:pic>
      </p:grpSp>
      <p:pic>
        <p:nvPicPr>
          <p:cNvPr id="199" name="Google Shape;199;p14"/>
          <p:cNvPicPr preferRelativeResize="0"/>
          <p:nvPr/>
        </p:nvPicPr>
        <p:blipFill rotWithShape="1">
          <a:blip r:embed="rId5">
            <a:alphaModFix/>
          </a:blip>
          <a:srcRect l="38681" t="55927"/>
          <a:stretch/>
        </p:blipFill>
        <p:spPr>
          <a:xfrm>
            <a:off x="624205" y="177800"/>
            <a:ext cx="10709910" cy="4890770"/>
          </a:xfrm>
          <a:prstGeom prst="rect">
            <a:avLst/>
          </a:prstGeom>
          <a:noFill/>
          <a:ln>
            <a:noFill/>
          </a:ln>
        </p:spPr>
      </p:pic>
      <p:pic>
        <p:nvPicPr>
          <p:cNvPr id="200" name="Google Shape;200;p14"/>
          <p:cNvPicPr preferRelativeResize="0"/>
          <p:nvPr/>
        </p:nvPicPr>
        <p:blipFill rotWithShape="1">
          <a:blip r:embed="rId6">
            <a:alphaModFix/>
          </a:blip>
          <a:srcRect l="21951" t="59029" r="23821"/>
          <a:stretch/>
        </p:blipFill>
        <p:spPr>
          <a:xfrm>
            <a:off x="2582545" y="4086225"/>
            <a:ext cx="6793865" cy="2887345"/>
          </a:xfrm>
          <a:prstGeom prst="rect">
            <a:avLst/>
          </a:prstGeom>
          <a:noFill/>
          <a:ln>
            <a:noFill/>
          </a:ln>
        </p:spPr>
      </p:pic>
      <p:sp>
        <p:nvSpPr>
          <p:cNvPr id="201" name="Google Shape;201;p14"/>
          <p:cNvSpPr txBox="1"/>
          <p:nvPr/>
        </p:nvSpPr>
        <p:spPr>
          <a:xfrm>
            <a:off x="2324101" y="2133600"/>
            <a:ext cx="829627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rgbClr val="002060"/>
                </a:solidFill>
                <a:latin typeface="Calibri"/>
                <a:ea typeface="Calibri"/>
                <a:cs typeface="Calibri"/>
                <a:sym typeface="Calibri"/>
              </a:rPr>
              <a:t>Về nhà</a:t>
            </a:r>
            <a:endParaRPr sz="4000" b="1" u="sng">
              <a:solidFill>
                <a:srgbClr val="002060"/>
              </a:solidFill>
              <a:latin typeface="Calibri"/>
              <a:ea typeface="Calibri"/>
              <a:cs typeface="Calibri"/>
              <a:sym typeface="Calibri"/>
            </a:endParaRPr>
          </a:p>
          <a:p>
            <a:pPr marL="0" marR="0" lvl="0" indent="0" algn="l" rtl="0">
              <a:spcBef>
                <a:spcPts val="0"/>
              </a:spcBef>
              <a:spcAft>
                <a:spcPts val="0"/>
              </a:spcAft>
              <a:buNone/>
            </a:pPr>
            <a:r>
              <a:rPr lang="en-US" sz="4000">
                <a:solidFill>
                  <a:schemeClr val="dk1"/>
                </a:solidFill>
                <a:latin typeface="Calibri"/>
                <a:ea typeface="Calibri"/>
                <a:cs typeface="Calibri"/>
                <a:sym typeface="Calibri"/>
              </a:rPr>
              <a:t>Ôn lại bài cũ và chuẩn bị bài tiếp theo</a:t>
            </a:r>
            <a:endParaRPr sz="4000">
              <a:solidFill>
                <a:schemeClr val="dk1"/>
              </a:solidFill>
              <a:latin typeface="Calibri"/>
              <a:ea typeface="Calibri"/>
              <a:cs typeface="Calibri"/>
              <a:sym typeface="Calibri"/>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pic>
        <p:nvPicPr>
          <p:cNvPr id="207" name="Google Shape;207;p15" descr="Picture1"/>
          <p:cNvPicPr preferRelativeResize="0"/>
          <p:nvPr/>
        </p:nvPicPr>
        <p:blipFill rotWithShape="1">
          <a:blip r:embed="rId4">
            <a:alphaModFix/>
          </a:blip>
          <a:srcRect/>
          <a:stretch/>
        </p:blipFill>
        <p:spPr>
          <a:xfrm>
            <a:off x="2395855" y="1380490"/>
            <a:ext cx="7400290" cy="4096385"/>
          </a:xfrm>
          <a:prstGeom prst="rect">
            <a:avLst/>
          </a:prstGeom>
          <a:no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
        <p:cNvGrpSpPr/>
        <p:nvPr/>
      </p:nvGrpSpPr>
      <p:grpSpPr>
        <a:xfrm>
          <a:off x="0" y="0"/>
          <a:ext cx="0" cy="0"/>
          <a:chOff x="0" y="0"/>
          <a:chExt cx="0" cy="0"/>
        </a:xfrm>
      </p:grpSpPr>
      <p:sp>
        <p:nvSpPr>
          <p:cNvPr id="35" name="Google Shape;35;p2"/>
          <p:cNvSpPr/>
          <p:nvPr/>
        </p:nvSpPr>
        <p:spPr>
          <a:xfrm>
            <a:off x="-10795" y="-13335"/>
            <a:ext cx="12245340" cy="2160905"/>
          </a:xfrm>
          <a:prstGeom prst="rect">
            <a:avLst/>
          </a:prstGeom>
          <a:solidFill>
            <a:srgbClr val="A8EE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6" name="Google Shape;36;p2"/>
          <p:cNvPicPr preferRelativeResize="0"/>
          <p:nvPr/>
        </p:nvPicPr>
        <p:blipFill rotWithShape="1">
          <a:blip r:embed="rId4">
            <a:alphaModFix/>
          </a:blip>
          <a:srcRect t="43205" r="422" b="9687"/>
          <a:stretch/>
        </p:blipFill>
        <p:spPr>
          <a:xfrm>
            <a:off x="4264025" y="1245235"/>
            <a:ext cx="2951480" cy="1133475"/>
          </a:xfrm>
          <a:prstGeom prst="rect">
            <a:avLst/>
          </a:prstGeom>
          <a:noFill/>
          <a:ln>
            <a:noFill/>
          </a:ln>
        </p:spPr>
      </p:pic>
      <p:pic>
        <p:nvPicPr>
          <p:cNvPr id="37" name="Google Shape;37;p2"/>
          <p:cNvPicPr preferRelativeResize="0"/>
          <p:nvPr/>
        </p:nvPicPr>
        <p:blipFill rotWithShape="1">
          <a:blip r:embed="rId5">
            <a:alphaModFix/>
          </a:blip>
          <a:srcRect l="73750"/>
          <a:stretch/>
        </p:blipFill>
        <p:spPr>
          <a:xfrm>
            <a:off x="9930130" y="-88900"/>
            <a:ext cx="2304415" cy="1393825"/>
          </a:xfrm>
          <a:prstGeom prst="rect">
            <a:avLst/>
          </a:prstGeom>
          <a:noFill/>
          <a:ln>
            <a:noFill/>
          </a:ln>
        </p:spPr>
      </p:pic>
      <p:pic>
        <p:nvPicPr>
          <p:cNvPr id="38" name="Google Shape;38;p2"/>
          <p:cNvPicPr preferRelativeResize="0"/>
          <p:nvPr/>
        </p:nvPicPr>
        <p:blipFill rotWithShape="1">
          <a:blip r:embed="rId5">
            <a:alphaModFix/>
          </a:blip>
          <a:srcRect l="73750"/>
          <a:stretch/>
        </p:blipFill>
        <p:spPr>
          <a:xfrm flipH="1">
            <a:off x="-10795" y="-68580"/>
            <a:ext cx="2304415" cy="1393825"/>
          </a:xfrm>
          <a:prstGeom prst="rect">
            <a:avLst/>
          </a:prstGeom>
          <a:noFill/>
          <a:ln>
            <a:noFill/>
          </a:ln>
        </p:spPr>
      </p:pic>
      <p:pic>
        <p:nvPicPr>
          <p:cNvPr id="39" name="Google Shape;39;p2" descr="Picture1"/>
          <p:cNvPicPr preferRelativeResize="0"/>
          <p:nvPr/>
        </p:nvPicPr>
        <p:blipFill rotWithShape="1">
          <a:blip r:embed="rId6">
            <a:alphaModFix/>
          </a:blip>
          <a:srcRect/>
          <a:stretch/>
        </p:blipFill>
        <p:spPr>
          <a:xfrm>
            <a:off x="4900930" y="1572260"/>
            <a:ext cx="1957070" cy="774065"/>
          </a:xfrm>
          <a:prstGeom prst="rect">
            <a:avLst/>
          </a:prstGeom>
          <a:noFill/>
          <a:ln>
            <a:noFill/>
          </a:ln>
        </p:spPr>
      </p:pic>
      <p:pic>
        <p:nvPicPr>
          <p:cNvPr id="40" name="Google Shape;40;p2"/>
          <p:cNvPicPr preferRelativeResize="0"/>
          <p:nvPr/>
        </p:nvPicPr>
        <p:blipFill rotWithShape="1">
          <a:blip r:embed="rId7">
            <a:alphaModFix/>
          </a:blip>
          <a:srcRect/>
          <a:stretch/>
        </p:blipFill>
        <p:spPr>
          <a:xfrm>
            <a:off x="1727837" y="2459652"/>
            <a:ext cx="8736325" cy="1938696"/>
          </a:xfrm>
          <a:prstGeom prst="rect">
            <a:avLst/>
          </a:prstGeom>
          <a:noFill/>
          <a:ln>
            <a:noFill/>
          </a:ln>
        </p:spPr>
      </p:pic>
      <p:sp>
        <p:nvSpPr>
          <p:cNvPr id="41" name="Google Shape;41;p2"/>
          <p:cNvSpPr txBox="1"/>
          <p:nvPr/>
        </p:nvSpPr>
        <p:spPr>
          <a:xfrm>
            <a:off x="3337089" y="4398348"/>
            <a:ext cx="651392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dk1"/>
                </a:solidFill>
                <a:latin typeface="Arial"/>
                <a:ea typeface="Arial"/>
                <a:cs typeface="Arial"/>
                <a:sym typeface="Arial"/>
              </a:rPr>
              <a:t>(</a:t>
            </a:r>
            <a:r>
              <a:rPr lang="en-US" sz="4000" b="1" i="0" u="none" strike="noStrike" cap="none" dirty="0" err="1">
                <a:solidFill>
                  <a:schemeClr val="dk1"/>
                </a:solidFill>
                <a:latin typeface="Arial"/>
                <a:ea typeface="Arial"/>
                <a:cs typeface="Arial"/>
                <a:sym typeface="Arial"/>
              </a:rPr>
              <a:t>Tiết</a:t>
            </a:r>
            <a:r>
              <a:rPr lang="en-US" sz="4000" b="1" i="0" u="none" strike="noStrike" cap="none" dirty="0">
                <a:solidFill>
                  <a:schemeClr val="dk1"/>
                </a:solidFill>
                <a:latin typeface="Arial"/>
                <a:ea typeface="Arial"/>
                <a:cs typeface="Arial"/>
                <a:sym typeface="Arial"/>
              </a:rPr>
              <a:t> 1- Trang 118)</a:t>
            </a:r>
            <a:endParaRP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
        <p:cNvGrpSpPr/>
        <p:nvPr/>
      </p:nvGrpSpPr>
      <p:grpSpPr>
        <a:xfrm>
          <a:off x="0" y="0"/>
          <a:ext cx="0" cy="0"/>
          <a:chOff x="0" y="0"/>
          <a:chExt cx="0" cy="0"/>
        </a:xfrm>
      </p:grpSpPr>
      <p:pic>
        <p:nvPicPr>
          <p:cNvPr id="47" name="Google Shape;47;p3"/>
          <p:cNvPicPr preferRelativeResize="0"/>
          <p:nvPr/>
        </p:nvPicPr>
        <p:blipFill rotWithShape="1">
          <a:blip r:embed="rId4">
            <a:alphaModFix/>
          </a:blip>
          <a:srcRect l="38681" t="55927"/>
          <a:stretch/>
        </p:blipFill>
        <p:spPr>
          <a:xfrm>
            <a:off x="-391795" y="445135"/>
            <a:ext cx="11602720" cy="5385435"/>
          </a:xfrm>
          <a:prstGeom prst="rect">
            <a:avLst/>
          </a:prstGeom>
          <a:noFill/>
          <a:ln>
            <a:noFill/>
          </a:ln>
        </p:spPr>
      </p:pic>
      <p:pic>
        <p:nvPicPr>
          <p:cNvPr id="48" name="Google Shape;48;p3"/>
          <p:cNvPicPr preferRelativeResize="0"/>
          <p:nvPr/>
        </p:nvPicPr>
        <p:blipFill rotWithShape="1">
          <a:blip r:embed="rId5">
            <a:alphaModFix/>
          </a:blip>
          <a:srcRect/>
          <a:stretch/>
        </p:blipFill>
        <p:spPr>
          <a:xfrm>
            <a:off x="8823960" y="3415030"/>
            <a:ext cx="3291840" cy="3616960"/>
          </a:xfrm>
          <a:prstGeom prst="rect">
            <a:avLst/>
          </a:prstGeom>
          <a:noFill/>
          <a:ln>
            <a:noFill/>
          </a:ln>
        </p:spPr>
      </p:pic>
      <p:sp>
        <p:nvSpPr>
          <p:cNvPr id="49" name="Google Shape;49;p3"/>
          <p:cNvSpPr txBox="1"/>
          <p:nvPr/>
        </p:nvSpPr>
        <p:spPr>
          <a:xfrm>
            <a:off x="3230052" y="2691755"/>
            <a:ext cx="676275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a:solidFill>
                  <a:srgbClr val="FF0000"/>
                </a:solidFill>
                <a:latin typeface="Arial"/>
                <a:ea typeface="Arial"/>
                <a:cs typeface="Arial"/>
                <a:sym typeface="Arial"/>
              </a:rPr>
              <a:t>Luyện tập</a:t>
            </a:r>
            <a:endParaRPr sz="8800" b="1">
              <a:solidFill>
                <a:srgbClr val="FF0000"/>
              </a:solidFill>
              <a:latin typeface="Arial"/>
              <a:ea typeface="Arial"/>
              <a:cs typeface="Arial"/>
              <a:sym typeface="Aria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4" descr="7"/>
          <p:cNvPicPr preferRelativeResize="0"/>
          <p:nvPr/>
        </p:nvPicPr>
        <p:blipFill rotWithShape="1">
          <a:blip r:embed="rId3">
            <a:alphaModFix/>
          </a:blip>
          <a:srcRect/>
          <a:stretch/>
        </p:blipFill>
        <p:spPr>
          <a:xfrm>
            <a:off x="844991" y="802940"/>
            <a:ext cx="1060468" cy="1529234"/>
          </a:xfrm>
          <a:prstGeom prst="rect">
            <a:avLst/>
          </a:prstGeom>
          <a:noFill/>
          <a:ln>
            <a:noFill/>
          </a:ln>
        </p:spPr>
      </p:pic>
      <p:pic>
        <p:nvPicPr>
          <p:cNvPr id="55" name="Google Shape;55;p4" descr="8"/>
          <p:cNvPicPr preferRelativeResize="0"/>
          <p:nvPr/>
        </p:nvPicPr>
        <p:blipFill rotWithShape="1">
          <a:blip r:embed="rId4">
            <a:alphaModFix/>
          </a:blip>
          <a:srcRect/>
          <a:stretch/>
        </p:blipFill>
        <p:spPr>
          <a:xfrm>
            <a:off x="2084091" y="1856935"/>
            <a:ext cx="8623732" cy="1286556"/>
          </a:xfrm>
          <a:prstGeom prst="rect">
            <a:avLst/>
          </a:prstGeom>
          <a:noFill/>
          <a:ln>
            <a:noFill/>
          </a:ln>
        </p:spPr>
      </p:pic>
      <p:pic>
        <p:nvPicPr>
          <p:cNvPr id="56" name="Google Shape;56;p4" descr="9"/>
          <p:cNvPicPr preferRelativeResize="0"/>
          <p:nvPr/>
        </p:nvPicPr>
        <p:blipFill rotWithShape="1">
          <a:blip r:embed="rId5">
            <a:alphaModFix/>
          </a:blip>
          <a:srcRect/>
          <a:stretch/>
        </p:blipFill>
        <p:spPr>
          <a:xfrm>
            <a:off x="1383996" y="3076160"/>
            <a:ext cx="8753234" cy="1394401"/>
          </a:xfrm>
          <a:prstGeom prst="rect">
            <a:avLst/>
          </a:prstGeom>
          <a:noFill/>
          <a:ln>
            <a:noFill/>
          </a:ln>
        </p:spPr>
      </p:pic>
      <p:pic>
        <p:nvPicPr>
          <p:cNvPr id="57" name="Google Shape;57;p4" descr="6"/>
          <p:cNvPicPr preferRelativeResize="0"/>
          <p:nvPr/>
        </p:nvPicPr>
        <p:blipFill rotWithShape="1">
          <a:blip r:embed="rId6">
            <a:alphaModFix/>
          </a:blip>
          <a:srcRect/>
          <a:stretch/>
        </p:blipFill>
        <p:spPr>
          <a:xfrm>
            <a:off x="8022558" y="4016799"/>
            <a:ext cx="4612078" cy="2834643"/>
          </a:xfrm>
          <a:prstGeom prst="rect">
            <a:avLst/>
          </a:prstGeom>
          <a:noFill/>
          <a:ln>
            <a:noFill/>
          </a:ln>
        </p:spPr>
      </p:pic>
      <p:sp>
        <p:nvSpPr>
          <p:cNvPr id="58" name="Google Shape;58;p4"/>
          <p:cNvSpPr txBox="1"/>
          <p:nvPr/>
        </p:nvSpPr>
        <p:spPr>
          <a:xfrm>
            <a:off x="2521222" y="1967441"/>
            <a:ext cx="761600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  Nhận biết được góc vuông, góc không vuông, trung điểm của đoạn thẳng..</a:t>
            </a:r>
            <a:endParaRPr sz="2400">
              <a:solidFill>
                <a:schemeClr val="dk1"/>
              </a:solidFill>
              <a:latin typeface="Arial"/>
              <a:ea typeface="Arial"/>
              <a:cs typeface="Arial"/>
              <a:sym typeface="Arial"/>
            </a:endParaRPr>
          </a:p>
        </p:txBody>
      </p:sp>
      <p:sp>
        <p:nvSpPr>
          <p:cNvPr id="59" name="Google Shape;59;p4"/>
          <p:cNvSpPr txBox="1"/>
          <p:nvPr/>
        </p:nvSpPr>
        <p:spPr>
          <a:xfrm>
            <a:off x="1830445" y="3260792"/>
            <a:ext cx="812655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Nhận biết được khối lập phương, khối hộp chữ nhật, khối trụ và các yếu tố: đỉnh, cạnh của khối hộp chữ nhật.</a:t>
            </a:r>
            <a:endParaRPr sz="2400">
              <a:solidFill>
                <a:schemeClr val="dk1"/>
              </a:solidFill>
              <a:latin typeface="Arial"/>
              <a:ea typeface="Arial"/>
              <a:cs typeface="Arial"/>
              <a:sym typeface="Arial"/>
            </a:endParaRPr>
          </a:p>
        </p:txBody>
      </p:sp>
      <p:sp>
        <p:nvSpPr>
          <p:cNvPr id="60" name="Google Shape;60;p4"/>
          <p:cNvSpPr/>
          <p:nvPr/>
        </p:nvSpPr>
        <p:spPr>
          <a:xfrm>
            <a:off x="3180788" y="1003707"/>
            <a:ext cx="4182962" cy="658368"/>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Arial"/>
              <a:buNone/>
            </a:pPr>
            <a:r>
              <a:rPr lang="en-US" sz="2800" b="1" i="0" u="none" strike="noStrike" cap="none">
                <a:solidFill>
                  <a:srgbClr val="FF0000"/>
                </a:solidFill>
                <a:latin typeface="Arial"/>
                <a:ea typeface="Arial"/>
                <a:cs typeface="Arial"/>
                <a:sym typeface="Arial"/>
              </a:rPr>
              <a:t>YÊU CẦU CẦN ĐẠT</a:t>
            </a:r>
            <a:endParaRPr sz="2800" b="1" i="0" u="none" strike="noStrike" cap="none">
              <a:solidFill>
                <a:srgbClr val="FF0000"/>
              </a:solidFill>
              <a:latin typeface="Arial"/>
              <a:ea typeface="Arial"/>
              <a:cs typeface="Arial"/>
              <a:sym typeface="Arial"/>
            </a:endParaRPr>
          </a:p>
        </p:txBody>
      </p:sp>
      <p:sp>
        <p:nvSpPr>
          <p:cNvPr id="61" name="Google Shape;61;p4"/>
          <p:cNvSpPr/>
          <p:nvPr/>
        </p:nvSpPr>
        <p:spPr>
          <a:xfrm>
            <a:off x="1703091" y="2252257"/>
            <a:ext cx="762000" cy="740721"/>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1</a:t>
            </a:r>
            <a:endParaRPr/>
          </a:p>
        </p:txBody>
      </p:sp>
      <p:sp>
        <p:nvSpPr>
          <p:cNvPr id="62" name="Google Shape;62;p4"/>
          <p:cNvSpPr/>
          <p:nvPr/>
        </p:nvSpPr>
        <p:spPr>
          <a:xfrm>
            <a:off x="996735" y="3362792"/>
            <a:ext cx="774522" cy="748342"/>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2</a:t>
            </a:r>
            <a:endParaRPr/>
          </a:p>
        </p:txBody>
      </p:sp>
      <p:pic>
        <p:nvPicPr>
          <p:cNvPr id="63" name="Google Shape;63;p4" descr="11"/>
          <p:cNvPicPr preferRelativeResize="0"/>
          <p:nvPr/>
        </p:nvPicPr>
        <p:blipFill rotWithShape="1">
          <a:blip r:embed="rId7">
            <a:alphaModFix/>
          </a:blip>
          <a:srcRect/>
          <a:stretch/>
        </p:blipFill>
        <p:spPr>
          <a:xfrm>
            <a:off x="2241967" y="4508051"/>
            <a:ext cx="8277049" cy="1412991"/>
          </a:xfrm>
          <a:prstGeom prst="rect">
            <a:avLst/>
          </a:prstGeom>
          <a:noFill/>
          <a:ln>
            <a:noFill/>
          </a:ln>
        </p:spPr>
      </p:pic>
      <p:sp>
        <p:nvSpPr>
          <p:cNvPr id="64" name="Google Shape;64;p4"/>
          <p:cNvSpPr/>
          <p:nvPr/>
        </p:nvSpPr>
        <p:spPr>
          <a:xfrm>
            <a:off x="2733674" y="4598877"/>
            <a:ext cx="7487918" cy="9056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400">
                <a:solidFill>
                  <a:schemeClr val="dk1"/>
                </a:solidFill>
                <a:latin typeface="Arial"/>
                <a:ea typeface="Arial"/>
                <a:cs typeface="Arial"/>
                <a:sym typeface="Arial"/>
              </a:rPr>
              <a:t>Nhận biết được tâm, bán kính, đường kính cùa hình tròn.</a:t>
            </a:r>
            <a:endParaRPr sz="2400">
              <a:solidFill>
                <a:schemeClr val="dk1"/>
              </a:solidFill>
              <a:latin typeface="Arial"/>
              <a:ea typeface="Arial"/>
              <a:cs typeface="Arial"/>
              <a:sym typeface="Arial"/>
            </a:endParaRPr>
          </a:p>
        </p:txBody>
      </p:sp>
      <p:sp>
        <p:nvSpPr>
          <p:cNvPr id="65" name="Google Shape;65;p4"/>
          <p:cNvSpPr/>
          <p:nvPr/>
        </p:nvSpPr>
        <p:spPr>
          <a:xfrm>
            <a:off x="1830445" y="4520978"/>
            <a:ext cx="823044" cy="855968"/>
          </a:xfrm>
          <a:prstGeom prst="flowChartConnector">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5"/>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5"/>
          <p:cNvSpPr txBox="1"/>
          <p:nvPr/>
        </p:nvSpPr>
        <p:spPr>
          <a:xfrm>
            <a:off x="1232219" y="399732"/>
            <a:ext cx="9016682" cy="1815882"/>
          </a:xfrm>
          <a:prstGeom prst="rect">
            <a:avLst/>
          </a:prstGeom>
          <a:solidFill>
            <a:srgbClr val="F9A9C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Trong hình bên:</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a) Có mấy góc vuông?</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b) Có mấy góc không vuông đỉnh A?</a:t>
            </a:r>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c) Tìm trung điểm của đoạn thẳng AC và đoạn thẳng ED.</a:t>
            </a:r>
            <a:endParaRPr/>
          </a:p>
        </p:txBody>
      </p:sp>
      <p:sp>
        <p:nvSpPr>
          <p:cNvPr id="73" name="Google Shape;73;p5"/>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a:p>
        </p:txBody>
      </p:sp>
      <p:pic>
        <p:nvPicPr>
          <p:cNvPr id="74" name="Google Shape;74;p5"/>
          <p:cNvPicPr preferRelativeResize="0"/>
          <p:nvPr/>
        </p:nvPicPr>
        <p:blipFill rotWithShape="1">
          <a:blip r:embed="rId4">
            <a:alphaModFix/>
          </a:blip>
          <a:srcRect/>
          <a:stretch/>
        </p:blipFill>
        <p:spPr>
          <a:xfrm>
            <a:off x="3952875" y="2396589"/>
            <a:ext cx="4764352" cy="4014788"/>
          </a:xfrm>
          <a:prstGeom prst="rect">
            <a:avLst/>
          </a:prstGeom>
          <a:no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6"/>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 name="Google Shape;81;p6"/>
          <p:cNvSpPr txBox="1"/>
          <p:nvPr/>
        </p:nvSpPr>
        <p:spPr>
          <a:xfrm>
            <a:off x="1232219" y="399732"/>
            <a:ext cx="9016682" cy="954107"/>
          </a:xfrm>
          <a:prstGeom prst="rect">
            <a:avLst/>
          </a:prstGeom>
          <a:solidFill>
            <a:srgbClr val="F9A9C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Trong hình bên:</a:t>
            </a:r>
            <a:endParaRPr/>
          </a:p>
          <a:p>
            <a:pPr marL="0" marR="0" lvl="0" indent="0" algn="l"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a) Có mấy góc vuông?</a:t>
            </a:r>
            <a:endParaRPr/>
          </a:p>
        </p:txBody>
      </p:sp>
      <p:sp>
        <p:nvSpPr>
          <p:cNvPr id="82" name="Google Shape;82;p6"/>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Arial"/>
                <a:ea typeface="Arial"/>
                <a:cs typeface="Arial"/>
                <a:sym typeface="Arial"/>
              </a:rPr>
              <a:t>1</a:t>
            </a:r>
            <a:endParaRPr/>
          </a:p>
        </p:txBody>
      </p:sp>
      <p:pic>
        <p:nvPicPr>
          <p:cNvPr id="83" name="Google Shape;83;p6"/>
          <p:cNvPicPr preferRelativeResize="0"/>
          <p:nvPr/>
        </p:nvPicPr>
        <p:blipFill rotWithShape="1">
          <a:blip r:embed="rId4">
            <a:alphaModFix/>
          </a:blip>
          <a:srcRect/>
          <a:stretch/>
        </p:blipFill>
        <p:spPr>
          <a:xfrm>
            <a:off x="7134225" y="2215614"/>
            <a:ext cx="4764352" cy="4014788"/>
          </a:xfrm>
          <a:prstGeom prst="rect">
            <a:avLst/>
          </a:prstGeom>
          <a:noFill/>
          <a:ln>
            <a:noFill/>
          </a:ln>
        </p:spPr>
      </p:pic>
      <p:sp>
        <p:nvSpPr>
          <p:cNvPr id="84" name="Google Shape;84;p6"/>
          <p:cNvSpPr txBox="1"/>
          <p:nvPr/>
        </p:nvSpPr>
        <p:spPr>
          <a:xfrm>
            <a:off x="641669" y="1809750"/>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a) Có 6 góc vuông là:</a:t>
            </a:r>
            <a:endParaRPr sz="3200" b="1">
              <a:solidFill>
                <a:srgbClr val="0070C0"/>
              </a:solidFill>
              <a:latin typeface="Calibri"/>
              <a:ea typeface="Calibri"/>
              <a:cs typeface="Calibri"/>
              <a:sym typeface="Calibri"/>
            </a:endParaRPr>
          </a:p>
        </p:txBody>
      </p:sp>
      <p:sp>
        <p:nvSpPr>
          <p:cNvPr id="85" name="Google Shape;85;p6"/>
          <p:cNvSpPr txBox="1"/>
          <p:nvPr/>
        </p:nvSpPr>
        <p:spPr>
          <a:xfrm>
            <a:off x="641669" y="2466975"/>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vuông đỉnh K; cạnh KA, KB</a:t>
            </a:r>
            <a:endParaRPr/>
          </a:p>
        </p:txBody>
      </p:sp>
      <p:sp>
        <p:nvSpPr>
          <p:cNvPr id="86" name="Google Shape;86;p6"/>
          <p:cNvSpPr txBox="1"/>
          <p:nvPr/>
        </p:nvSpPr>
        <p:spPr>
          <a:xfrm>
            <a:off x="641669" y="2981325"/>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vuông đỉnh K; cạnh KB, KC</a:t>
            </a:r>
            <a:endParaRPr/>
          </a:p>
        </p:txBody>
      </p:sp>
      <p:sp>
        <p:nvSpPr>
          <p:cNvPr id="87" name="Google Shape;87;p6"/>
          <p:cNvSpPr txBox="1"/>
          <p:nvPr/>
        </p:nvSpPr>
        <p:spPr>
          <a:xfrm>
            <a:off x="641669" y="3611027"/>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0070C0"/>
                </a:solidFill>
                <a:latin typeface="Calibri"/>
                <a:ea typeface="Calibri"/>
                <a:cs typeface="Calibri"/>
                <a:sym typeface="Calibri"/>
              </a:rPr>
              <a:t>- </a:t>
            </a:r>
            <a:r>
              <a:rPr lang="en-US" sz="3200" b="1" dirty="0" err="1">
                <a:solidFill>
                  <a:srgbClr val="0070C0"/>
                </a:solidFill>
                <a:latin typeface="Calibri"/>
                <a:ea typeface="Calibri"/>
                <a:cs typeface="Calibri"/>
                <a:sym typeface="Calibri"/>
              </a:rPr>
              <a:t>Góc</a:t>
            </a:r>
            <a:r>
              <a:rPr lang="en-US" sz="3200" b="1" dirty="0">
                <a:solidFill>
                  <a:srgbClr val="0070C0"/>
                </a:solidFill>
                <a:latin typeface="Calibri"/>
                <a:ea typeface="Calibri"/>
                <a:cs typeface="Calibri"/>
                <a:sym typeface="Calibri"/>
              </a:rPr>
              <a:t> </a:t>
            </a:r>
            <a:r>
              <a:rPr lang="en-US" sz="3200" b="1" dirty="0" err="1">
                <a:solidFill>
                  <a:srgbClr val="0070C0"/>
                </a:solidFill>
                <a:latin typeface="Calibri"/>
                <a:ea typeface="Calibri"/>
                <a:cs typeface="Calibri"/>
                <a:sym typeface="Calibri"/>
              </a:rPr>
              <a:t>vuông</a:t>
            </a:r>
            <a:r>
              <a:rPr lang="en-US" sz="3200" b="1" dirty="0">
                <a:solidFill>
                  <a:srgbClr val="0070C0"/>
                </a:solidFill>
                <a:latin typeface="Calibri"/>
                <a:ea typeface="Calibri"/>
                <a:cs typeface="Calibri"/>
                <a:sym typeface="Calibri"/>
              </a:rPr>
              <a:t> </a:t>
            </a:r>
            <a:r>
              <a:rPr lang="en-US" sz="3200" b="1" dirty="0" err="1">
                <a:solidFill>
                  <a:srgbClr val="0070C0"/>
                </a:solidFill>
                <a:latin typeface="Calibri"/>
                <a:ea typeface="Calibri"/>
                <a:cs typeface="Calibri"/>
                <a:sym typeface="Calibri"/>
              </a:rPr>
              <a:t>đỉnh</a:t>
            </a:r>
            <a:r>
              <a:rPr lang="en-US" sz="3200" b="1" dirty="0">
                <a:solidFill>
                  <a:srgbClr val="0070C0"/>
                </a:solidFill>
                <a:latin typeface="Calibri"/>
                <a:ea typeface="Calibri"/>
                <a:cs typeface="Calibri"/>
                <a:sym typeface="Calibri"/>
              </a:rPr>
              <a:t> K; </a:t>
            </a:r>
            <a:r>
              <a:rPr lang="en-US" sz="3200" b="1" dirty="0" err="1">
                <a:solidFill>
                  <a:srgbClr val="0070C0"/>
                </a:solidFill>
                <a:latin typeface="Calibri"/>
                <a:ea typeface="Calibri"/>
                <a:cs typeface="Calibri"/>
                <a:sym typeface="Calibri"/>
              </a:rPr>
              <a:t>cạnh</a:t>
            </a:r>
            <a:r>
              <a:rPr lang="en-US" sz="3200" b="1" dirty="0">
                <a:solidFill>
                  <a:srgbClr val="0070C0"/>
                </a:solidFill>
                <a:latin typeface="Calibri"/>
                <a:ea typeface="Calibri"/>
                <a:cs typeface="Calibri"/>
                <a:sym typeface="Calibri"/>
              </a:rPr>
              <a:t> KA, KI</a:t>
            </a:r>
            <a:endParaRPr dirty="0"/>
          </a:p>
        </p:txBody>
      </p:sp>
      <p:sp>
        <p:nvSpPr>
          <p:cNvPr id="88" name="Google Shape;88;p6"/>
          <p:cNvSpPr txBox="1"/>
          <p:nvPr/>
        </p:nvSpPr>
        <p:spPr>
          <a:xfrm>
            <a:off x="641669" y="4296827"/>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vuông đỉnh K; cạnh KC, KI</a:t>
            </a:r>
            <a:endParaRPr/>
          </a:p>
        </p:txBody>
      </p:sp>
      <p:sp>
        <p:nvSpPr>
          <p:cNvPr id="89" name="Google Shape;89;p6"/>
          <p:cNvSpPr txBox="1"/>
          <p:nvPr/>
        </p:nvSpPr>
        <p:spPr>
          <a:xfrm>
            <a:off x="641669" y="5535077"/>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vuông đỉnh I; cạnh IK, IE</a:t>
            </a:r>
            <a:endParaRPr/>
          </a:p>
        </p:txBody>
      </p:sp>
      <p:sp>
        <p:nvSpPr>
          <p:cNvPr id="90" name="Google Shape;90;p6"/>
          <p:cNvSpPr txBox="1"/>
          <p:nvPr/>
        </p:nvSpPr>
        <p:spPr>
          <a:xfrm>
            <a:off x="641669" y="4950302"/>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vuông đỉnh I; cạnh IK, ID</a:t>
            </a:r>
            <a:endParaRPr/>
          </a:p>
        </p:txBody>
      </p:sp>
      <p:cxnSp>
        <p:nvCxnSpPr>
          <p:cNvPr id="91" name="Google Shape;91;p6"/>
          <p:cNvCxnSpPr/>
          <p:nvPr/>
        </p:nvCxnSpPr>
        <p:spPr>
          <a:xfrm>
            <a:off x="9529590" y="2798284"/>
            <a:ext cx="0" cy="1806767"/>
          </a:xfrm>
          <a:prstGeom prst="straightConnector1">
            <a:avLst/>
          </a:prstGeom>
          <a:noFill/>
          <a:ln w="38100" cap="flat" cmpd="sng">
            <a:solidFill>
              <a:srgbClr val="FF0000"/>
            </a:solidFill>
            <a:prstDash val="solid"/>
            <a:miter lim="800000"/>
            <a:headEnd type="none" w="sm" len="sm"/>
            <a:tailEnd type="none" w="sm" len="sm"/>
          </a:ln>
        </p:spPr>
      </p:cxnSp>
      <p:cxnSp>
        <p:nvCxnSpPr>
          <p:cNvPr id="92" name="Google Shape;92;p6"/>
          <p:cNvCxnSpPr/>
          <p:nvPr/>
        </p:nvCxnSpPr>
        <p:spPr>
          <a:xfrm rot="10800000" flipH="1">
            <a:off x="8413871" y="4621536"/>
            <a:ext cx="1115719" cy="7344"/>
          </a:xfrm>
          <a:prstGeom prst="straightConnector1">
            <a:avLst/>
          </a:prstGeom>
          <a:noFill/>
          <a:ln w="38100" cap="flat" cmpd="sng">
            <a:solidFill>
              <a:srgbClr val="FF0000"/>
            </a:solidFill>
            <a:prstDash val="solid"/>
            <a:miter lim="800000"/>
            <a:headEnd type="none" w="sm" len="sm"/>
            <a:tailEnd type="none" w="sm" len="sm"/>
          </a:ln>
        </p:spPr>
      </p:cxnSp>
      <p:cxnSp>
        <p:nvCxnSpPr>
          <p:cNvPr id="93" name="Google Shape;93;p6"/>
          <p:cNvCxnSpPr/>
          <p:nvPr/>
        </p:nvCxnSpPr>
        <p:spPr>
          <a:xfrm>
            <a:off x="8769426" y="5754501"/>
            <a:ext cx="760164" cy="0"/>
          </a:xfrm>
          <a:prstGeom prst="straightConnector1">
            <a:avLst/>
          </a:prstGeom>
          <a:noFill/>
          <a:ln w="38100" cap="flat" cmpd="sng">
            <a:solidFill>
              <a:srgbClr val="FF0000"/>
            </a:solidFill>
            <a:prstDash val="solid"/>
            <a:miter lim="800000"/>
            <a:headEnd type="none" w="sm" len="sm"/>
            <a:tailEnd type="none" w="sm" len="sm"/>
          </a:ln>
        </p:spPr>
      </p:cxnSp>
      <p:cxnSp>
        <p:nvCxnSpPr>
          <p:cNvPr id="94" name="Google Shape;94;p6"/>
          <p:cNvCxnSpPr/>
          <p:nvPr/>
        </p:nvCxnSpPr>
        <p:spPr>
          <a:xfrm>
            <a:off x="9536304" y="5747180"/>
            <a:ext cx="760164" cy="0"/>
          </a:xfrm>
          <a:prstGeom prst="straightConnector1">
            <a:avLst/>
          </a:prstGeom>
          <a:noFill/>
          <a:ln w="38100" cap="flat" cmpd="sng">
            <a:solidFill>
              <a:srgbClr val="FF0000"/>
            </a:solidFill>
            <a:prstDash val="solid"/>
            <a:miter lim="800000"/>
            <a:headEnd type="none" w="sm" len="sm"/>
            <a:tailEnd type="none" w="sm" len="sm"/>
          </a:ln>
        </p:spPr>
      </p:cxnSp>
      <p:cxnSp>
        <p:nvCxnSpPr>
          <p:cNvPr id="95" name="Google Shape;95;p6"/>
          <p:cNvCxnSpPr/>
          <p:nvPr/>
        </p:nvCxnSpPr>
        <p:spPr>
          <a:xfrm>
            <a:off x="9558338" y="4625255"/>
            <a:ext cx="1083956" cy="0"/>
          </a:xfrm>
          <a:prstGeom prst="straightConnector1">
            <a:avLst/>
          </a:prstGeom>
          <a:noFill/>
          <a:ln w="38100" cap="flat" cmpd="sng">
            <a:solidFill>
              <a:srgbClr val="FF0000"/>
            </a:solidFill>
            <a:prstDash val="solid"/>
            <a:miter lim="800000"/>
            <a:headEnd type="none" w="sm" len="sm"/>
            <a:tailEnd type="none" w="sm" len="sm"/>
          </a:ln>
        </p:spPr>
      </p:cxnSp>
      <p:cxnSp>
        <p:nvCxnSpPr>
          <p:cNvPr id="96" name="Google Shape;96;p6"/>
          <p:cNvCxnSpPr/>
          <p:nvPr/>
        </p:nvCxnSpPr>
        <p:spPr>
          <a:xfrm>
            <a:off x="9520984" y="4621536"/>
            <a:ext cx="0" cy="1110931"/>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Effect transition="in" filter="fade">
                                      <p:cBhvr>
                                        <p:cTn id="12" dur="1000"/>
                                        <p:tgtEl>
                                          <p:spTgt spid="85">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1000"/>
                                        <p:tgtEl>
                                          <p:spTgt spid="9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10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750"/>
                                        <p:tgtEl>
                                          <p:spTgt spid="92"/>
                                        </p:tgtEl>
                                      </p:cBhvr>
                                    </p:animEffect>
                                    <p:set>
                                      <p:cBhvr>
                                        <p:cTn id="25" dur="1" fill="hold">
                                          <p:stCondLst>
                                            <p:cond delay="750"/>
                                          </p:stCondLst>
                                        </p:cTn>
                                        <p:tgtEl>
                                          <p:spTgt spid="9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750"/>
                                        <p:tgtEl>
                                          <p:spTgt spid="91"/>
                                        </p:tgtEl>
                                      </p:cBhvr>
                                    </p:animEffect>
                                    <p:set>
                                      <p:cBhvr>
                                        <p:cTn id="28" dur="1" fill="hold">
                                          <p:stCondLst>
                                            <p:cond delay="750"/>
                                          </p:stCondLst>
                                        </p:cTn>
                                        <p:tgtEl>
                                          <p:spTgt spid="91"/>
                                        </p:tgtEl>
                                        <p:attrNameLst>
                                          <p:attrName>style.visibility</p:attrName>
                                        </p:attrNameLst>
                                      </p:cBhvr>
                                      <p:to>
                                        <p:strVal val="hidden"/>
                                      </p:to>
                                    </p:set>
                                  </p:childTnLst>
                                </p:cTn>
                              </p:par>
                            </p:childTnLst>
                          </p:cTn>
                        </p:par>
                        <p:par>
                          <p:cTn id="29" fill="hold">
                            <p:stCondLst>
                              <p:cond delay="750"/>
                            </p:stCondLst>
                            <p:childTnLst>
                              <p:par>
                                <p:cTn id="30" presetID="10" presetClass="entr" presetSubtype="0" fill="hold" nodeType="afterEffect">
                                  <p:stCondLst>
                                    <p:cond delay="0"/>
                                  </p:stCondLst>
                                  <p:childTnLst>
                                    <p:set>
                                      <p:cBhvr>
                                        <p:cTn id="31" dur="1" fill="hold">
                                          <p:stCondLst>
                                            <p:cond delay="0"/>
                                          </p:stCondLst>
                                        </p:cTn>
                                        <p:tgtEl>
                                          <p:spTgt spid="86">
                                            <p:txEl>
                                              <p:pRg st="0" end="0"/>
                                            </p:txEl>
                                          </p:spTgt>
                                        </p:tgtEl>
                                        <p:attrNameLst>
                                          <p:attrName>style.visibility</p:attrName>
                                        </p:attrNameLst>
                                      </p:cBhvr>
                                      <p:to>
                                        <p:strVal val="visible"/>
                                      </p:to>
                                    </p:set>
                                    <p:animEffect transition="in" filter="fade">
                                      <p:cBhvr>
                                        <p:cTn id="32" dur="1000"/>
                                        <p:tgtEl>
                                          <p:spTgt spid="86">
                                            <p:txEl>
                                              <p:pRg st="0" end="0"/>
                                            </p:txEl>
                                          </p:spTgt>
                                        </p:tgtEl>
                                      </p:cBhvr>
                                    </p:animEffect>
                                  </p:childTnLst>
                                </p:cTn>
                              </p:par>
                            </p:childTnLst>
                          </p:cTn>
                        </p:par>
                        <p:par>
                          <p:cTn id="33" fill="hold">
                            <p:stCondLst>
                              <p:cond delay="1750"/>
                            </p:stCondLst>
                            <p:childTnLst>
                              <p:par>
                                <p:cTn id="34" presetID="10"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childTnLst>
                                </p:cTn>
                              </p:par>
                            </p:childTnLst>
                          </p:cTn>
                        </p:par>
                        <p:par>
                          <p:cTn id="37" fill="hold">
                            <p:stCondLst>
                              <p:cond delay="2750"/>
                            </p:stCondLst>
                            <p:childTnLst>
                              <p:par>
                                <p:cTn id="38" presetID="10" presetClass="entr" presetSubtype="0" fill="hold"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10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750"/>
                                        <p:tgtEl>
                                          <p:spTgt spid="91"/>
                                        </p:tgtEl>
                                      </p:cBhvr>
                                    </p:animEffect>
                                    <p:set>
                                      <p:cBhvr>
                                        <p:cTn id="45" dur="1" fill="hold">
                                          <p:stCondLst>
                                            <p:cond delay="750"/>
                                          </p:stCondLst>
                                        </p:cTn>
                                        <p:tgtEl>
                                          <p:spTgt spid="9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750"/>
                                        <p:tgtEl>
                                          <p:spTgt spid="95"/>
                                        </p:tgtEl>
                                      </p:cBhvr>
                                    </p:animEffect>
                                    <p:set>
                                      <p:cBhvr>
                                        <p:cTn id="48" dur="1" fill="hold">
                                          <p:stCondLst>
                                            <p:cond delay="750"/>
                                          </p:stCondLst>
                                        </p:cTn>
                                        <p:tgtEl>
                                          <p:spTgt spid="95"/>
                                        </p:tgtEl>
                                        <p:attrNameLst>
                                          <p:attrName>style.visibility</p:attrName>
                                        </p:attrNameLst>
                                      </p:cBhvr>
                                      <p:to>
                                        <p:strVal val="hidden"/>
                                      </p:to>
                                    </p:set>
                                  </p:childTnLst>
                                </p:cTn>
                              </p:par>
                            </p:childTnLst>
                          </p:cTn>
                        </p:par>
                        <p:par>
                          <p:cTn id="49" fill="hold">
                            <p:stCondLst>
                              <p:cond delay="750"/>
                            </p:stCondLst>
                            <p:childTnLst>
                              <p:par>
                                <p:cTn id="50" presetID="10" presetClass="entr" presetSubtype="0" fill="hold" nodeType="afterEffect">
                                  <p:stCondLst>
                                    <p:cond delay="0"/>
                                  </p:stCondLst>
                                  <p:childTnLst>
                                    <p:set>
                                      <p:cBhvr>
                                        <p:cTn id="51" dur="1" fill="hold">
                                          <p:stCondLst>
                                            <p:cond delay="0"/>
                                          </p:stCondLst>
                                        </p:cTn>
                                        <p:tgtEl>
                                          <p:spTgt spid="87">
                                            <p:txEl>
                                              <p:pRg st="0" end="0"/>
                                            </p:txEl>
                                          </p:spTgt>
                                        </p:tgtEl>
                                        <p:attrNameLst>
                                          <p:attrName>style.visibility</p:attrName>
                                        </p:attrNameLst>
                                      </p:cBhvr>
                                      <p:to>
                                        <p:strVal val="visible"/>
                                      </p:to>
                                    </p:set>
                                    <p:animEffect transition="in" filter="fade">
                                      <p:cBhvr>
                                        <p:cTn id="52" dur="1000"/>
                                        <p:tgtEl>
                                          <p:spTgt spid="87">
                                            <p:txEl>
                                              <p:pRg st="0" end="0"/>
                                            </p:txEl>
                                          </p:spTgt>
                                        </p:tgtEl>
                                      </p:cBhvr>
                                    </p:animEffect>
                                  </p:childTnLst>
                                </p:cTn>
                              </p:par>
                            </p:childTnLst>
                          </p:cTn>
                        </p:par>
                        <p:par>
                          <p:cTn id="53" fill="hold">
                            <p:stCondLst>
                              <p:cond delay="1750"/>
                            </p:stCondLst>
                            <p:childTnLst>
                              <p:par>
                                <p:cTn id="54" presetID="10" presetClass="entr" presetSubtype="0" fill="hold"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childTnLst>
                                </p:cTn>
                              </p:par>
                            </p:childTnLst>
                          </p:cTn>
                        </p:par>
                        <p:par>
                          <p:cTn id="57" fill="hold">
                            <p:stCondLst>
                              <p:cond delay="2750"/>
                            </p:stCondLst>
                            <p:childTnLst>
                              <p:par>
                                <p:cTn id="58" presetID="10" presetClass="entr" presetSubtype="0"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1000"/>
                                        <p:tgtEl>
                                          <p:spTgt spid="9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750"/>
                                        <p:tgtEl>
                                          <p:spTgt spid="92"/>
                                        </p:tgtEl>
                                      </p:cBhvr>
                                    </p:animEffect>
                                    <p:set>
                                      <p:cBhvr>
                                        <p:cTn id="65" dur="1" fill="hold">
                                          <p:stCondLst>
                                            <p:cond delay="750"/>
                                          </p:stCondLst>
                                        </p:cTn>
                                        <p:tgtEl>
                                          <p:spTgt spid="9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750"/>
                                        <p:tgtEl>
                                          <p:spTgt spid="96"/>
                                        </p:tgtEl>
                                      </p:cBhvr>
                                    </p:animEffect>
                                    <p:set>
                                      <p:cBhvr>
                                        <p:cTn id="68" dur="1" fill="hold">
                                          <p:stCondLst>
                                            <p:cond delay="750"/>
                                          </p:stCondLst>
                                        </p:cTn>
                                        <p:tgtEl>
                                          <p:spTgt spid="96"/>
                                        </p:tgtEl>
                                        <p:attrNameLst>
                                          <p:attrName>style.visibility</p:attrName>
                                        </p:attrNameLst>
                                      </p:cBhvr>
                                      <p:to>
                                        <p:strVal val="hidden"/>
                                      </p:to>
                                    </p:set>
                                  </p:childTnLst>
                                </p:cTn>
                              </p:par>
                            </p:childTnLst>
                          </p:cTn>
                        </p:par>
                        <p:par>
                          <p:cTn id="69" fill="hold">
                            <p:stCondLst>
                              <p:cond delay="750"/>
                            </p:stCondLst>
                            <p:childTnLst>
                              <p:par>
                                <p:cTn id="70" presetID="10" presetClass="entr" presetSubtype="0" fill="hold" nodeType="afterEffect">
                                  <p:stCondLst>
                                    <p:cond delay="0"/>
                                  </p:stCondLst>
                                  <p:childTnLst>
                                    <p:set>
                                      <p:cBhvr>
                                        <p:cTn id="71" dur="1" fill="hold">
                                          <p:stCondLst>
                                            <p:cond delay="0"/>
                                          </p:stCondLst>
                                        </p:cTn>
                                        <p:tgtEl>
                                          <p:spTgt spid="88">
                                            <p:txEl>
                                              <p:pRg st="0" end="0"/>
                                            </p:txEl>
                                          </p:spTgt>
                                        </p:tgtEl>
                                        <p:attrNameLst>
                                          <p:attrName>style.visibility</p:attrName>
                                        </p:attrNameLst>
                                      </p:cBhvr>
                                      <p:to>
                                        <p:strVal val="visible"/>
                                      </p:to>
                                    </p:set>
                                    <p:animEffect transition="in" filter="fade">
                                      <p:cBhvr>
                                        <p:cTn id="72" dur="1000"/>
                                        <p:tgtEl>
                                          <p:spTgt spid="88">
                                            <p:txEl>
                                              <p:pRg st="0" end="0"/>
                                            </p:txEl>
                                          </p:spTgt>
                                        </p:tgtEl>
                                      </p:cBhvr>
                                    </p:animEffect>
                                  </p:childTnLst>
                                </p:cTn>
                              </p:par>
                            </p:childTnLst>
                          </p:cTn>
                        </p:par>
                        <p:par>
                          <p:cTn id="73" fill="hold">
                            <p:stCondLst>
                              <p:cond delay="1750"/>
                            </p:stCondLst>
                            <p:childTnLst>
                              <p:par>
                                <p:cTn id="74" presetID="10" presetClass="entr" presetSubtype="0" fill="hold" nodeType="after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childTnLst>
                                </p:cTn>
                              </p:par>
                            </p:childTnLst>
                          </p:cTn>
                        </p:par>
                        <p:par>
                          <p:cTn id="77" fill="hold">
                            <p:stCondLst>
                              <p:cond delay="2750"/>
                            </p:stCondLst>
                            <p:childTnLst>
                              <p:par>
                                <p:cTn id="78" presetID="10" presetClass="entr" presetSubtype="0" fill="hold" nodeType="after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1000"/>
                                        <p:tgtEl>
                                          <p:spTgt spid="9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750"/>
                                        <p:tgtEl>
                                          <p:spTgt spid="95"/>
                                        </p:tgtEl>
                                      </p:cBhvr>
                                    </p:animEffect>
                                    <p:set>
                                      <p:cBhvr>
                                        <p:cTn id="85" dur="1" fill="hold">
                                          <p:stCondLst>
                                            <p:cond delay="750"/>
                                          </p:stCondLst>
                                        </p:cTn>
                                        <p:tgtEl>
                                          <p:spTgt spid="9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750"/>
                                        <p:tgtEl>
                                          <p:spTgt spid="96"/>
                                        </p:tgtEl>
                                      </p:cBhvr>
                                    </p:animEffect>
                                    <p:set>
                                      <p:cBhvr>
                                        <p:cTn id="88" dur="1" fill="hold">
                                          <p:stCondLst>
                                            <p:cond delay="750"/>
                                          </p:stCondLst>
                                        </p:cTn>
                                        <p:tgtEl>
                                          <p:spTgt spid="96"/>
                                        </p:tgtEl>
                                        <p:attrNameLst>
                                          <p:attrName>style.visibility</p:attrName>
                                        </p:attrNameLst>
                                      </p:cBhvr>
                                      <p:to>
                                        <p:strVal val="hidden"/>
                                      </p:to>
                                    </p:set>
                                  </p:childTnLst>
                                </p:cTn>
                              </p:par>
                            </p:childTnLst>
                          </p:cTn>
                        </p:par>
                        <p:par>
                          <p:cTn id="89" fill="hold">
                            <p:stCondLst>
                              <p:cond delay="750"/>
                            </p:stCondLst>
                            <p:childTnLst>
                              <p:par>
                                <p:cTn id="90" presetID="10" presetClass="entr" presetSubtype="0" fill="hold" nodeType="afterEffect">
                                  <p:stCondLst>
                                    <p:cond delay="0"/>
                                  </p:stCondLst>
                                  <p:childTnLst>
                                    <p:set>
                                      <p:cBhvr>
                                        <p:cTn id="91" dur="1" fill="hold">
                                          <p:stCondLst>
                                            <p:cond delay="0"/>
                                          </p:stCondLst>
                                        </p:cTn>
                                        <p:tgtEl>
                                          <p:spTgt spid="90">
                                            <p:txEl>
                                              <p:pRg st="0" end="0"/>
                                            </p:txEl>
                                          </p:spTgt>
                                        </p:tgtEl>
                                        <p:attrNameLst>
                                          <p:attrName>style.visibility</p:attrName>
                                        </p:attrNameLst>
                                      </p:cBhvr>
                                      <p:to>
                                        <p:strVal val="visible"/>
                                      </p:to>
                                    </p:set>
                                    <p:animEffect transition="in" filter="fade">
                                      <p:cBhvr>
                                        <p:cTn id="92" dur="1000"/>
                                        <p:tgtEl>
                                          <p:spTgt spid="90">
                                            <p:txEl>
                                              <p:pRg st="0" end="0"/>
                                            </p:txEl>
                                          </p:spTgt>
                                        </p:tgtEl>
                                      </p:cBhvr>
                                    </p:animEffect>
                                  </p:childTnLst>
                                </p:cTn>
                              </p:par>
                            </p:childTnLst>
                          </p:cTn>
                        </p:par>
                        <p:par>
                          <p:cTn id="93" fill="hold">
                            <p:stCondLst>
                              <p:cond delay="175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1000"/>
                                        <p:tgtEl>
                                          <p:spTgt spid="96"/>
                                        </p:tgtEl>
                                      </p:cBhvr>
                                    </p:animEffect>
                                  </p:childTnLst>
                                </p:cTn>
                              </p:par>
                            </p:childTnLst>
                          </p:cTn>
                        </p:par>
                        <p:par>
                          <p:cTn id="97" fill="hold">
                            <p:stCondLst>
                              <p:cond delay="2750"/>
                            </p:stCondLst>
                            <p:childTnLst>
                              <p:par>
                                <p:cTn id="98" presetID="10" presetClass="entr" presetSubtype="0" fill="hold" nodeType="after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fade">
                                      <p:cBhvr>
                                        <p:cTn id="100" dur="1000"/>
                                        <p:tgtEl>
                                          <p:spTgt spid="9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750"/>
                                        <p:tgtEl>
                                          <p:spTgt spid="96"/>
                                        </p:tgtEl>
                                      </p:cBhvr>
                                    </p:animEffect>
                                    <p:set>
                                      <p:cBhvr>
                                        <p:cTn id="105" dur="1" fill="hold">
                                          <p:stCondLst>
                                            <p:cond delay="750"/>
                                          </p:stCondLst>
                                        </p:cTn>
                                        <p:tgtEl>
                                          <p:spTgt spid="96"/>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750"/>
                                        <p:tgtEl>
                                          <p:spTgt spid="94"/>
                                        </p:tgtEl>
                                      </p:cBhvr>
                                    </p:animEffect>
                                    <p:set>
                                      <p:cBhvr>
                                        <p:cTn id="108" dur="1" fill="hold">
                                          <p:stCondLst>
                                            <p:cond delay="750"/>
                                          </p:stCondLst>
                                        </p:cTn>
                                        <p:tgtEl>
                                          <p:spTgt spid="94"/>
                                        </p:tgtEl>
                                        <p:attrNameLst>
                                          <p:attrName>style.visibility</p:attrName>
                                        </p:attrNameLst>
                                      </p:cBhvr>
                                      <p:to>
                                        <p:strVal val="hidden"/>
                                      </p:to>
                                    </p:set>
                                  </p:childTnLst>
                                </p:cTn>
                              </p:par>
                            </p:childTnLst>
                          </p:cTn>
                        </p:par>
                        <p:par>
                          <p:cTn id="109" fill="hold">
                            <p:stCondLst>
                              <p:cond delay="750"/>
                            </p:stCondLst>
                            <p:childTnLst>
                              <p:par>
                                <p:cTn id="110" presetID="10" presetClass="entr" presetSubtype="0" fill="hold" nodeType="afterEffect">
                                  <p:stCondLst>
                                    <p:cond delay="0"/>
                                  </p:stCondLst>
                                  <p:childTnLst>
                                    <p:set>
                                      <p:cBhvr>
                                        <p:cTn id="111" dur="1" fill="hold">
                                          <p:stCondLst>
                                            <p:cond delay="0"/>
                                          </p:stCondLst>
                                        </p:cTn>
                                        <p:tgtEl>
                                          <p:spTgt spid="89">
                                            <p:txEl>
                                              <p:pRg st="0" end="0"/>
                                            </p:txEl>
                                          </p:spTgt>
                                        </p:tgtEl>
                                        <p:attrNameLst>
                                          <p:attrName>style.visibility</p:attrName>
                                        </p:attrNameLst>
                                      </p:cBhvr>
                                      <p:to>
                                        <p:strVal val="visible"/>
                                      </p:to>
                                    </p:set>
                                    <p:animEffect transition="in" filter="fade">
                                      <p:cBhvr>
                                        <p:cTn id="112" dur="1000"/>
                                        <p:tgtEl>
                                          <p:spTgt spid="89">
                                            <p:txEl>
                                              <p:pRg st="0" end="0"/>
                                            </p:txEl>
                                          </p:spTgt>
                                        </p:tgtEl>
                                      </p:cBhvr>
                                    </p:animEffect>
                                  </p:childTnLst>
                                </p:cTn>
                              </p:par>
                            </p:childTnLst>
                          </p:cTn>
                        </p:par>
                        <p:par>
                          <p:cTn id="113" fill="hold">
                            <p:stCondLst>
                              <p:cond delay="1750"/>
                            </p:stCondLst>
                            <p:childTnLst>
                              <p:par>
                                <p:cTn id="114" presetID="10" presetClass="entr" presetSubtype="0" fill="hold" nodeType="after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fade">
                                      <p:cBhvr>
                                        <p:cTn id="116" dur="1000"/>
                                        <p:tgtEl>
                                          <p:spTgt spid="96"/>
                                        </p:tgtEl>
                                      </p:cBhvr>
                                    </p:animEffect>
                                  </p:childTnLst>
                                </p:cTn>
                              </p:par>
                            </p:childTnLst>
                          </p:cTn>
                        </p:par>
                        <p:par>
                          <p:cTn id="117" fill="hold">
                            <p:stCondLst>
                              <p:cond delay="2750"/>
                            </p:stCondLst>
                            <p:childTnLst>
                              <p:par>
                                <p:cTn id="118" presetID="10" presetClass="entr" presetSubtype="0" fill="hold" nodeType="after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fade">
                                      <p:cBhvr>
                                        <p:cTn id="120"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7"/>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3" name="Google Shape;103;p7"/>
          <p:cNvSpPr txBox="1"/>
          <p:nvPr/>
        </p:nvSpPr>
        <p:spPr>
          <a:xfrm>
            <a:off x="1232219" y="399732"/>
            <a:ext cx="9016682" cy="954107"/>
          </a:xfrm>
          <a:prstGeom prst="rect">
            <a:avLst/>
          </a:prstGeom>
          <a:solidFill>
            <a:srgbClr val="F9A9C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Trong hình bên:</a:t>
            </a:r>
            <a:endParaRPr/>
          </a:p>
          <a:p>
            <a:pPr marL="0" marR="0" lvl="0" indent="0" algn="l" rtl="0">
              <a:spcBef>
                <a:spcPts val="0"/>
              </a:spcBef>
              <a:spcAft>
                <a:spcPts val="0"/>
              </a:spcAft>
              <a:buNone/>
            </a:pPr>
            <a:r>
              <a:rPr lang="en-US" sz="2800" b="1">
                <a:solidFill>
                  <a:srgbClr val="000000"/>
                </a:solidFill>
                <a:latin typeface="Calibri"/>
                <a:ea typeface="Calibri"/>
                <a:cs typeface="Calibri"/>
                <a:sym typeface="Calibri"/>
              </a:rPr>
              <a:t>b) Có mấy góc không vuông đỉnh A?</a:t>
            </a:r>
            <a:endParaRPr/>
          </a:p>
        </p:txBody>
      </p:sp>
      <p:sp>
        <p:nvSpPr>
          <p:cNvPr id="104" name="Google Shape;104;p7"/>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Arial"/>
                <a:ea typeface="Arial"/>
                <a:cs typeface="Arial"/>
                <a:sym typeface="Arial"/>
              </a:rPr>
              <a:t>1</a:t>
            </a:r>
            <a:endParaRPr/>
          </a:p>
        </p:txBody>
      </p:sp>
      <p:sp>
        <p:nvSpPr>
          <p:cNvPr id="105" name="Google Shape;105;p7"/>
          <p:cNvSpPr txBox="1"/>
          <p:nvPr/>
        </p:nvSpPr>
        <p:spPr>
          <a:xfrm>
            <a:off x="553085" y="1996539"/>
            <a:ext cx="61150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Có 3 góc không vuông đỉnh A là:</a:t>
            </a:r>
            <a:endParaRPr/>
          </a:p>
        </p:txBody>
      </p:sp>
      <p:sp>
        <p:nvSpPr>
          <p:cNvPr id="106" name="Google Shape;106;p7"/>
          <p:cNvSpPr txBox="1"/>
          <p:nvPr/>
        </p:nvSpPr>
        <p:spPr>
          <a:xfrm>
            <a:off x="361950" y="2710914"/>
            <a:ext cx="69056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không vuông đỉnh A; cạnh AB, AK.</a:t>
            </a:r>
            <a:endParaRPr/>
          </a:p>
        </p:txBody>
      </p:sp>
      <p:sp>
        <p:nvSpPr>
          <p:cNvPr id="107" name="Google Shape;107;p7"/>
          <p:cNvSpPr txBox="1"/>
          <p:nvPr/>
        </p:nvSpPr>
        <p:spPr>
          <a:xfrm>
            <a:off x="361950" y="3434814"/>
            <a:ext cx="69056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không vuông đỉnh A; cạnh AK, AE</a:t>
            </a:r>
            <a:endParaRPr/>
          </a:p>
        </p:txBody>
      </p:sp>
      <p:sp>
        <p:nvSpPr>
          <p:cNvPr id="108" name="Google Shape;108;p7"/>
          <p:cNvSpPr txBox="1"/>
          <p:nvPr/>
        </p:nvSpPr>
        <p:spPr>
          <a:xfrm>
            <a:off x="361950" y="4237224"/>
            <a:ext cx="69056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70C0"/>
                </a:solidFill>
                <a:latin typeface="Calibri"/>
                <a:ea typeface="Calibri"/>
                <a:cs typeface="Calibri"/>
                <a:sym typeface="Calibri"/>
              </a:rPr>
              <a:t>- Góc không vuông đỉnh A; cạnh AB, AE</a:t>
            </a:r>
            <a:endParaRPr/>
          </a:p>
        </p:txBody>
      </p:sp>
      <p:pic>
        <p:nvPicPr>
          <p:cNvPr id="109" name="Google Shape;109;p7"/>
          <p:cNvPicPr preferRelativeResize="0"/>
          <p:nvPr/>
        </p:nvPicPr>
        <p:blipFill rotWithShape="1">
          <a:blip r:embed="rId4">
            <a:alphaModFix/>
          </a:blip>
          <a:srcRect/>
          <a:stretch/>
        </p:blipFill>
        <p:spPr>
          <a:xfrm>
            <a:off x="7134225" y="2215614"/>
            <a:ext cx="4764352" cy="4014788"/>
          </a:xfrm>
          <a:prstGeom prst="rect">
            <a:avLst/>
          </a:prstGeom>
          <a:noFill/>
          <a:ln>
            <a:noFill/>
          </a:ln>
        </p:spPr>
      </p:pic>
      <p:cxnSp>
        <p:nvCxnSpPr>
          <p:cNvPr id="110" name="Google Shape;110;p7"/>
          <p:cNvCxnSpPr/>
          <p:nvPr/>
        </p:nvCxnSpPr>
        <p:spPr>
          <a:xfrm flipH="1">
            <a:off x="8413871" y="2766285"/>
            <a:ext cx="1102530" cy="1838766"/>
          </a:xfrm>
          <a:prstGeom prst="straightConnector1">
            <a:avLst/>
          </a:prstGeom>
          <a:noFill/>
          <a:ln w="38100" cap="flat" cmpd="sng">
            <a:solidFill>
              <a:srgbClr val="FF0000"/>
            </a:solidFill>
            <a:prstDash val="solid"/>
            <a:miter lim="800000"/>
            <a:headEnd type="none" w="sm" len="sm"/>
            <a:tailEnd type="none" w="sm" len="sm"/>
          </a:ln>
        </p:spPr>
      </p:cxnSp>
      <p:cxnSp>
        <p:nvCxnSpPr>
          <p:cNvPr id="111" name="Google Shape;111;p7"/>
          <p:cNvCxnSpPr/>
          <p:nvPr/>
        </p:nvCxnSpPr>
        <p:spPr>
          <a:xfrm>
            <a:off x="8413871" y="4605051"/>
            <a:ext cx="355555" cy="1127416"/>
          </a:xfrm>
          <a:prstGeom prst="straightConnector1">
            <a:avLst/>
          </a:prstGeom>
          <a:noFill/>
          <a:ln w="38100" cap="flat" cmpd="sng">
            <a:solidFill>
              <a:srgbClr val="FF0000"/>
            </a:solidFill>
            <a:prstDash val="solid"/>
            <a:miter lim="800000"/>
            <a:headEnd type="none" w="sm" len="sm"/>
            <a:tailEnd type="none" w="sm" len="sm"/>
          </a:ln>
        </p:spPr>
      </p:cxnSp>
      <p:cxnSp>
        <p:nvCxnSpPr>
          <p:cNvPr id="112" name="Google Shape;112;p7"/>
          <p:cNvCxnSpPr/>
          <p:nvPr/>
        </p:nvCxnSpPr>
        <p:spPr>
          <a:xfrm rot="10800000" flipH="1">
            <a:off x="8416887" y="4621536"/>
            <a:ext cx="1112703" cy="16565"/>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0" end="0"/>
                                            </p:txEl>
                                          </p:spTgt>
                                        </p:tgtEl>
                                        <p:attrNameLst>
                                          <p:attrName>style.visibility</p:attrName>
                                        </p:attrNameLst>
                                      </p:cBhvr>
                                      <p:to>
                                        <p:strVal val="visible"/>
                                      </p:to>
                                    </p:set>
                                    <p:animEffect transition="in" filter="fade">
                                      <p:cBhvr>
                                        <p:cTn id="12" dur="1000"/>
                                        <p:tgtEl>
                                          <p:spTgt spid="106">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1000"/>
                                        <p:tgtEl>
                                          <p:spTgt spid="1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750"/>
                                        <p:tgtEl>
                                          <p:spTgt spid="110"/>
                                        </p:tgtEl>
                                      </p:cBhvr>
                                    </p:animEffect>
                                    <p:set>
                                      <p:cBhvr>
                                        <p:cTn id="26" dur="1" fill="hold">
                                          <p:stCondLst>
                                            <p:cond delay="750"/>
                                          </p:stCondLst>
                                        </p:cTn>
                                        <p:tgtEl>
                                          <p:spTgt spid="110"/>
                                        </p:tgtEl>
                                        <p:attrNameLst>
                                          <p:attrName>style.visibility</p:attrName>
                                        </p:attrNameLst>
                                      </p:cBhvr>
                                      <p:to>
                                        <p:strVal val="hidden"/>
                                      </p:to>
                                    </p:set>
                                  </p:childTnLst>
                                </p:cTn>
                              </p:par>
                            </p:childTnLst>
                          </p:cTn>
                        </p:par>
                        <p:par>
                          <p:cTn id="27" fill="hold">
                            <p:stCondLst>
                              <p:cond delay="750"/>
                            </p:stCondLst>
                            <p:childTnLst>
                              <p:par>
                                <p:cTn id="28" presetID="10" presetClass="entr" presetSubtype="0" fill="hold" nodeType="afterEffect">
                                  <p:stCondLst>
                                    <p:cond delay="0"/>
                                  </p:stCondLst>
                                  <p:childTnLst>
                                    <p:set>
                                      <p:cBhvr>
                                        <p:cTn id="29" dur="1" fill="hold">
                                          <p:stCondLst>
                                            <p:cond delay="0"/>
                                          </p:stCondLst>
                                        </p:cTn>
                                        <p:tgtEl>
                                          <p:spTgt spid="107">
                                            <p:txEl>
                                              <p:pRg st="0" end="0"/>
                                            </p:txEl>
                                          </p:spTgt>
                                        </p:tgtEl>
                                        <p:attrNameLst>
                                          <p:attrName>style.visibility</p:attrName>
                                        </p:attrNameLst>
                                      </p:cBhvr>
                                      <p:to>
                                        <p:strVal val="visible"/>
                                      </p:to>
                                    </p:set>
                                    <p:animEffect transition="in" filter="fade">
                                      <p:cBhvr>
                                        <p:cTn id="30" dur="1000"/>
                                        <p:tgtEl>
                                          <p:spTgt spid="107">
                                            <p:txEl>
                                              <p:pRg st="0" end="0"/>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000"/>
                                        <p:tgtEl>
                                          <p:spTgt spid="111"/>
                                        </p:tgtEl>
                                      </p:cBhvr>
                                    </p:animEffect>
                                  </p:childTnLst>
                                </p:cTn>
                              </p:par>
                              <p:par>
                                <p:cTn id="35" presetID="10" presetClass="exit" presetSubtype="0" fill="hold" nodeType="withEffect">
                                  <p:stCondLst>
                                    <p:cond delay="0"/>
                                  </p:stCondLst>
                                  <p:childTnLst>
                                    <p:animEffect transition="out" filter="fade">
                                      <p:cBhvr>
                                        <p:cTn id="36" dur="750"/>
                                        <p:tgtEl>
                                          <p:spTgt spid="111"/>
                                        </p:tgtEl>
                                      </p:cBhvr>
                                    </p:animEffect>
                                    <p:set>
                                      <p:cBhvr>
                                        <p:cTn id="37" dur="1" fill="hold">
                                          <p:stCondLst>
                                            <p:cond delay="750"/>
                                          </p:stCondLst>
                                        </p:cTn>
                                        <p:tgtEl>
                                          <p:spTgt spid="111"/>
                                        </p:tgtEl>
                                        <p:attrNameLst>
                                          <p:attrName>style.visibility</p:attrName>
                                        </p:attrNameLst>
                                      </p:cBhvr>
                                      <p:to>
                                        <p:strVal val="hidden"/>
                                      </p:to>
                                    </p:set>
                                  </p:childTnLst>
                                </p:cTn>
                              </p:par>
                            </p:childTnLst>
                          </p:cTn>
                        </p:par>
                        <p:par>
                          <p:cTn id="38" fill="hold">
                            <p:stCondLst>
                              <p:cond delay="2750"/>
                            </p:stCondLst>
                            <p:childTnLst>
                              <p:par>
                                <p:cTn id="39" presetID="10" presetClass="entr" presetSubtype="0" fill="hold" nodeType="after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fade">
                                      <p:cBhvr>
                                        <p:cTn id="41" dur="1000"/>
                                        <p:tgtEl>
                                          <p:spTgt spid="108">
                                            <p:txEl>
                                              <p:pRg st="0" end="0"/>
                                            </p:txEl>
                                          </p:spTgt>
                                        </p:tgtEl>
                                      </p:cBhvr>
                                    </p:animEffect>
                                  </p:childTnLst>
                                </p:cTn>
                              </p:par>
                            </p:childTnLst>
                          </p:cTn>
                        </p:par>
                        <p:par>
                          <p:cTn id="42" fill="hold">
                            <p:stCondLst>
                              <p:cond delay="3750"/>
                            </p:stCondLst>
                            <p:childTnLst>
                              <p:par>
                                <p:cTn id="43" presetID="10" presetClass="entr" presetSubtype="0"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childTnLst>
                                </p:cTn>
                              </p:par>
                            </p:childTnLst>
                          </p:cTn>
                        </p:par>
                        <p:par>
                          <p:cTn id="46" fill="hold">
                            <p:stCondLst>
                              <p:cond delay="4750"/>
                            </p:stCondLst>
                            <p:childTnLst>
                              <p:par>
                                <p:cTn id="47" presetID="10" presetClass="entr" presetSubtype="0" fill="hold" nodeType="after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8"/>
          <p:cNvSpPr/>
          <p:nvPr/>
        </p:nvSpPr>
        <p:spPr>
          <a:xfrm>
            <a:off x="20955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9" name="Google Shape;119;p8"/>
          <p:cNvSpPr txBox="1"/>
          <p:nvPr/>
        </p:nvSpPr>
        <p:spPr>
          <a:xfrm>
            <a:off x="1232219" y="399732"/>
            <a:ext cx="9016682" cy="954107"/>
          </a:xfrm>
          <a:prstGeom prst="rect">
            <a:avLst/>
          </a:prstGeom>
          <a:solidFill>
            <a:srgbClr val="F9A9C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Trong hình bên:</a:t>
            </a:r>
            <a:endParaRPr/>
          </a:p>
          <a:p>
            <a:pPr marL="0" marR="0" lvl="0" indent="0" algn="l" rtl="0">
              <a:spcBef>
                <a:spcPts val="0"/>
              </a:spcBef>
              <a:spcAft>
                <a:spcPts val="0"/>
              </a:spcAft>
              <a:buNone/>
            </a:pPr>
            <a:r>
              <a:rPr lang="en-US" sz="2800" b="1">
                <a:solidFill>
                  <a:srgbClr val="000000"/>
                </a:solidFill>
                <a:latin typeface="Calibri"/>
                <a:ea typeface="Calibri"/>
                <a:cs typeface="Calibri"/>
                <a:sym typeface="Calibri"/>
              </a:rPr>
              <a:t>c) Tìm trung điểm của đoạn thẳng AC và đoạn thẳng ED.</a:t>
            </a:r>
            <a:endParaRPr/>
          </a:p>
        </p:txBody>
      </p:sp>
      <p:sp>
        <p:nvSpPr>
          <p:cNvPr id="120" name="Google Shape;120;p8"/>
          <p:cNvSpPr/>
          <p:nvPr/>
        </p:nvSpPr>
        <p:spPr>
          <a:xfrm>
            <a:off x="429260" y="399732"/>
            <a:ext cx="802958" cy="802958"/>
          </a:xfrm>
          <a:prstGeom prst="ellipse">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US" sz="3600" b="1" i="0" u="none" strike="noStrike" cap="none">
                <a:solidFill>
                  <a:srgbClr val="FFFFFF"/>
                </a:solidFill>
                <a:latin typeface="Arial"/>
                <a:ea typeface="Arial"/>
                <a:cs typeface="Arial"/>
                <a:sym typeface="Arial"/>
              </a:rPr>
              <a:t>1</a:t>
            </a:r>
            <a:endParaRPr/>
          </a:p>
        </p:txBody>
      </p:sp>
      <p:pic>
        <p:nvPicPr>
          <p:cNvPr id="121" name="Google Shape;121;p8"/>
          <p:cNvPicPr preferRelativeResize="0"/>
          <p:nvPr/>
        </p:nvPicPr>
        <p:blipFill rotWithShape="1">
          <a:blip r:embed="rId4">
            <a:alphaModFix/>
          </a:blip>
          <a:srcRect/>
          <a:stretch/>
        </p:blipFill>
        <p:spPr>
          <a:xfrm>
            <a:off x="7134225" y="2215614"/>
            <a:ext cx="4764352" cy="4014788"/>
          </a:xfrm>
          <a:prstGeom prst="rect">
            <a:avLst/>
          </a:prstGeom>
          <a:noFill/>
          <a:ln>
            <a:noFill/>
          </a:ln>
        </p:spPr>
      </p:pic>
      <p:cxnSp>
        <p:nvCxnSpPr>
          <p:cNvPr id="122" name="Google Shape;122;p8"/>
          <p:cNvCxnSpPr/>
          <p:nvPr/>
        </p:nvCxnSpPr>
        <p:spPr>
          <a:xfrm>
            <a:off x="8439150" y="4619625"/>
            <a:ext cx="2200275" cy="0"/>
          </a:xfrm>
          <a:prstGeom prst="straightConnector1">
            <a:avLst/>
          </a:prstGeom>
          <a:noFill/>
          <a:ln w="57150" cap="flat" cmpd="sng">
            <a:solidFill>
              <a:srgbClr val="FF0000"/>
            </a:solidFill>
            <a:prstDash val="solid"/>
            <a:miter lim="800000"/>
            <a:headEnd type="none" w="sm" len="sm"/>
            <a:tailEnd type="none" w="sm" len="sm"/>
          </a:ln>
        </p:spPr>
      </p:cxnSp>
      <p:sp>
        <p:nvSpPr>
          <p:cNvPr id="123" name="Google Shape;123;p8"/>
          <p:cNvSpPr txBox="1"/>
          <p:nvPr/>
        </p:nvSpPr>
        <p:spPr>
          <a:xfrm>
            <a:off x="641669" y="1809750"/>
            <a:ext cx="6115050" cy="10772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Calibri"/>
                <a:ea typeface="Calibri"/>
                <a:cs typeface="Calibri"/>
                <a:sym typeface="Calibri"/>
              </a:rPr>
              <a:t>Điểm K là trung điểm của đoạn thẳng AC.</a:t>
            </a:r>
            <a:endParaRPr/>
          </a:p>
        </p:txBody>
      </p:sp>
      <p:cxnSp>
        <p:nvCxnSpPr>
          <p:cNvPr id="124" name="Google Shape;124;p8"/>
          <p:cNvCxnSpPr/>
          <p:nvPr/>
        </p:nvCxnSpPr>
        <p:spPr>
          <a:xfrm>
            <a:off x="8782050" y="5743575"/>
            <a:ext cx="1466851" cy="0"/>
          </a:xfrm>
          <a:prstGeom prst="straightConnector1">
            <a:avLst/>
          </a:prstGeom>
          <a:noFill/>
          <a:ln w="57150" cap="flat" cmpd="sng">
            <a:solidFill>
              <a:srgbClr val="FF0000"/>
            </a:solidFill>
            <a:prstDash val="solid"/>
            <a:miter lim="800000"/>
            <a:headEnd type="none" w="sm" len="sm"/>
            <a:tailEnd type="none" w="sm" len="sm"/>
          </a:ln>
        </p:spPr>
      </p:cxnSp>
      <p:sp>
        <p:nvSpPr>
          <p:cNvPr id="125" name="Google Shape;125;p8"/>
          <p:cNvSpPr txBox="1"/>
          <p:nvPr/>
        </p:nvSpPr>
        <p:spPr>
          <a:xfrm>
            <a:off x="641669" y="3181350"/>
            <a:ext cx="6115050" cy="107721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70C0"/>
              </a:buClr>
              <a:buSzPts val="3200"/>
              <a:buFont typeface="Arial"/>
              <a:buChar char="•"/>
            </a:pPr>
            <a:r>
              <a:rPr lang="en-US" sz="3200" b="1">
                <a:solidFill>
                  <a:srgbClr val="0070C0"/>
                </a:solidFill>
                <a:latin typeface="Calibri"/>
                <a:ea typeface="Calibri"/>
                <a:cs typeface="Calibri"/>
                <a:sym typeface="Calibri"/>
              </a:rPr>
              <a:t>Điểm I là trung điểm của đoạn thẳng ED.</a:t>
            </a:r>
            <a:endParaRPr/>
          </a:p>
        </p:txBody>
      </p:sp>
      <p:sp>
        <p:nvSpPr>
          <p:cNvPr id="126" name="Google Shape;126;p8"/>
          <p:cNvSpPr/>
          <p:nvPr/>
        </p:nvSpPr>
        <p:spPr>
          <a:xfrm>
            <a:off x="9500728" y="4575557"/>
            <a:ext cx="77118" cy="88135"/>
          </a:xfrm>
          <a:prstGeom prst="ellipse">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8"/>
          <p:cNvSpPr/>
          <p:nvPr/>
        </p:nvSpPr>
        <p:spPr>
          <a:xfrm>
            <a:off x="9500728" y="5699507"/>
            <a:ext cx="77118" cy="88135"/>
          </a:xfrm>
          <a:prstGeom prst="ellipse">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0" end="0"/>
                                            </p:txEl>
                                          </p:spTgt>
                                        </p:tgtEl>
                                        <p:attrNameLst>
                                          <p:attrName>style.visibility</p:attrName>
                                        </p:attrNameLst>
                                      </p:cBhvr>
                                      <p:to>
                                        <p:strVal val="visible"/>
                                      </p:to>
                                    </p:set>
                                    <p:animEffect transition="in" filter="fade">
                                      <p:cBhvr>
                                        <p:cTn id="17" dur="500"/>
                                        <p:tgtEl>
                                          <p:spTgt spid="12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5">
                                            <p:txEl>
                                              <p:pRg st="0" end="0"/>
                                            </p:txEl>
                                          </p:spTgt>
                                        </p:tgtEl>
                                        <p:attrNameLst>
                                          <p:attrName>style.visibility</p:attrName>
                                        </p:attrNameLst>
                                      </p:cBhvr>
                                      <p:to>
                                        <p:strVal val="visible"/>
                                      </p:to>
                                    </p:set>
                                    <p:animEffect transition="in" filter="fade">
                                      <p:cBhvr>
                                        <p:cTn id="30" dur="500"/>
                                        <p:tgtEl>
                                          <p:spTgt spid="125">
                                            <p:txEl>
                                              <p:pRg st="0" end="0"/>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9"/>
          <p:cNvSpPr/>
          <p:nvPr/>
        </p:nvSpPr>
        <p:spPr>
          <a:xfrm>
            <a:off x="203200" y="266700"/>
            <a:ext cx="11772900" cy="6324600"/>
          </a:xfrm>
          <a:prstGeom prst="roundRect">
            <a:avLst>
              <a:gd name="adj" fmla="val 52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134" name="Google Shape;134;p9"/>
          <p:cNvGrpSpPr/>
          <p:nvPr/>
        </p:nvGrpSpPr>
        <p:grpSpPr>
          <a:xfrm>
            <a:off x="1452880" y="-227329"/>
            <a:ext cx="9286875" cy="1713229"/>
            <a:chOff x="2846" y="-246"/>
            <a:chExt cx="14625" cy="3643"/>
          </a:xfrm>
        </p:grpSpPr>
        <p:grpSp>
          <p:nvGrpSpPr>
            <p:cNvPr id="135" name="Google Shape;135;p9"/>
            <p:cNvGrpSpPr/>
            <p:nvPr/>
          </p:nvGrpSpPr>
          <p:grpSpPr>
            <a:xfrm rot="10800000" flipH="1">
              <a:off x="2846" y="-246"/>
              <a:ext cx="14625" cy="3643"/>
              <a:chOff x="749" y="5749"/>
              <a:chExt cx="14625" cy="2557"/>
            </a:xfrm>
          </p:grpSpPr>
          <p:pic>
            <p:nvPicPr>
              <p:cNvPr id="136" name="Google Shape;136;p9"/>
              <p:cNvPicPr preferRelativeResize="0"/>
              <p:nvPr/>
            </p:nvPicPr>
            <p:blipFill rotWithShape="1">
              <a:blip r:embed="rId4">
                <a:alphaModFix/>
              </a:blip>
              <a:srcRect r="15967"/>
              <a:stretch/>
            </p:blipFill>
            <p:spPr>
              <a:xfrm rot="10800000" flipH="1">
                <a:off x="749" y="5749"/>
                <a:ext cx="7841" cy="2557"/>
              </a:xfrm>
              <a:prstGeom prst="rect">
                <a:avLst/>
              </a:prstGeom>
              <a:noFill/>
              <a:ln>
                <a:noFill/>
              </a:ln>
            </p:spPr>
          </p:pic>
          <p:pic>
            <p:nvPicPr>
              <p:cNvPr id="137" name="Google Shape;137;p9"/>
              <p:cNvPicPr preferRelativeResize="0"/>
              <p:nvPr/>
            </p:nvPicPr>
            <p:blipFill rotWithShape="1">
              <a:blip r:embed="rId4">
                <a:alphaModFix/>
              </a:blip>
              <a:srcRect r="23910"/>
              <a:stretch/>
            </p:blipFill>
            <p:spPr>
              <a:xfrm rot="10800000">
                <a:off x="8516" y="5749"/>
                <a:ext cx="6858" cy="2557"/>
              </a:xfrm>
              <a:prstGeom prst="rect">
                <a:avLst/>
              </a:prstGeom>
              <a:noFill/>
              <a:ln>
                <a:noFill/>
              </a:ln>
            </p:spPr>
          </p:pic>
        </p:grpSp>
        <p:sp>
          <p:nvSpPr>
            <p:cNvPr id="138" name="Google Shape;138;p9"/>
            <p:cNvSpPr/>
            <p:nvPr/>
          </p:nvSpPr>
          <p:spPr>
            <a:xfrm>
              <a:off x="3019" y="1006"/>
              <a:ext cx="14301" cy="2106"/>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39" name="Google Shape;139;p9"/>
          <p:cNvSpPr txBox="1"/>
          <p:nvPr/>
        </p:nvSpPr>
        <p:spPr>
          <a:xfrm>
            <a:off x="2533650" y="447675"/>
            <a:ext cx="722947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a:solidFill>
                  <a:srgbClr val="000000"/>
                </a:solidFill>
                <a:latin typeface="Calibri"/>
                <a:ea typeface="Calibri"/>
                <a:cs typeface="Calibri"/>
                <a:sym typeface="Calibri"/>
              </a:rPr>
              <a:t>2. Vẽ hình (theo mẫu).</a:t>
            </a:r>
            <a:endParaRPr sz="4000" b="1" i="0">
              <a:solidFill>
                <a:srgbClr val="000000"/>
              </a:solidFill>
              <a:latin typeface="Calibri"/>
              <a:ea typeface="Calibri"/>
              <a:cs typeface="Calibri"/>
              <a:sym typeface="Calibri"/>
            </a:endParaRPr>
          </a:p>
        </p:txBody>
      </p:sp>
      <p:pic>
        <p:nvPicPr>
          <p:cNvPr id="140" name="Google Shape;140;p9"/>
          <p:cNvPicPr preferRelativeResize="0"/>
          <p:nvPr/>
        </p:nvPicPr>
        <p:blipFill rotWithShape="1">
          <a:blip r:embed="rId5">
            <a:alphaModFix/>
          </a:blip>
          <a:srcRect/>
          <a:stretch/>
        </p:blipFill>
        <p:spPr>
          <a:xfrm>
            <a:off x="1219199" y="2047874"/>
            <a:ext cx="10426485" cy="2847975"/>
          </a:xfrm>
          <a:prstGeom prst="rect">
            <a:avLst/>
          </a:prstGeom>
          <a:noFill/>
          <a:ln>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611</Words>
  <Application>Microsoft Office PowerPoint</Application>
  <PresentationFormat>Widescreen</PresentationFormat>
  <Paragraphs>72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Lan Phuong</cp:lastModifiedBy>
  <cp:revision>2</cp:revision>
  <dcterms:created xsi:type="dcterms:W3CDTF">2018-06-17T04:53:00Z</dcterms:created>
  <dcterms:modified xsi:type="dcterms:W3CDTF">2024-01-01T14:20:48Z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86035D8CFBDA41CB901DCD92E38D0A70</vt:lpwstr>
  </property>
  <property fmtid="{D5CDD505-2E9C-101B-9397-08002B2CF9AE}" pid="3" name="KSOProductBuildVer">
    <vt:lpwstr>1033-11.2.0.10323</vt:lpwstr>
  </property>
</Properties>
</file>