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0"/>
  </p:notesMasterIdLst>
  <p:sldIdLst>
    <p:sldId id="296" r:id="rId2"/>
    <p:sldId id="288" r:id="rId3"/>
    <p:sldId id="298" r:id="rId4"/>
    <p:sldId id="295" r:id="rId5"/>
    <p:sldId id="299" r:id="rId6"/>
    <p:sldId id="387" r:id="rId7"/>
    <p:sldId id="300" r:id="rId8"/>
    <p:sldId id="303" r:id="rId9"/>
    <p:sldId id="301" r:id="rId10"/>
    <p:sldId id="302" r:id="rId11"/>
    <p:sldId id="304" r:id="rId12"/>
    <p:sldId id="305" r:id="rId13"/>
    <p:sldId id="386" r:id="rId14"/>
    <p:sldId id="388" r:id="rId15"/>
    <p:sldId id="389" r:id="rId16"/>
    <p:sldId id="390" r:id="rId17"/>
    <p:sldId id="391" r:id="rId18"/>
    <p:sldId id="39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2BC5A-3AB8-4F00-A741-1F51A2F8DF53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081CF-BC36-489D-BBB9-F3852DFB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: tranthao121004@gmail.com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1775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: 0972.115.126</a:t>
            </a:r>
          </a:p>
        </p:txBody>
      </p:sp>
    </p:spTree>
    <p:extLst>
      <p:ext uri="{BB962C8B-B14F-4D97-AF65-F5344CB8AC3E}">
        <p14:creationId xmlns:p14="http://schemas.microsoft.com/office/powerpoint/2010/main" val="401593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32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25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8689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75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4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Relationship Id="rId1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EDFF47-8B74-4509-BD0A-9D6590BED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6F5C7A31-D122-4716-870B-927CCCBB045A}"/>
              </a:ext>
            </a:extLst>
          </p:cNvPr>
          <p:cNvSpPr/>
          <p:nvPr/>
        </p:nvSpPr>
        <p:spPr>
          <a:xfrm>
            <a:off x="219396" y="4392385"/>
            <a:ext cx="11715750" cy="17969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2CC5BB-A8ED-4244-B233-13B419C3B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25" y="4543601"/>
            <a:ext cx="10815241" cy="14448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0E43D9-DB42-474C-B118-AC885D0EA8FD}"/>
              </a:ext>
            </a:extLst>
          </p:cNvPr>
          <p:cNvSpPr txBox="1"/>
          <p:nvPr/>
        </p:nvSpPr>
        <p:spPr>
          <a:xfrm>
            <a:off x="4200525" y="0"/>
            <a:ext cx="669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…….</a:t>
            </a:r>
          </a:p>
        </p:txBody>
      </p:sp>
    </p:spTree>
    <p:extLst>
      <p:ext uri="{BB962C8B-B14F-4D97-AF65-F5344CB8AC3E}">
        <p14:creationId xmlns:p14="http://schemas.microsoft.com/office/powerpoint/2010/main" val="190546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BA7D88B-075F-4F99-BA2B-6892107F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34F2D2-A159-4309-8545-B80D4731330C}"/>
              </a:ext>
            </a:extLst>
          </p:cNvPr>
          <p:cNvSpPr txBox="1"/>
          <p:nvPr/>
        </p:nvSpPr>
        <p:spPr>
          <a:xfrm>
            <a:off x="5090160" y="1589111"/>
            <a:ext cx="6835140" cy="1200329"/>
          </a:xfrm>
          <a:custGeom>
            <a:avLst/>
            <a:gdLst>
              <a:gd name="connsiteX0" fmla="*/ 0 w 6835140"/>
              <a:gd name="connsiteY0" fmla="*/ 0 h 1200329"/>
              <a:gd name="connsiteX1" fmla="*/ 6835140 w 6835140"/>
              <a:gd name="connsiteY1" fmla="*/ 0 h 1200329"/>
              <a:gd name="connsiteX2" fmla="*/ 6835140 w 6835140"/>
              <a:gd name="connsiteY2" fmla="*/ 1200329 h 1200329"/>
              <a:gd name="connsiteX3" fmla="*/ 0 w 6835140"/>
              <a:gd name="connsiteY3" fmla="*/ 1200329 h 1200329"/>
              <a:gd name="connsiteX4" fmla="*/ 0 w 6835140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5140" h="1200329" fill="none" extrusionOk="0">
                <a:moveTo>
                  <a:pt x="0" y="0"/>
                </a:moveTo>
                <a:cubicBezTo>
                  <a:pt x="2567661" y="5222"/>
                  <a:pt x="4118379" y="24918"/>
                  <a:pt x="6835140" y="0"/>
                </a:cubicBezTo>
                <a:cubicBezTo>
                  <a:pt x="6901874" y="180425"/>
                  <a:pt x="6888157" y="1037242"/>
                  <a:pt x="6835140" y="1200329"/>
                </a:cubicBezTo>
                <a:cubicBezTo>
                  <a:pt x="5054377" y="1035568"/>
                  <a:pt x="3377535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6835140" h="1200329" stroke="0" extrusionOk="0">
                <a:moveTo>
                  <a:pt x="0" y="0"/>
                </a:moveTo>
                <a:cubicBezTo>
                  <a:pt x="813039" y="11849"/>
                  <a:pt x="5579619" y="-161459"/>
                  <a:pt x="6835140" y="0"/>
                </a:cubicBezTo>
                <a:cubicBezTo>
                  <a:pt x="6760098" y="255061"/>
                  <a:pt x="6905662" y="845340"/>
                  <a:pt x="6835140" y="1200329"/>
                </a:cubicBezTo>
                <a:cubicBezTo>
                  <a:pt x="4803216" y="1054469"/>
                  <a:pt x="1070316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mèo: Lông, chân, mắt, tai, đuôi.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545DEE-617A-4A5F-9ABF-280B26C2EE5F}"/>
              </a:ext>
            </a:extLst>
          </p:cNvPr>
          <p:cNvSpPr txBox="1"/>
          <p:nvPr/>
        </p:nvSpPr>
        <p:spPr>
          <a:xfrm>
            <a:off x="5800098" y="3772572"/>
            <a:ext cx="5934702" cy="1200329"/>
          </a:xfrm>
          <a:custGeom>
            <a:avLst/>
            <a:gdLst>
              <a:gd name="connsiteX0" fmla="*/ 0 w 5934702"/>
              <a:gd name="connsiteY0" fmla="*/ 0 h 1200329"/>
              <a:gd name="connsiteX1" fmla="*/ 5934702 w 5934702"/>
              <a:gd name="connsiteY1" fmla="*/ 0 h 1200329"/>
              <a:gd name="connsiteX2" fmla="*/ 5934702 w 5934702"/>
              <a:gd name="connsiteY2" fmla="*/ 1200329 h 1200329"/>
              <a:gd name="connsiteX3" fmla="*/ 0 w 5934702"/>
              <a:gd name="connsiteY3" fmla="*/ 1200329 h 1200329"/>
              <a:gd name="connsiteX4" fmla="*/ 0 w 593470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4702" h="1200329" fill="none" extrusionOk="0">
                <a:moveTo>
                  <a:pt x="0" y="0"/>
                </a:moveTo>
                <a:cubicBezTo>
                  <a:pt x="1560826" y="5222"/>
                  <a:pt x="4175715" y="24918"/>
                  <a:pt x="5934702" y="0"/>
                </a:cubicBezTo>
                <a:cubicBezTo>
                  <a:pt x="6001436" y="180425"/>
                  <a:pt x="5987719" y="1037242"/>
                  <a:pt x="5934702" y="1200329"/>
                </a:cubicBezTo>
                <a:cubicBezTo>
                  <a:pt x="4947930" y="1035568"/>
                  <a:pt x="962701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934702" h="1200329" stroke="0" extrusionOk="0">
                <a:moveTo>
                  <a:pt x="0" y="0"/>
                </a:moveTo>
                <a:cubicBezTo>
                  <a:pt x="2425644" y="11849"/>
                  <a:pt x="3197587" y="-161459"/>
                  <a:pt x="5934702" y="0"/>
                </a:cubicBezTo>
                <a:cubicBezTo>
                  <a:pt x="5859660" y="255061"/>
                  <a:pt x="6005224" y="845340"/>
                  <a:pt x="5934702" y="1200329"/>
                </a:cubicBezTo>
                <a:cubicBezTo>
                  <a:pt x="4402097" y="1054469"/>
                  <a:pt x="235546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Lông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mao của mèo mềm, mượt giúp bảo vệ cơ thể.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id="{7E9CB439-F666-45C2-9528-0245A416A97F}"/>
              </a:ext>
            </a:extLst>
          </p:cNvPr>
          <p:cNvSpPr/>
          <p:nvPr/>
        </p:nvSpPr>
        <p:spPr>
          <a:xfrm>
            <a:off x="4931193" y="276855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53D94-53E3-4B2E-9D56-CEE655AE0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490662"/>
            <a:ext cx="409575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9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20515D4-221C-4F83-8229-A6D11042B3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" t="19499" r="64858" b="27578"/>
          <a:stretch/>
        </p:blipFill>
        <p:spPr>
          <a:xfrm>
            <a:off x="8359781" y="819150"/>
            <a:ext cx="4079499" cy="5715000"/>
          </a:xfrm>
          <a:prstGeom prst="rect">
            <a:avLst/>
          </a:prstGeom>
        </p:spPr>
      </p:pic>
      <p:pic>
        <p:nvPicPr>
          <p:cNvPr id="7" name="图片 2">
            <a:extLst>
              <a:ext uri="{FF2B5EF4-FFF2-40B4-BE49-F238E27FC236}">
                <a16:creationId xmlns:a16="http://schemas.microsoft.com/office/drawing/2014/main" id="{0184FB2D-7352-4D35-A5F8-BE672A5A79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-714722"/>
            <a:ext cx="9048750" cy="8097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41561C-787E-4763-8550-DB3E27680579}"/>
              </a:ext>
            </a:extLst>
          </p:cNvPr>
          <p:cNvSpPr txBox="1"/>
          <p:nvPr/>
        </p:nvSpPr>
        <p:spPr>
          <a:xfrm>
            <a:off x="2200275" y="1685925"/>
            <a:ext cx="533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 che phủ bên ngoài của mỗi loài vật là khác nhau để thích nghi với điều kiện và môi trường sống của từng loài.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F721371-D972-404B-B0BD-726D4055DAE8}"/>
              </a:ext>
            </a:extLst>
          </p:cNvPr>
          <p:cNvSpPr txBox="1"/>
          <p:nvPr/>
        </p:nvSpPr>
        <p:spPr>
          <a:xfrm>
            <a:off x="685800" y="381000"/>
            <a:ext cx="11296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Quan sát hình và cho biết: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con vật đang làm gì? Ở đâu?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 phận nào giúp chúng có thể thực hiện hoạt động đó?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77B97-A613-4A5D-BB6C-882BFD91E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2157412"/>
            <a:ext cx="6117588" cy="3643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D5F8FB-46B1-4B96-8287-D1DC7A42E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0" y="2200274"/>
            <a:ext cx="5491314" cy="344805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43E86B0-4144-4CEF-A0AA-9D94CD91DED7}"/>
              </a:ext>
            </a:extLst>
          </p:cNvPr>
          <p:cNvGrpSpPr/>
          <p:nvPr/>
        </p:nvGrpSpPr>
        <p:grpSpPr>
          <a:xfrm>
            <a:off x="4362450" y="5010150"/>
            <a:ext cx="3438525" cy="1695450"/>
            <a:chOff x="892354" y="3758439"/>
            <a:chExt cx="4278451" cy="21750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8899ED9-6BB6-4D3B-AA06-24811DA08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CD5FDAA-6155-47E3-9ABA-BD621E2C846E}"/>
                </a:ext>
              </a:extLst>
            </p:cNvPr>
            <p:cNvSpPr/>
            <p:nvPr/>
          </p:nvSpPr>
          <p:spPr>
            <a:xfrm>
              <a:off x="1022724" y="5405120"/>
              <a:ext cx="3589917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835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49137" y="1204175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167" y="282177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587AE03-CC34-48E4-A498-A28AC934B421}"/>
              </a:ext>
            </a:extLst>
          </p:cNvPr>
          <p:cNvGrpSpPr/>
          <p:nvPr/>
        </p:nvGrpSpPr>
        <p:grpSpPr>
          <a:xfrm>
            <a:off x="4438649" y="2124074"/>
            <a:ext cx="3486151" cy="2400301"/>
            <a:chOff x="223837" y="2157412"/>
            <a:chExt cx="5524652" cy="713898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4F53C69-7817-4555-AE31-248E3C683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23837" y="2157412"/>
              <a:ext cx="5510213" cy="364331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89E8948-7E8B-483E-BECE-B395475EA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57175" y="5848349"/>
              <a:ext cx="5491314" cy="3448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87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BA7D88B-075F-4F99-BA2B-6892107F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34F2D2-A159-4309-8545-B80D4731330C}"/>
              </a:ext>
            </a:extLst>
          </p:cNvPr>
          <p:cNvSpPr txBox="1"/>
          <p:nvPr/>
        </p:nvSpPr>
        <p:spPr>
          <a:xfrm>
            <a:off x="5090160" y="2008211"/>
            <a:ext cx="5044440" cy="707886"/>
          </a:xfrm>
          <a:custGeom>
            <a:avLst/>
            <a:gdLst>
              <a:gd name="connsiteX0" fmla="*/ 0 w 5044440"/>
              <a:gd name="connsiteY0" fmla="*/ 0 h 707886"/>
              <a:gd name="connsiteX1" fmla="*/ 5044440 w 5044440"/>
              <a:gd name="connsiteY1" fmla="*/ 0 h 707886"/>
              <a:gd name="connsiteX2" fmla="*/ 5044440 w 5044440"/>
              <a:gd name="connsiteY2" fmla="*/ 707886 h 707886"/>
              <a:gd name="connsiteX3" fmla="*/ 0 w 5044440"/>
              <a:gd name="connsiteY3" fmla="*/ 707886 h 707886"/>
              <a:gd name="connsiteX4" fmla="*/ 0 w 504444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4440" h="707886" fill="none" extrusionOk="0">
                <a:moveTo>
                  <a:pt x="0" y="0"/>
                </a:moveTo>
                <a:cubicBezTo>
                  <a:pt x="2440188" y="5222"/>
                  <a:pt x="4478391" y="24918"/>
                  <a:pt x="5044440" y="0"/>
                </a:cubicBezTo>
                <a:cubicBezTo>
                  <a:pt x="5103850" y="312948"/>
                  <a:pt x="5046349" y="396148"/>
                  <a:pt x="5044440" y="707886"/>
                </a:cubicBezTo>
                <a:cubicBezTo>
                  <a:pt x="2809134" y="543125"/>
                  <a:pt x="1799706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5044440" h="707886" stroke="0" extrusionOk="0">
                <a:moveTo>
                  <a:pt x="0" y="0"/>
                </a:moveTo>
                <a:cubicBezTo>
                  <a:pt x="1508711" y="11849"/>
                  <a:pt x="3144609" y="-161459"/>
                  <a:pt x="5044440" y="0"/>
                </a:cubicBezTo>
                <a:cubicBezTo>
                  <a:pt x="5090756" y="266683"/>
                  <a:pt x="5053202" y="423695"/>
                  <a:pt x="5044440" y="707886"/>
                </a:cubicBezTo>
                <a:cubicBezTo>
                  <a:pt x="4417053" y="562026"/>
                  <a:pt x="1290837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bơi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lội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dưới nước.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545DEE-617A-4A5F-9ABF-280B26C2EE5F}"/>
              </a:ext>
            </a:extLst>
          </p:cNvPr>
          <p:cNvSpPr txBox="1"/>
          <p:nvPr/>
        </p:nvSpPr>
        <p:spPr>
          <a:xfrm>
            <a:off x="5800098" y="3772572"/>
            <a:ext cx="6106152" cy="1200329"/>
          </a:xfrm>
          <a:custGeom>
            <a:avLst/>
            <a:gdLst>
              <a:gd name="connsiteX0" fmla="*/ 0 w 6106152"/>
              <a:gd name="connsiteY0" fmla="*/ 0 h 1200329"/>
              <a:gd name="connsiteX1" fmla="*/ 6106152 w 6106152"/>
              <a:gd name="connsiteY1" fmla="*/ 0 h 1200329"/>
              <a:gd name="connsiteX2" fmla="*/ 6106152 w 6106152"/>
              <a:gd name="connsiteY2" fmla="*/ 1200329 h 1200329"/>
              <a:gd name="connsiteX3" fmla="*/ 0 w 6106152"/>
              <a:gd name="connsiteY3" fmla="*/ 1200329 h 1200329"/>
              <a:gd name="connsiteX4" fmla="*/ 0 w 610615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152" h="1200329" fill="none" extrusionOk="0">
                <a:moveTo>
                  <a:pt x="0" y="0"/>
                </a:moveTo>
                <a:cubicBezTo>
                  <a:pt x="1666827" y="5222"/>
                  <a:pt x="4834888" y="24918"/>
                  <a:pt x="6106152" y="0"/>
                </a:cubicBezTo>
                <a:cubicBezTo>
                  <a:pt x="6172886" y="180425"/>
                  <a:pt x="6159169" y="1037242"/>
                  <a:pt x="6106152" y="1200329"/>
                </a:cubicBezTo>
                <a:cubicBezTo>
                  <a:pt x="4697434" y="1035568"/>
                  <a:pt x="748761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6106152" h="1200329" stroke="0" extrusionOk="0">
                <a:moveTo>
                  <a:pt x="0" y="0"/>
                </a:moveTo>
                <a:cubicBezTo>
                  <a:pt x="2157795" y="11849"/>
                  <a:pt x="5201942" y="-161459"/>
                  <a:pt x="6106152" y="0"/>
                </a:cubicBezTo>
                <a:cubicBezTo>
                  <a:pt x="6031110" y="255061"/>
                  <a:pt x="6176674" y="845340"/>
                  <a:pt x="6106152" y="1200329"/>
                </a:cubicBezTo>
                <a:cubicBezTo>
                  <a:pt x="3401753" y="1054469"/>
                  <a:pt x="1397815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Vây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và đuôi giúp cá bơi được.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id="{7E9CB439-F666-45C2-9528-0245A416A97F}"/>
              </a:ext>
            </a:extLst>
          </p:cNvPr>
          <p:cNvSpPr/>
          <p:nvPr/>
        </p:nvSpPr>
        <p:spPr>
          <a:xfrm>
            <a:off x="4931193" y="276855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B5594A-4176-4A06-8C18-5595E2F7E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52" y="1485900"/>
            <a:ext cx="3815597" cy="460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BA7D88B-075F-4F99-BA2B-6892107F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34F2D2-A159-4309-8545-B80D4731330C}"/>
              </a:ext>
            </a:extLst>
          </p:cNvPr>
          <p:cNvSpPr txBox="1"/>
          <p:nvPr/>
        </p:nvSpPr>
        <p:spPr>
          <a:xfrm>
            <a:off x="5090159" y="2008211"/>
            <a:ext cx="6644641" cy="646331"/>
          </a:xfrm>
          <a:custGeom>
            <a:avLst/>
            <a:gdLst>
              <a:gd name="connsiteX0" fmla="*/ 0 w 6644641"/>
              <a:gd name="connsiteY0" fmla="*/ 0 h 646331"/>
              <a:gd name="connsiteX1" fmla="*/ 6644641 w 6644641"/>
              <a:gd name="connsiteY1" fmla="*/ 0 h 646331"/>
              <a:gd name="connsiteX2" fmla="*/ 6644641 w 6644641"/>
              <a:gd name="connsiteY2" fmla="*/ 646331 h 646331"/>
              <a:gd name="connsiteX3" fmla="*/ 0 w 6644641"/>
              <a:gd name="connsiteY3" fmla="*/ 646331 h 646331"/>
              <a:gd name="connsiteX4" fmla="*/ 0 w 6644641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4641" h="646331" fill="none" extrusionOk="0">
                <a:moveTo>
                  <a:pt x="0" y="0"/>
                </a:moveTo>
                <a:cubicBezTo>
                  <a:pt x="1722331" y="5222"/>
                  <a:pt x="5314968" y="24918"/>
                  <a:pt x="6644641" y="0"/>
                </a:cubicBezTo>
                <a:cubicBezTo>
                  <a:pt x="6644895" y="82799"/>
                  <a:pt x="6664419" y="500035"/>
                  <a:pt x="6644641" y="646331"/>
                </a:cubicBezTo>
                <a:cubicBezTo>
                  <a:pt x="4913868" y="481570"/>
                  <a:pt x="3081456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644641" h="646331" stroke="0" extrusionOk="0">
                <a:moveTo>
                  <a:pt x="0" y="0"/>
                </a:moveTo>
                <a:cubicBezTo>
                  <a:pt x="2869636" y="11849"/>
                  <a:pt x="5108946" y="-161459"/>
                  <a:pt x="6644641" y="0"/>
                </a:cubicBezTo>
                <a:cubicBezTo>
                  <a:pt x="6619459" y="272270"/>
                  <a:pt x="6698543" y="451941"/>
                  <a:pt x="6644641" y="646331"/>
                </a:cubicBezTo>
                <a:cubicBezTo>
                  <a:pt x="5265962" y="500471"/>
                  <a:pt x="2499442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Chim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sắp đậu trên cành cây.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545DEE-617A-4A5F-9ABF-280B26C2EE5F}"/>
              </a:ext>
            </a:extLst>
          </p:cNvPr>
          <p:cNvSpPr txBox="1"/>
          <p:nvPr/>
        </p:nvSpPr>
        <p:spPr>
          <a:xfrm>
            <a:off x="5800098" y="3772572"/>
            <a:ext cx="5934702" cy="1200329"/>
          </a:xfrm>
          <a:custGeom>
            <a:avLst/>
            <a:gdLst>
              <a:gd name="connsiteX0" fmla="*/ 0 w 5934702"/>
              <a:gd name="connsiteY0" fmla="*/ 0 h 1200329"/>
              <a:gd name="connsiteX1" fmla="*/ 5934702 w 5934702"/>
              <a:gd name="connsiteY1" fmla="*/ 0 h 1200329"/>
              <a:gd name="connsiteX2" fmla="*/ 5934702 w 5934702"/>
              <a:gd name="connsiteY2" fmla="*/ 1200329 h 1200329"/>
              <a:gd name="connsiteX3" fmla="*/ 0 w 5934702"/>
              <a:gd name="connsiteY3" fmla="*/ 1200329 h 1200329"/>
              <a:gd name="connsiteX4" fmla="*/ 0 w 593470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4702" h="1200329" fill="none" extrusionOk="0">
                <a:moveTo>
                  <a:pt x="0" y="0"/>
                </a:moveTo>
                <a:cubicBezTo>
                  <a:pt x="1560826" y="5222"/>
                  <a:pt x="4175715" y="24918"/>
                  <a:pt x="5934702" y="0"/>
                </a:cubicBezTo>
                <a:cubicBezTo>
                  <a:pt x="6001436" y="180425"/>
                  <a:pt x="5987719" y="1037242"/>
                  <a:pt x="5934702" y="1200329"/>
                </a:cubicBezTo>
                <a:cubicBezTo>
                  <a:pt x="4947930" y="1035568"/>
                  <a:pt x="962701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934702" h="1200329" stroke="0" extrusionOk="0">
                <a:moveTo>
                  <a:pt x="0" y="0"/>
                </a:moveTo>
                <a:cubicBezTo>
                  <a:pt x="2425644" y="11849"/>
                  <a:pt x="3197587" y="-161459"/>
                  <a:pt x="5934702" y="0"/>
                </a:cubicBezTo>
                <a:cubicBezTo>
                  <a:pt x="5859660" y="255061"/>
                  <a:pt x="6005224" y="845340"/>
                  <a:pt x="5934702" y="1200329"/>
                </a:cubicBezTo>
                <a:cubicBezTo>
                  <a:pt x="4402097" y="1054469"/>
                  <a:pt x="235546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Cánh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giúp chim bay và giữ thăng bằng.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id="{7E9CB439-F666-45C2-9528-0245A416A97F}"/>
              </a:ext>
            </a:extLst>
          </p:cNvPr>
          <p:cNvSpPr/>
          <p:nvPr/>
        </p:nvSpPr>
        <p:spPr>
          <a:xfrm>
            <a:off x="4931193" y="276855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A4C0D7-45DB-478A-A656-7D0BD5CEF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504950"/>
            <a:ext cx="3752850" cy="454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7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BA7D88B-075F-4F99-BA2B-6892107F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34F2D2-A159-4309-8545-B80D4731330C}"/>
              </a:ext>
            </a:extLst>
          </p:cNvPr>
          <p:cNvSpPr txBox="1"/>
          <p:nvPr/>
        </p:nvSpPr>
        <p:spPr>
          <a:xfrm>
            <a:off x="5090160" y="2008211"/>
            <a:ext cx="6930390" cy="646331"/>
          </a:xfrm>
          <a:custGeom>
            <a:avLst/>
            <a:gdLst>
              <a:gd name="connsiteX0" fmla="*/ 0 w 6930390"/>
              <a:gd name="connsiteY0" fmla="*/ 0 h 646331"/>
              <a:gd name="connsiteX1" fmla="*/ 6930390 w 6930390"/>
              <a:gd name="connsiteY1" fmla="*/ 0 h 646331"/>
              <a:gd name="connsiteX2" fmla="*/ 6930390 w 6930390"/>
              <a:gd name="connsiteY2" fmla="*/ 646331 h 646331"/>
              <a:gd name="connsiteX3" fmla="*/ 0 w 6930390"/>
              <a:gd name="connsiteY3" fmla="*/ 646331 h 646331"/>
              <a:gd name="connsiteX4" fmla="*/ 0 w 693039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0390" h="646331" fill="none" extrusionOk="0">
                <a:moveTo>
                  <a:pt x="0" y="0"/>
                </a:moveTo>
                <a:cubicBezTo>
                  <a:pt x="1246742" y="5222"/>
                  <a:pt x="4019716" y="24918"/>
                  <a:pt x="6930390" y="0"/>
                </a:cubicBezTo>
                <a:cubicBezTo>
                  <a:pt x="6930644" y="82799"/>
                  <a:pt x="6950168" y="500035"/>
                  <a:pt x="6930390" y="646331"/>
                </a:cubicBezTo>
                <a:cubicBezTo>
                  <a:pt x="6182504" y="481570"/>
                  <a:pt x="2268433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930390" h="646331" stroke="0" extrusionOk="0">
                <a:moveTo>
                  <a:pt x="0" y="0"/>
                </a:moveTo>
                <a:cubicBezTo>
                  <a:pt x="2671178" y="11849"/>
                  <a:pt x="4985656" y="-161459"/>
                  <a:pt x="6930390" y="0"/>
                </a:cubicBezTo>
                <a:cubicBezTo>
                  <a:pt x="6905208" y="272270"/>
                  <a:pt x="6984292" y="451941"/>
                  <a:pt x="6930390" y="646331"/>
                </a:cubicBezTo>
                <a:cubicBezTo>
                  <a:pt x="3771842" y="500471"/>
                  <a:pt x="3085414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Ngựa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đang chạy trên cánh đồng.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545DEE-617A-4A5F-9ABF-280B26C2EE5F}"/>
              </a:ext>
            </a:extLst>
          </p:cNvPr>
          <p:cNvSpPr txBox="1"/>
          <p:nvPr/>
        </p:nvSpPr>
        <p:spPr>
          <a:xfrm>
            <a:off x="5800098" y="3772572"/>
            <a:ext cx="5934702" cy="1200329"/>
          </a:xfrm>
          <a:custGeom>
            <a:avLst/>
            <a:gdLst>
              <a:gd name="connsiteX0" fmla="*/ 0 w 5934702"/>
              <a:gd name="connsiteY0" fmla="*/ 0 h 1200329"/>
              <a:gd name="connsiteX1" fmla="*/ 5934702 w 5934702"/>
              <a:gd name="connsiteY1" fmla="*/ 0 h 1200329"/>
              <a:gd name="connsiteX2" fmla="*/ 5934702 w 5934702"/>
              <a:gd name="connsiteY2" fmla="*/ 1200329 h 1200329"/>
              <a:gd name="connsiteX3" fmla="*/ 0 w 5934702"/>
              <a:gd name="connsiteY3" fmla="*/ 1200329 h 1200329"/>
              <a:gd name="connsiteX4" fmla="*/ 0 w 593470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4702" h="1200329" fill="none" extrusionOk="0">
                <a:moveTo>
                  <a:pt x="0" y="0"/>
                </a:moveTo>
                <a:cubicBezTo>
                  <a:pt x="1560826" y="5222"/>
                  <a:pt x="4175715" y="24918"/>
                  <a:pt x="5934702" y="0"/>
                </a:cubicBezTo>
                <a:cubicBezTo>
                  <a:pt x="6001436" y="180425"/>
                  <a:pt x="5987719" y="1037242"/>
                  <a:pt x="5934702" y="1200329"/>
                </a:cubicBezTo>
                <a:cubicBezTo>
                  <a:pt x="4947930" y="1035568"/>
                  <a:pt x="962701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934702" h="1200329" stroke="0" extrusionOk="0">
                <a:moveTo>
                  <a:pt x="0" y="0"/>
                </a:moveTo>
                <a:cubicBezTo>
                  <a:pt x="2425644" y="11849"/>
                  <a:pt x="3197587" y="-161459"/>
                  <a:pt x="5934702" y="0"/>
                </a:cubicBezTo>
                <a:cubicBezTo>
                  <a:pt x="5859660" y="255061"/>
                  <a:pt x="6005224" y="845340"/>
                  <a:pt x="5934702" y="1200329"/>
                </a:cubicBezTo>
                <a:cubicBezTo>
                  <a:pt x="4402097" y="1054469"/>
                  <a:pt x="235546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 giúp ngựa chạy nhanh.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id="{7E9CB439-F666-45C2-9528-0245A416A97F}"/>
              </a:ext>
            </a:extLst>
          </p:cNvPr>
          <p:cNvSpPr/>
          <p:nvPr/>
        </p:nvSpPr>
        <p:spPr>
          <a:xfrm>
            <a:off x="4931193" y="276855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5EACB0-1113-4DD3-A773-E18B004E1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09712"/>
            <a:ext cx="3795150" cy="43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9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BA7D88B-075F-4F99-BA2B-6892107F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34F2D2-A159-4309-8545-B80D4731330C}"/>
              </a:ext>
            </a:extLst>
          </p:cNvPr>
          <p:cNvSpPr txBox="1"/>
          <p:nvPr/>
        </p:nvSpPr>
        <p:spPr>
          <a:xfrm>
            <a:off x="5090160" y="1589111"/>
            <a:ext cx="5825490" cy="646331"/>
          </a:xfrm>
          <a:custGeom>
            <a:avLst/>
            <a:gdLst>
              <a:gd name="connsiteX0" fmla="*/ 0 w 5825490"/>
              <a:gd name="connsiteY0" fmla="*/ 0 h 646331"/>
              <a:gd name="connsiteX1" fmla="*/ 5825490 w 5825490"/>
              <a:gd name="connsiteY1" fmla="*/ 0 h 646331"/>
              <a:gd name="connsiteX2" fmla="*/ 5825490 w 5825490"/>
              <a:gd name="connsiteY2" fmla="*/ 646331 h 646331"/>
              <a:gd name="connsiteX3" fmla="*/ 0 w 5825490"/>
              <a:gd name="connsiteY3" fmla="*/ 646331 h 646331"/>
              <a:gd name="connsiteX4" fmla="*/ 0 w 582549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5490" h="646331" fill="none" extrusionOk="0">
                <a:moveTo>
                  <a:pt x="0" y="0"/>
                </a:moveTo>
                <a:cubicBezTo>
                  <a:pt x="2317237" y="5222"/>
                  <a:pt x="4622240" y="24918"/>
                  <a:pt x="5825490" y="0"/>
                </a:cubicBezTo>
                <a:cubicBezTo>
                  <a:pt x="5825744" y="82799"/>
                  <a:pt x="5845268" y="500035"/>
                  <a:pt x="5825490" y="646331"/>
                </a:cubicBezTo>
                <a:cubicBezTo>
                  <a:pt x="3473789" y="481570"/>
                  <a:pt x="1816711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5825490" h="646331" stroke="0" extrusionOk="0">
                <a:moveTo>
                  <a:pt x="0" y="0"/>
                </a:moveTo>
                <a:cubicBezTo>
                  <a:pt x="2603342" y="11849"/>
                  <a:pt x="4343069" y="-161459"/>
                  <a:pt x="5825490" y="0"/>
                </a:cubicBezTo>
                <a:cubicBezTo>
                  <a:pt x="5800308" y="272270"/>
                  <a:pt x="5879392" y="451941"/>
                  <a:pt x="5825490" y="646331"/>
                </a:cubicBezTo>
                <a:cubicBezTo>
                  <a:pt x="3448082" y="500471"/>
                  <a:pt x="1345927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Cua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đang bò trên bãi biển.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545DEE-617A-4A5F-9ABF-280B26C2EE5F}"/>
              </a:ext>
            </a:extLst>
          </p:cNvPr>
          <p:cNvSpPr txBox="1"/>
          <p:nvPr/>
        </p:nvSpPr>
        <p:spPr>
          <a:xfrm>
            <a:off x="5600073" y="3296322"/>
            <a:ext cx="5934702" cy="1200329"/>
          </a:xfrm>
          <a:custGeom>
            <a:avLst/>
            <a:gdLst>
              <a:gd name="connsiteX0" fmla="*/ 0 w 5934702"/>
              <a:gd name="connsiteY0" fmla="*/ 0 h 1200329"/>
              <a:gd name="connsiteX1" fmla="*/ 5934702 w 5934702"/>
              <a:gd name="connsiteY1" fmla="*/ 0 h 1200329"/>
              <a:gd name="connsiteX2" fmla="*/ 5934702 w 5934702"/>
              <a:gd name="connsiteY2" fmla="*/ 1200329 h 1200329"/>
              <a:gd name="connsiteX3" fmla="*/ 0 w 5934702"/>
              <a:gd name="connsiteY3" fmla="*/ 1200329 h 1200329"/>
              <a:gd name="connsiteX4" fmla="*/ 0 w 593470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4702" h="1200329" fill="none" extrusionOk="0">
                <a:moveTo>
                  <a:pt x="0" y="0"/>
                </a:moveTo>
                <a:cubicBezTo>
                  <a:pt x="1560826" y="5222"/>
                  <a:pt x="4175715" y="24918"/>
                  <a:pt x="5934702" y="0"/>
                </a:cubicBezTo>
                <a:cubicBezTo>
                  <a:pt x="6001436" y="180425"/>
                  <a:pt x="5987719" y="1037242"/>
                  <a:pt x="5934702" y="1200329"/>
                </a:cubicBezTo>
                <a:cubicBezTo>
                  <a:pt x="4947930" y="1035568"/>
                  <a:pt x="962701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934702" h="1200329" stroke="0" extrusionOk="0">
                <a:moveTo>
                  <a:pt x="0" y="0"/>
                </a:moveTo>
                <a:cubicBezTo>
                  <a:pt x="2425644" y="11849"/>
                  <a:pt x="3197587" y="-161459"/>
                  <a:pt x="5934702" y="0"/>
                </a:cubicBezTo>
                <a:cubicBezTo>
                  <a:pt x="5859660" y="255061"/>
                  <a:pt x="6005224" y="845340"/>
                  <a:pt x="5934702" y="1200329"/>
                </a:cubicBezTo>
                <a:cubicBezTo>
                  <a:pt x="4402097" y="1054469"/>
                  <a:pt x="235546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 chân giúp cua di chuyển.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id="{7E9CB439-F666-45C2-9528-0245A416A97F}"/>
              </a:ext>
            </a:extLst>
          </p:cNvPr>
          <p:cNvSpPr/>
          <p:nvPr/>
        </p:nvSpPr>
        <p:spPr>
          <a:xfrm>
            <a:off x="4921668" y="2301833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FD8EBC-27E8-4758-B942-A1415921C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2" y="1519237"/>
            <a:ext cx="3538538" cy="42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B4A77C8-7CBF-4876-AA04-83589584D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1" t="63291" r="64845" b="15274"/>
          <a:stretch/>
        </p:blipFill>
        <p:spPr>
          <a:xfrm rot="194640">
            <a:off x="2136165" y="628699"/>
            <a:ext cx="9661987" cy="5548286"/>
          </a:xfrm>
          <a:prstGeom prst="rect">
            <a:avLst/>
          </a:prstGeom>
        </p:spPr>
      </p:pic>
      <p:pic>
        <p:nvPicPr>
          <p:cNvPr id="14" name="图片 13" descr="图片包含 文字&#10;&#10;描述已自动生成">
            <a:extLst>
              <a:ext uri="{FF2B5EF4-FFF2-40B4-BE49-F238E27FC236}">
                <a16:creationId xmlns:a16="http://schemas.microsoft.com/office/drawing/2014/main" id="{57EC2D98-0364-4D36-BA7A-DB7AB19AB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925" y="1724025"/>
            <a:ext cx="4821192" cy="5286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EA2D47-AFFE-4025-86A9-455C781A2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721" y="1713686"/>
            <a:ext cx="2621507" cy="11827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E78F78-57CF-495B-B017-743FF64802D8}"/>
              </a:ext>
            </a:extLst>
          </p:cNvPr>
          <p:cNvSpPr txBox="1"/>
          <p:nvPr/>
        </p:nvSpPr>
        <p:spPr>
          <a:xfrm>
            <a:off x="3533774" y="2752725"/>
            <a:ext cx="7610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Chuẩn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bị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hình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ảnh</a:t>
            </a:r>
            <a:r>
              <a:rPr lang="en-US" sz="3600" b="1" dirty="0">
                <a:solidFill>
                  <a:srgbClr val="002060"/>
                </a:solidFill>
              </a:rPr>
              <a:t> (</a:t>
            </a:r>
            <a:r>
              <a:rPr lang="en-US" sz="3600" b="1" dirty="0" err="1">
                <a:solidFill>
                  <a:srgbClr val="002060"/>
                </a:solidFill>
              </a:rPr>
              <a:t>ảnh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chụp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hoặc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vẽ</a:t>
            </a:r>
            <a:r>
              <a:rPr lang="en-US" sz="3600" b="1" dirty="0">
                <a:solidFill>
                  <a:srgbClr val="002060"/>
                </a:solidFill>
              </a:rPr>
              <a:t>)  </a:t>
            </a:r>
            <a:r>
              <a:rPr lang="en-US" sz="3600" b="1" dirty="0" err="1">
                <a:solidFill>
                  <a:srgbClr val="002060"/>
                </a:solidFill>
              </a:rPr>
              <a:t>một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số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động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vật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mà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em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biết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mang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đến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lớp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trong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tiết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sau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259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F721371-D972-404B-B0BD-726D4055DAE8}"/>
              </a:ext>
            </a:extLst>
          </p:cNvPr>
          <p:cNvSpPr txBox="1"/>
          <p:nvPr/>
        </p:nvSpPr>
        <p:spPr>
          <a:xfrm>
            <a:off x="466726" y="400050"/>
            <a:ext cx="4991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Quan sát hình 1 và cho biết: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Tên con vật và nơi sống của chúng.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 vật đó có những đặc điểm bên ngoài nào nổi bật?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76A480-761F-4F82-AE9C-DA653E489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199" y="361950"/>
            <a:ext cx="6686801" cy="623887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81FF8DB-1A43-4CE8-B624-FF150652CD48}"/>
              </a:ext>
            </a:extLst>
          </p:cNvPr>
          <p:cNvSpPr/>
          <p:nvPr/>
        </p:nvSpPr>
        <p:spPr>
          <a:xfrm>
            <a:off x="609601" y="2781300"/>
            <a:ext cx="4343400" cy="704850"/>
          </a:xfrm>
          <a:prstGeom prst="roundRect">
            <a:avLst>
              <a:gd name="adj" fmla="val 38289"/>
            </a:avLst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Hoàn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thành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phiếu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bài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tập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525FC94-D3CB-4F7E-9ADE-D419A99C5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556778"/>
              </p:ext>
            </p:extLst>
          </p:nvPr>
        </p:nvGraphicFramePr>
        <p:xfrm>
          <a:off x="381000" y="3787298"/>
          <a:ext cx="5057775" cy="1443734"/>
        </p:xfrm>
        <a:graphic>
          <a:graphicData uri="http://schemas.openxmlformats.org/drawingml/2006/table">
            <a:tbl>
              <a:tblPr/>
              <a:tblGrid>
                <a:gridCol w="1314450">
                  <a:extLst>
                    <a:ext uri="{9D8B030D-6E8A-4147-A177-3AD203B41FA5}">
                      <a16:colId xmlns:a16="http://schemas.microsoft.com/office/drawing/2014/main" val="3082839104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580852611"/>
                    </a:ext>
                  </a:extLst>
                </a:gridCol>
                <a:gridCol w="2162175">
                  <a:extLst>
                    <a:ext uri="{9D8B030D-6E8A-4147-A177-3AD203B41FA5}">
                      <a16:colId xmlns:a16="http://schemas.microsoft.com/office/drawing/2014/main" val="4120177295"/>
                    </a:ext>
                  </a:extLst>
                </a:gridCol>
              </a:tblGrid>
              <a:tr h="8132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Nơi sống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Đặc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ngoài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nổi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bật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124977"/>
                  </a:ext>
                </a:extLst>
              </a:tr>
              <a:tr h="610614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8637222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1993DDFB-F254-45E0-A811-DEE9CCAA3139}"/>
              </a:ext>
            </a:extLst>
          </p:cNvPr>
          <p:cNvGrpSpPr/>
          <p:nvPr/>
        </p:nvGrpSpPr>
        <p:grpSpPr>
          <a:xfrm>
            <a:off x="0" y="5162550"/>
            <a:ext cx="3438525" cy="1695450"/>
            <a:chOff x="892354" y="3758439"/>
            <a:chExt cx="4278451" cy="21750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00C6604-B18E-4AB9-BD7D-92D442F8B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A3F5FC3-4A08-41F7-AA68-1FCC980669B0}"/>
                </a:ext>
              </a:extLst>
            </p:cNvPr>
            <p:cNvSpPr/>
            <p:nvPr/>
          </p:nvSpPr>
          <p:spPr>
            <a:xfrm>
              <a:off x="1022724" y="5405120"/>
              <a:ext cx="3589917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995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676A480-761F-4F82-AE9C-DA653E489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93" y="1381126"/>
            <a:ext cx="5022758" cy="4686300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525FC94-D3CB-4F7E-9ADE-D419A99C5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435138"/>
              </p:ext>
            </p:extLst>
          </p:nvPr>
        </p:nvGraphicFramePr>
        <p:xfrm>
          <a:off x="361950" y="781050"/>
          <a:ext cx="6505574" cy="5429250"/>
        </p:xfrm>
        <a:graphic>
          <a:graphicData uri="http://schemas.openxmlformats.org/drawingml/2006/table">
            <a:tbl>
              <a:tblPr/>
              <a:tblGrid>
                <a:gridCol w="1690714">
                  <a:extLst>
                    <a:ext uri="{9D8B030D-6E8A-4147-A177-3AD203B41FA5}">
                      <a16:colId xmlns:a16="http://schemas.microsoft.com/office/drawing/2014/main" val="3082839104"/>
                    </a:ext>
                  </a:extLst>
                </a:gridCol>
                <a:gridCol w="2033758">
                  <a:extLst>
                    <a:ext uri="{9D8B030D-6E8A-4147-A177-3AD203B41FA5}">
                      <a16:colId xmlns:a16="http://schemas.microsoft.com/office/drawing/2014/main" val="580852611"/>
                    </a:ext>
                  </a:extLst>
                </a:gridCol>
                <a:gridCol w="2781102">
                  <a:extLst>
                    <a:ext uri="{9D8B030D-6E8A-4147-A177-3AD203B41FA5}">
                      <a16:colId xmlns:a16="http://schemas.microsoft.com/office/drawing/2014/main" val="4120177295"/>
                    </a:ext>
                  </a:extLst>
                </a:gridCol>
              </a:tblGrid>
              <a:tr h="8382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Nơi sống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Đặc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ngoài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nổi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bật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124977"/>
                  </a:ext>
                </a:extLst>
              </a:tr>
              <a:tr h="661258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8637222"/>
                  </a:ext>
                </a:extLst>
              </a:tr>
              <a:tr h="680412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3248521"/>
                  </a:ext>
                </a:extLst>
              </a:tr>
              <a:tr h="730505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9430676"/>
                  </a:ext>
                </a:extLst>
              </a:tr>
              <a:tr h="706984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2047725"/>
                  </a:ext>
                </a:extLst>
              </a:tr>
              <a:tr h="680412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8961083"/>
                  </a:ext>
                </a:extLst>
              </a:tr>
              <a:tr h="661245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5173705"/>
                  </a:ext>
                </a:extLst>
              </a:tr>
              <a:tr h="470218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5042178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A49899D0-AD6C-4E8E-90F9-525E3F7E73D1}"/>
              </a:ext>
            </a:extLst>
          </p:cNvPr>
          <p:cNvSpPr/>
          <p:nvPr/>
        </p:nvSpPr>
        <p:spPr>
          <a:xfrm>
            <a:off x="9210675" y="3000375"/>
            <a:ext cx="1428750" cy="10763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70E38B-741A-47E1-85E1-D016E64FFF02}"/>
              </a:ext>
            </a:extLst>
          </p:cNvPr>
          <p:cNvSpPr txBox="1"/>
          <p:nvPr/>
        </p:nvSpPr>
        <p:spPr>
          <a:xfrm>
            <a:off x="476250" y="1685925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Con </a:t>
            </a:r>
            <a:r>
              <a:rPr lang="en-US" sz="2200" b="1" dirty="0" err="1"/>
              <a:t>hươu</a:t>
            </a:r>
            <a:endParaRPr lang="en-US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288B3C-D0DA-403B-A01D-DC327D0DEA21}"/>
              </a:ext>
            </a:extLst>
          </p:cNvPr>
          <p:cNvSpPr txBox="1"/>
          <p:nvPr/>
        </p:nvSpPr>
        <p:spPr>
          <a:xfrm>
            <a:off x="2286000" y="1676400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cạn</a:t>
            </a:r>
            <a:endParaRPr lang="en-US" sz="2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472BAC-23F5-4C5F-86F1-4D1B3D9CECB0}"/>
              </a:ext>
            </a:extLst>
          </p:cNvPr>
          <p:cNvSpPr txBox="1"/>
          <p:nvPr/>
        </p:nvSpPr>
        <p:spPr>
          <a:xfrm>
            <a:off x="4181474" y="1552575"/>
            <a:ext cx="2619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Có</a:t>
            </a:r>
            <a:r>
              <a:rPr lang="en-US" sz="2200" b="1" dirty="0"/>
              <a:t> </a:t>
            </a:r>
            <a:r>
              <a:rPr lang="en-US" sz="2200" b="1" dirty="0" err="1"/>
              <a:t>sừng</a:t>
            </a:r>
            <a:r>
              <a:rPr lang="en-US" sz="2200" b="1" dirty="0"/>
              <a:t> </a:t>
            </a:r>
            <a:r>
              <a:rPr lang="en-US" sz="2200" b="1" dirty="0" err="1"/>
              <a:t>và</a:t>
            </a:r>
            <a:r>
              <a:rPr lang="en-US" sz="2200" b="1" dirty="0"/>
              <a:t> </a:t>
            </a:r>
            <a:r>
              <a:rPr lang="en-US" sz="2200" b="1" dirty="0" err="1"/>
              <a:t>màu</a:t>
            </a:r>
            <a:r>
              <a:rPr lang="en-US" sz="2200" b="1" dirty="0"/>
              <a:t> </a:t>
            </a:r>
            <a:r>
              <a:rPr lang="en-US" sz="2200" b="1" dirty="0" err="1"/>
              <a:t>lông</a:t>
            </a:r>
            <a:r>
              <a:rPr lang="en-US" sz="2200" b="1" dirty="0"/>
              <a:t> </a:t>
            </a:r>
            <a:r>
              <a:rPr lang="en-US" sz="2200" b="1" dirty="0" err="1"/>
              <a:t>vàng</a:t>
            </a:r>
            <a:r>
              <a:rPr lang="en-US" sz="2200" b="1" dirty="0"/>
              <a:t> </a:t>
            </a:r>
            <a:r>
              <a:rPr lang="en-US" sz="2200" b="1" dirty="0" err="1"/>
              <a:t>chấm</a:t>
            </a:r>
            <a:r>
              <a:rPr lang="en-US" sz="2200" b="1" dirty="0"/>
              <a:t> </a:t>
            </a:r>
            <a:r>
              <a:rPr lang="en-US" sz="2200" b="1" dirty="0" err="1"/>
              <a:t>trắng</a:t>
            </a:r>
            <a:endParaRPr lang="en-US" sz="2200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089A37-0AE1-4602-95CF-299DD9E7205B}"/>
              </a:ext>
            </a:extLst>
          </p:cNvPr>
          <p:cNvSpPr/>
          <p:nvPr/>
        </p:nvSpPr>
        <p:spPr>
          <a:xfrm>
            <a:off x="7048500" y="2590800"/>
            <a:ext cx="2133600" cy="16573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8D2FC9-BAD1-4363-A2BD-256B240CAA6C}"/>
              </a:ext>
            </a:extLst>
          </p:cNvPr>
          <p:cNvSpPr txBox="1"/>
          <p:nvPr/>
        </p:nvSpPr>
        <p:spPr>
          <a:xfrm>
            <a:off x="438150" y="2371725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Bò</a:t>
            </a:r>
            <a:r>
              <a:rPr lang="en-US" sz="2200" b="1" dirty="0"/>
              <a:t> </a:t>
            </a:r>
            <a:r>
              <a:rPr lang="en-US" sz="2200" b="1" dirty="0" err="1"/>
              <a:t>sữa</a:t>
            </a:r>
            <a:endParaRPr lang="en-US" sz="2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9F1786-2A34-46A0-8204-7A232C699544}"/>
              </a:ext>
            </a:extLst>
          </p:cNvPr>
          <p:cNvSpPr txBox="1"/>
          <p:nvPr/>
        </p:nvSpPr>
        <p:spPr>
          <a:xfrm>
            <a:off x="2276475" y="2362200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cạn</a:t>
            </a:r>
            <a:endParaRPr lang="en-US" sz="2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9F2F5B-9D9E-4CD5-BDFA-6DF86A4EBB07}"/>
              </a:ext>
            </a:extLst>
          </p:cNvPr>
          <p:cNvSpPr txBox="1"/>
          <p:nvPr/>
        </p:nvSpPr>
        <p:spPr>
          <a:xfrm>
            <a:off x="4219574" y="2257425"/>
            <a:ext cx="2619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Màu</a:t>
            </a:r>
            <a:r>
              <a:rPr lang="en-US" sz="2200" b="1" dirty="0"/>
              <a:t> </a:t>
            </a:r>
            <a:r>
              <a:rPr lang="en-US" sz="2200" b="1" dirty="0" err="1"/>
              <a:t>lông</a:t>
            </a:r>
            <a:r>
              <a:rPr lang="en-US" sz="2200" b="1" dirty="0"/>
              <a:t> </a:t>
            </a:r>
            <a:r>
              <a:rPr lang="en-US" sz="2200" b="1" dirty="0" err="1"/>
              <a:t>trắng</a:t>
            </a:r>
            <a:r>
              <a:rPr lang="en-US" sz="2200" b="1" dirty="0"/>
              <a:t> </a:t>
            </a:r>
            <a:r>
              <a:rPr lang="en-US" sz="2200" b="1" dirty="0" err="1"/>
              <a:t>pha</a:t>
            </a:r>
            <a:r>
              <a:rPr lang="en-US" sz="2200" b="1" dirty="0"/>
              <a:t> </a:t>
            </a:r>
            <a:r>
              <a:rPr lang="en-US" sz="2200" b="1" dirty="0" err="1"/>
              <a:t>đen</a:t>
            </a:r>
            <a:endParaRPr lang="en-US" sz="22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EC766F0-4D22-42CA-B65C-1D8F69ECEFA8}"/>
              </a:ext>
            </a:extLst>
          </p:cNvPr>
          <p:cNvSpPr/>
          <p:nvPr/>
        </p:nvSpPr>
        <p:spPr>
          <a:xfrm>
            <a:off x="8429625" y="4162425"/>
            <a:ext cx="1390650" cy="857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4DE7CB-678A-4609-9303-D2AE854D4620}"/>
              </a:ext>
            </a:extLst>
          </p:cNvPr>
          <p:cNvSpPr txBox="1"/>
          <p:nvPr/>
        </p:nvSpPr>
        <p:spPr>
          <a:xfrm>
            <a:off x="476250" y="3095625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Vịt</a:t>
            </a:r>
            <a:endParaRPr lang="en-US" sz="2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2956D1-8220-4332-9B43-74B5EDB9DE92}"/>
              </a:ext>
            </a:extLst>
          </p:cNvPr>
          <p:cNvSpPr txBox="1"/>
          <p:nvPr/>
        </p:nvSpPr>
        <p:spPr>
          <a:xfrm>
            <a:off x="2095500" y="2981325"/>
            <a:ext cx="1857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cạn</a:t>
            </a:r>
            <a:r>
              <a:rPr lang="en-US" sz="2200" b="1" dirty="0"/>
              <a:t> </a:t>
            </a:r>
            <a:r>
              <a:rPr lang="en-US" sz="2200" b="1" dirty="0" err="1"/>
              <a:t>và</a:t>
            </a:r>
            <a:r>
              <a:rPr lang="en-US" sz="2200" b="1" dirty="0"/>
              <a:t> </a:t>
            </a:r>
            <a:r>
              <a:rPr lang="en-US" sz="2200" b="1" dirty="0" err="1"/>
              <a:t>dưới</a:t>
            </a:r>
            <a:r>
              <a:rPr lang="en-US" sz="2200" b="1" dirty="0"/>
              <a:t> </a:t>
            </a:r>
            <a:r>
              <a:rPr lang="en-US" sz="2200" b="1" dirty="0" err="1"/>
              <a:t>nước</a:t>
            </a:r>
            <a:endParaRPr lang="en-US" sz="2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51357A-4E30-475D-BC36-740797562CB9}"/>
              </a:ext>
            </a:extLst>
          </p:cNvPr>
          <p:cNvSpPr txBox="1"/>
          <p:nvPr/>
        </p:nvSpPr>
        <p:spPr>
          <a:xfrm>
            <a:off x="4200524" y="3028950"/>
            <a:ext cx="2619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Bộ</a:t>
            </a:r>
            <a:r>
              <a:rPr lang="en-US" sz="2200" b="1" dirty="0"/>
              <a:t> </a:t>
            </a:r>
            <a:r>
              <a:rPr lang="en-US" sz="2200" b="1" dirty="0" err="1"/>
              <a:t>lông</a:t>
            </a:r>
            <a:r>
              <a:rPr lang="en-US" sz="2200" b="1" dirty="0"/>
              <a:t> </a:t>
            </a:r>
            <a:r>
              <a:rPr lang="en-US" sz="2200" b="1" dirty="0" err="1"/>
              <a:t>có</a:t>
            </a:r>
            <a:r>
              <a:rPr lang="en-US" sz="2200" b="1" dirty="0"/>
              <a:t> </a:t>
            </a:r>
            <a:r>
              <a:rPr lang="en-US" sz="2200" b="1" dirty="0" err="1"/>
              <a:t>nhiều</a:t>
            </a:r>
            <a:r>
              <a:rPr lang="en-US" sz="2200" b="1" dirty="0"/>
              <a:t> </a:t>
            </a:r>
            <a:r>
              <a:rPr lang="en-US" sz="2200" b="1" dirty="0" err="1"/>
              <a:t>màu</a:t>
            </a:r>
            <a:endParaRPr lang="en-US" sz="2200" b="1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4A5CC46-B817-4AB3-A048-C6DB05016FB8}"/>
              </a:ext>
            </a:extLst>
          </p:cNvPr>
          <p:cNvSpPr/>
          <p:nvPr/>
        </p:nvSpPr>
        <p:spPr>
          <a:xfrm>
            <a:off x="9696450" y="5010150"/>
            <a:ext cx="1076325" cy="857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3B833B-F78E-46C8-A7F1-DDAD8B00A226}"/>
              </a:ext>
            </a:extLst>
          </p:cNvPr>
          <p:cNvSpPr txBox="1"/>
          <p:nvPr/>
        </p:nvSpPr>
        <p:spPr>
          <a:xfrm>
            <a:off x="485775" y="3876675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Cá</a:t>
            </a:r>
            <a:endParaRPr lang="en-US" sz="2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6D8737-EB34-4D72-91DA-2BC4FE3E5B66}"/>
              </a:ext>
            </a:extLst>
          </p:cNvPr>
          <p:cNvSpPr txBox="1"/>
          <p:nvPr/>
        </p:nvSpPr>
        <p:spPr>
          <a:xfrm>
            <a:off x="2171700" y="3781425"/>
            <a:ext cx="1857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Dưới</a:t>
            </a:r>
            <a:r>
              <a:rPr lang="en-US" sz="2200" b="1" dirty="0"/>
              <a:t> </a:t>
            </a:r>
            <a:r>
              <a:rPr lang="en-US" sz="2200" b="1" dirty="0" err="1"/>
              <a:t>nước</a:t>
            </a:r>
            <a:endParaRPr lang="en-US" sz="2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E71DE4-DAF9-402B-974D-80E2643FBBA1}"/>
              </a:ext>
            </a:extLst>
          </p:cNvPr>
          <p:cNvSpPr txBox="1"/>
          <p:nvPr/>
        </p:nvSpPr>
        <p:spPr>
          <a:xfrm>
            <a:off x="4114800" y="3848100"/>
            <a:ext cx="27717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Có</a:t>
            </a:r>
            <a:r>
              <a:rPr lang="en-US" sz="2200" b="1" dirty="0"/>
              <a:t> </a:t>
            </a:r>
            <a:r>
              <a:rPr lang="en-US" sz="2200" b="1" dirty="0" err="1"/>
              <a:t>vảy</a:t>
            </a:r>
            <a:r>
              <a:rPr lang="en-US" sz="2200" b="1" dirty="0"/>
              <a:t>, </a:t>
            </a:r>
            <a:r>
              <a:rPr lang="en-US" sz="2200" b="1" dirty="0" err="1"/>
              <a:t>nhiều</a:t>
            </a:r>
            <a:r>
              <a:rPr lang="en-US" sz="2200" b="1" dirty="0"/>
              <a:t> </a:t>
            </a:r>
            <a:r>
              <a:rPr lang="en-US" sz="2200" b="1" dirty="0" err="1"/>
              <a:t>màu</a:t>
            </a:r>
            <a:r>
              <a:rPr lang="en-US" sz="2200" b="1" dirty="0"/>
              <a:t> </a:t>
            </a:r>
            <a:r>
              <a:rPr lang="en-US" sz="2200" b="1" dirty="0" err="1"/>
              <a:t>sắc</a:t>
            </a:r>
            <a:endParaRPr lang="en-US" sz="2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32A545-0A8A-4656-87BF-F0D86F38E703}"/>
              </a:ext>
            </a:extLst>
          </p:cNvPr>
          <p:cNvSpPr txBox="1"/>
          <p:nvPr/>
        </p:nvSpPr>
        <p:spPr>
          <a:xfrm>
            <a:off x="476250" y="4533900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Ếch</a:t>
            </a:r>
            <a:endParaRPr lang="en-US" sz="2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552511-B541-479C-853B-0857CB10D133}"/>
              </a:ext>
            </a:extLst>
          </p:cNvPr>
          <p:cNvSpPr txBox="1"/>
          <p:nvPr/>
        </p:nvSpPr>
        <p:spPr>
          <a:xfrm>
            <a:off x="2105025" y="4343400"/>
            <a:ext cx="1857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cạn</a:t>
            </a:r>
            <a:r>
              <a:rPr lang="en-US" sz="2200" b="1" dirty="0"/>
              <a:t> </a:t>
            </a:r>
            <a:r>
              <a:rPr lang="en-US" sz="2200" b="1" dirty="0" err="1"/>
              <a:t>và</a:t>
            </a:r>
            <a:r>
              <a:rPr lang="en-US" sz="2200" b="1" dirty="0"/>
              <a:t> </a:t>
            </a:r>
            <a:r>
              <a:rPr lang="en-US" sz="2200" b="1" dirty="0" err="1"/>
              <a:t>dưới</a:t>
            </a:r>
            <a:r>
              <a:rPr lang="en-US" sz="2200" b="1" dirty="0"/>
              <a:t> </a:t>
            </a:r>
            <a:r>
              <a:rPr lang="en-US" sz="2200" b="1" dirty="0" err="1"/>
              <a:t>nước</a:t>
            </a:r>
            <a:endParaRPr lang="en-US" sz="2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69D1A8-8326-49E2-B037-0A10B31B1F0B}"/>
              </a:ext>
            </a:extLst>
          </p:cNvPr>
          <p:cNvSpPr txBox="1"/>
          <p:nvPr/>
        </p:nvSpPr>
        <p:spPr>
          <a:xfrm>
            <a:off x="4133850" y="4514850"/>
            <a:ext cx="2524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/>
              <a:t>Da </a:t>
            </a:r>
            <a:r>
              <a:rPr lang="en-US" sz="2200" b="1" dirty="0" err="1"/>
              <a:t>ẩm</a:t>
            </a:r>
            <a:r>
              <a:rPr lang="en-US" sz="2200" b="1" dirty="0"/>
              <a:t> </a:t>
            </a:r>
            <a:r>
              <a:rPr lang="en-US" sz="2200" b="1" dirty="0" err="1"/>
              <a:t>ướt</a:t>
            </a:r>
            <a:endParaRPr lang="en-US" sz="2200" b="1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C97C18A-23D9-4B3E-BAC5-54988F86F135}"/>
              </a:ext>
            </a:extLst>
          </p:cNvPr>
          <p:cNvSpPr/>
          <p:nvPr/>
        </p:nvSpPr>
        <p:spPr>
          <a:xfrm>
            <a:off x="10817678" y="5007429"/>
            <a:ext cx="1076325" cy="7402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0A7030-B07E-4656-AF39-51F71352974A}"/>
              </a:ext>
            </a:extLst>
          </p:cNvPr>
          <p:cNvSpPr/>
          <p:nvPr/>
        </p:nvSpPr>
        <p:spPr>
          <a:xfrm>
            <a:off x="9179378" y="1568904"/>
            <a:ext cx="888547" cy="7402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4F0584-A90C-4B0F-9CCE-993C525BC97B}"/>
              </a:ext>
            </a:extLst>
          </p:cNvPr>
          <p:cNvSpPr txBox="1"/>
          <p:nvPr/>
        </p:nvSpPr>
        <p:spPr>
          <a:xfrm>
            <a:off x="466725" y="5133975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Chim</a:t>
            </a:r>
            <a:endParaRPr lang="en-US" sz="22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8F82A5-BEEB-405B-88DF-05B2297DD35C}"/>
              </a:ext>
            </a:extLst>
          </p:cNvPr>
          <p:cNvSpPr txBox="1"/>
          <p:nvPr/>
        </p:nvSpPr>
        <p:spPr>
          <a:xfrm>
            <a:off x="2105025" y="5162550"/>
            <a:ext cx="1857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không</a:t>
            </a:r>
            <a:endParaRPr lang="en-US" sz="22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58F477-FBE9-4052-A37D-E07EE11F2146}"/>
              </a:ext>
            </a:extLst>
          </p:cNvPr>
          <p:cNvSpPr txBox="1"/>
          <p:nvPr/>
        </p:nvSpPr>
        <p:spPr>
          <a:xfrm>
            <a:off x="4219575" y="5191125"/>
            <a:ext cx="1857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Có</a:t>
            </a:r>
            <a:r>
              <a:rPr lang="en-US" sz="2200" b="1" dirty="0"/>
              <a:t> </a:t>
            </a:r>
            <a:r>
              <a:rPr lang="en-US" sz="2200" b="1" dirty="0" err="1"/>
              <a:t>cánh</a:t>
            </a:r>
            <a:endParaRPr lang="en-US" sz="2200" b="1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04A70A6-B9E6-4486-B718-CAFE05F9AF32}"/>
              </a:ext>
            </a:extLst>
          </p:cNvPr>
          <p:cNvSpPr/>
          <p:nvPr/>
        </p:nvSpPr>
        <p:spPr>
          <a:xfrm>
            <a:off x="6998153" y="4140654"/>
            <a:ext cx="1098097" cy="4789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FB1609-67D9-47EE-B2F5-1F8B3F72B073}"/>
              </a:ext>
            </a:extLst>
          </p:cNvPr>
          <p:cNvSpPr txBox="1"/>
          <p:nvPr/>
        </p:nvSpPr>
        <p:spPr>
          <a:xfrm>
            <a:off x="409574" y="5705475"/>
            <a:ext cx="1971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Bươm</a:t>
            </a:r>
            <a:r>
              <a:rPr lang="en-US" sz="2200" b="1" dirty="0"/>
              <a:t> </a:t>
            </a:r>
            <a:r>
              <a:rPr lang="en-US" sz="2200" b="1" dirty="0" err="1"/>
              <a:t>bướm</a:t>
            </a:r>
            <a:endParaRPr lang="en-US" sz="22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F4EDF5A-DB02-4F0E-A9E4-FDC8189639F4}"/>
              </a:ext>
            </a:extLst>
          </p:cNvPr>
          <p:cNvSpPr txBox="1"/>
          <p:nvPr/>
        </p:nvSpPr>
        <p:spPr>
          <a:xfrm>
            <a:off x="2143125" y="5724525"/>
            <a:ext cx="1857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không</a:t>
            </a:r>
            <a:endParaRPr lang="en-US" sz="22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3E14F74-A9B9-4F2D-A9F6-1E2984BA12D8}"/>
              </a:ext>
            </a:extLst>
          </p:cNvPr>
          <p:cNvSpPr txBox="1"/>
          <p:nvPr/>
        </p:nvSpPr>
        <p:spPr>
          <a:xfrm>
            <a:off x="4143375" y="5734050"/>
            <a:ext cx="2457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Màu</a:t>
            </a:r>
            <a:r>
              <a:rPr lang="en-US" sz="2200" b="1" dirty="0"/>
              <a:t> </a:t>
            </a:r>
            <a:r>
              <a:rPr lang="en-US" sz="2200" b="1" dirty="0" err="1"/>
              <a:t>sắc</a:t>
            </a:r>
            <a:r>
              <a:rPr lang="en-US" sz="2200" b="1" dirty="0"/>
              <a:t> </a:t>
            </a:r>
            <a:r>
              <a:rPr lang="en-US" sz="2200" b="1" dirty="0" err="1"/>
              <a:t>sặc</a:t>
            </a:r>
            <a:r>
              <a:rPr lang="en-US" sz="2200" b="1" dirty="0"/>
              <a:t> </a:t>
            </a:r>
            <a:r>
              <a:rPr lang="en-US" sz="2200" b="1" dirty="0" err="1"/>
              <a:t>sỡ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11447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9" grpId="0"/>
      <p:bldP spid="10" grpId="0"/>
      <p:bldP spid="15" grpId="0" animBg="1"/>
      <p:bldP spid="15" grpId="1" animBg="1"/>
      <p:bldP spid="17" grpId="0"/>
      <p:bldP spid="18" grpId="0"/>
      <p:bldP spid="19" grpId="0"/>
      <p:bldP spid="20" grpId="0" animBg="1"/>
      <p:bldP spid="20" grpId="1" animBg="1"/>
      <p:bldP spid="22" grpId="0"/>
      <p:bldP spid="23" grpId="0"/>
      <p:bldP spid="24" grpId="0"/>
      <p:bldP spid="25" grpId="0" animBg="1"/>
      <p:bldP spid="25" grpId="1" animBg="1"/>
      <p:bldP spid="26" grpId="0"/>
      <p:bldP spid="27" grpId="0"/>
      <p:bldP spid="28" grpId="0"/>
      <p:bldP spid="29" grpId="0"/>
      <p:bldP spid="30" grpId="0"/>
      <p:bldP spid="31" grpId="0"/>
      <p:bldP spid="36" grpId="0" animBg="1"/>
      <p:bldP spid="36" grpId="1" animBg="1"/>
      <p:bldP spid="38" grpId="0" animBg="1"/>
      <p:bldP spid="38" grpId="1" animBg="1"/>
      <p:bldP spid="39" grpId="0"/>
      <p:bldP spid="40" grpId="0"/>
      <p:bldP spid="41" grpId="0"/>
      <p:bldP spid="42" grpId="0" animBg="1"/>
      <p:bldP spid="42" grpId="1" animBg="1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20515D4-221C-4F83-8229-A6D11042B3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" t="19499" r="64858" b="27578"/>
          <a:stretch/>
        </p:blipFill>
        <p:spPr>
          <a:xfrm>
            <a:off x="8359781" y="819150"/>
            <a:ext cx="4079499" cy="5715000"/>
          </a:xfrm>
          <a:prstGeom prst="rect">
            <a:avLst/>
          </a:prstGeom>
        </p:spPr>
      </p:pic>
      <p:pic>
        <p:nvPicPr>
          <p:cNvPr id="7" name="图片 2">
            <a:extLst>
              <a:ext uri="{FF2B5EF4-FFF2-40B4-BE49-F238E27FC236}">
                <a16:creationId xmlns:a16="http://schemas.microsoft.com/office/drawing/2014/main" id="{0184FB2D-7352-4D35-A5F8-BE672A5A79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-714722"/>
            <a:ext cx="9048750" cy="8097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41561C-787E-4763-8550-DB3E27680579}"/>
              </a:ext>
            </a:extLst>
          </p:cNvPr>
          <p:cNvSpPr txBox="1"/>
          <p:nvPr/>
        </p:nvSpPr>
        <p:spPr>
          <a:xfrm>
            <a:off x="2200275" y="1685925"/>
            <a:ext cx="533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40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Động vật rất đa dạng, các con vật khác nhau, sống ở những nơi khác nhau có những đặc điểm cơ thể, đặc điểm bên ngoài khác nhau.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78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F721371-D972-404B-B0BD-726D4055DAE8}"/>
              </a:ext>
            </a:extLst>
          </p:cNvPr>
          <p:cNvSpPr txBox="1"/>
          <p:nvPr/>
        </p:nvSpPr>
        <p:spPr>
          <a:xfrm>
            <a:off x="685800" y="381000"/>
            <a:ext cx="112966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Quan sát hình và thực hiện:</a:t>
            </a:r>
          </a:p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Chỉ và nói tên một số bộ phận bên ngoài của con vật.</a:t>
            </a:r>
          </a:p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Nhận xét về lớp che phủ bên ngoài cơ thể của các con vật.</a:t>
            </a:r>
          </a:p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Lựa chọn một số con vật và so sánh đặc điểm bên ngoài của chúng.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91C620-1216-4D51-8F5F-49774CBA3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" y="2324099"/>
            <a:ext cx="5338939" cy="3133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65161B-AA07-4598-BA80-73FC9DBC9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112" y="2566987"/>
            <a:ext cx="4843463" cy="295440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4FDBE39-03D7-4D16-8678-992487035F51}"/>
              </a:ext>
            </a:extLst>
          </p:cNvPr>
          <p:cNvGrpSpPr/>
          <p:nvPr/>
        </p:nvGrpSpPr>
        <p:grpSpPr>
          <a:xfrm>
            <a:off x="4124325" y="5019675"/>
            <a:ext cx="3438525" cy="1695450"/>
            <a:chOff x="892354" y="3758439"/>
            <a:chExt cx="4278451" cy="21750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AC85204-BE44-434A-9C75-E2596DA9B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1AFFAE1-60BB-418A-8FCE-0ED48F76C9E9}"/>
                </a:ext>
              </a:extLst>
            </p:cNvPr>
            <p:cNvSpPr/>
            <p:nvPr/>
          </p:nvSpPr>
          <p:spPr>
            <a:xfrm>
              <a:off x="1022724" y="5405120"/>
              <a:ext cx="3589917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113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49137" y="1204175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167" y="282177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820D9A7-1D07-4B85-B7CC-F52B765FEE0D}"/>
              </a:ext>
            </a:extLst>
          </p:cNvPr>
          <p:cNvGrpSpPr/>
          <p:nvPr/>
        </p:nvGrpSpPr>
        <p:grpSpPr>
          <a:xfrm>
            <a:off x="4953000" y="2105026"/>
            <a:ext cx="2809875" cy="2330514"/>
            <a:chOff x="495300" y="2324100"/>
            <a:chExt cx="5079296" cy="582619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6790085-12E2-4812-9F0B-A3904C619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95300" y="2324100"/>
              <a:ext cx="5079296" cy="298132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40E8609-4FA1-46A2-9E52-ADF019CFC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33412" y="5195887"/>
              <a:ext cx="4843463" cy="29544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241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2EE9E8-5215-447C-944D-FB4AAFA73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1495425"/>
            <a:ext cx="4200525" cy="502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A7D88B-075F-4F99-BA2B-6892107F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34F2D2-A159-4309-8545-B80D4731330C}"/>
              </a:ext>
            </a:extLst>
          </p:cNvPr>
          <p:cNvSpPr txBox="1"/>
          <p:nvPr/>
        </p:nvSpPr>
        <p:spPr>
          <a:xfrm>
            <a:off x="5090160" y="2008211"/>
            <a:ext cx="6835140" cy="646331"/>
          </a:xfrm>
          <a:custGeom>
            <a:avLst/>
            <a:gdLst>
              <a:gd name="connsiteX0" fmla="*/ 0 w 6835140"/>
              <a:gd name="connsiteY0" fmla="*/ 0 h 646331"/>
              <a:gd name="connsiteX1" fmla="*/ 6835140 w 6835140"/>
              <a:gd name="connsiteY1" fmla="*/ 0 h 646331"/>
              <a:gd name="connsiteX2" fmla="*/ 6835140 w 6835140"/>
              <a:gd name="connsiteY2" fmla="*/ 646331 h 646331"/>
              <a:gd name="connsiteX3" fmla="*/ 0 w 6835140"/>
              <a:gd name="connsiteY3" fmla="*/ 646331 h 646331"/>
              <a:gd name="connsiteX4" fmla="*/ 0 w 683514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5140" h="646331" fill="none" extrusionOk="0">
                <a:moveTo>
                  <a:pt x="0" y="0"/>
                </a:moveTo>
                <a:cubicBezTo>
                  <a:pt x="2567661" y="5222"/>
                  <a:pt x="4118379" y="24918"/>
                  <a:pt x="6835140" y="0"/>
                </a:cubicBezTo>
                <a:cubicBezTo>
                  <a:pt x="6835394" y="82799"/>
                  <a:pt x="6854918" y="500035"/>
                  <a:pt x="6835140" y="646331"/>
                </a:cubicBezTo>
                <a:cubicBezTo>
                  <a:pt x="5054377" y="481570"/>
                  <a:pt x="3377535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835140" h="646331" stroke="0" extrusionOk="0">
                <a:moveTo>
                  <a:pt x="0" y="0"/>
                </a:moveTo>
                <a:cubicBezTo>
                  <a:pt x="813039" y="11849"/>
                  <a:pt x="5579619" y="-161459"/>
                  <a:pt x="6835140" y="0"/>
                </a:cubicBezTo>
                <a:cubicBezTo>
                  <a:pt x="6809958" y="272270"/>
                  <a:pt x="6889042" y="451941"/>
                  <a:pt x="6835140" y="646331"/>
                </a:cubicBezTo>
                <a:cubicBezTo>
                  <a:pt x="4803216" y="500471"/>
                  <a:pt x="1070316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Con tôm: vỏ, đầu, đuôi, chân.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545DEE-617A-4A5F-9ABF-280B26C2EE5F}"/>
              </a:ext>
            </a:extLst>
          </p:cNvPr>
          <p:cNvSpPr txBox="1"/>
          <p:nvPr/>
        </p:nvSpPr>
        <p:spPr>
          <a:xfrm>
            <a:off x="5800098" y="3772572"/>
            <a:ext cx="5934702" cy="1200329"/>
          </a:xfrm>
          <a:custGeom>
            <a:avLst/>
            <a:gdLst>
              <a:gd name="connsiteX0" fmla="*/ 0 w 5934702"/>
              <a:gd name="connsiteY0" fmla="*/ 0 h 1200329"/>
              <a:gd name="connsiteX1" fmla="*/ 5934702 w 5934702"/>
              <a:gd name="connsiteY1" fmla="*/ 0 h 1200329"/>
              <a:gd name="connsiteX2" fmla="*/ 5934702 w 5934702"/>
              <a:gd name="connsiteY2" fmla="*/ 1200329 h 1200329"/>
              <a:gd name="connsiteX3" fmla="*/ 0 w 5934702"/>
              <a:gd name="connsiteY3" fmla="*/ 1200329 h 1200329"/>
              <a:gd name="connsiteX4" fmla="*/ 0 w 593470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4702" h="1200329" fill="none" extrusionOk="0">
                <a:moveTo>
                  <a:pt x="0" y="0"/>
                </a:moveTo>
                <a:cubicBezTo>
                  <a:pt x="1560826" y="5222"/>
                  <a:pt x="4175715" y="24918"/>
                  <a:pt x="5934702" y="0"/>
                </a:cubicBezTo>
                <a:cubicBezTo>
                  <a:pt x="6001436" y="180425"/>
                  <a:pt x="5987719" y="1037242"/>
                  <a:pt x="5934702" y="1200329"/>
                </a:cubicBezTo>
                <a:cubicBezTo>
                  <a:pt x="4947930" y="1035568"/>
                  <a:pt x="962701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934702" h="1200329" stroke="0" extrusionOk="0">
                <a:moveTo>
                  <a:pt x="0" y="0"/>
                </a:moveTo>
                <a:cubicBezTo>
                  <a:pt x="2425644" y="11849"/>
                  <a:pt x="3197587" y="-161459"/>
                  <a:pt x="5934702" y="0"/>
                </a:cubicBezTo>
                <a:cubicBezTo>
                  <a:pt x="5859660" y="255061"/>
                  <a:pt x="6005224" y="845340"/>
                  <a:pt x="5934702" y="1200329"/>
                </a:cubicBezTo>
                <a:cubicBezTo>
                  <a:pt x="4402097" y="1054469"/>
                  <a:pt x="235546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Vỏ tôm cứng để che phủ cơ thể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id="{7E9CB439-F666-45C2-9528-0245A416A97F}"/>
              </a:ext>
            </a:extLst>
          </p:cNvPr>
          <p:cNvSpPr/>
          <p:nvPr/>
        </p:nvSpPr>
        <p:spPr>
          <a:xfrm>
            <a:off x="4931193" y="276855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51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BA7D88B-075F-4F99-BA2B-6892107F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34F2D2-A159-4309-8545-B80D4731330C}"/>
              </a:ext>
            </a:extLst>
          </p:cNvPr>
          <p:cNvSpPr txBox="1"/>
          <p:nvPr/>
        </p:nvSpPr>
        <p:spPr>
          <a:xfrm>
            <a:off x="5090160" y="2008211"/>
            <a:ext cx="5825490" cy="646331"/>
          </a:xfrm>
          <a:custGeom>
            <a:avLst/>
            <a:gdLst>
              <a:gd name="connsiteX0" fmla="*/ 0 w 5825490"/>
              <a:gd name="connsiteY0" fmla="*/ 0 h 646331"/>
              <a:gd name="connsiteX1" fmla="*/ 5825490 w 5825490"/>
              <a:gd name="connsiteY1" fmla="*/ 0 h 646331"/>
              <a:gd name="connsiteX2" fmla="*/ 5825490 w 5825490"/>
              <a:gd name="connsiteY2" fmla="*/ 646331 h 646331"/>
              <a:gd name="connsiteX3" fmla="*/ 0 w 5825490"/>
              <a:gd name="connsiteY3" fmla="*/ 646331 h 646331"/>
              <a:gd name="connsiteX4" fmla="*/ 0 w 582549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5490" h="646331" fill="none" extrusionOk="0">
                <a:moveTo>
                  <a:pt x="0" y="0"/>
                </a:moveTo>
                <a:cubicBezTo>
                  <a:pt x="2317237" y="5222"/>
                  <a:pt x="4622240" y="24918"/>
                  <a:pt x="5825490" y="0"/>
                </a:cubicBezTo>
                <a:cubicBezTo>
                  <a:pt x="5825744" y="82799"/>
                  <a:pt x="5845268" y="500035"/>
                  <a:pt x="5825490" y="646331"/>
                </a:cubicBezTo>
                <a:cubicBezTo>
                  <a:pt x="3473789" y="481570"/>
                  <a:pt x="1816711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5825490" h="646331" stroke="0" extrusionOk="0">
                <a:moveTo>
                  <a:pt x="0" y="0"/>
                </a:moveTo>
                <a:cubicBezTo>
                  <a:pt x="2603342" y="11849"/>
                  <a:pt x="4343069" y="-161459"/>
                  <a:pt x="5825490" y="0"/>
                </a:cubicBezTo>
                <a:cubicBezTo>
                  <a:pt x="5800308" y="272270"/>
                  <a:pt x="5879392" y="451941"/>
                  <a:pt x="5825490" y="646331"/>
                </a:cubicBezTo>
                <a:cubicBezTo>
                  <a:pt x="3448082" y="500471"/>
                  <a:pt x="1345927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cá: vảy, vây, đuôi.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545DEE-617A-4A5F-9ABF-280B26C2EE5F}"/>
              </a:ext>
            </a:extLst>
          </p:cNvPr>
          <p:cNvSpPr txBox="1"/>
          <p:nvPr/>
        </p:nvSpPr>
        <p:spPr>
          <a:xfrm>
            <a:off x="5800098" y="3772572"/>
            <a:ext cx="5934702" cy="646331"/>
          </a:xfrm>
          <a:custGeom>
            <a:avLst/>
            <a:gdLst>
              <a:gd name="connsiteX0" fmla="*/ 0 w 5934702"/>
              <a:gd name="connsiteY0" fmla="*/ 0 h 646331"/>
              <a:gd name="connsiteX1" fmla="*/ 5934702 w 5934702"/>
              <a:gd name="connsiteY1" fmla="*/ 0 h 646331"/>
              <a:gd name="connsiteX2" fmla="*/ 5934702 w 5934702"/>
              <a:gd name="connsiteY2" fmla="*/ 646331 h 646331"/>
              <a:gd name="connsiteX3" fmla="*/ 0 w 5934702"/>
              <a:gd name="connsiteY3" fmla="*/ 646331 h 646331"/>
              <a:gd name="connsiteX4" fmla="*/ 0 w 5934702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4702" h="646331" fill="none" extrusionOk="0">
                <a:moveTo>
                  <a:pt x="0" y="0"/>
                </a:moveTo>
                <a:cubicBezTo>
                  <a:pt x="1560826" y="5222"/>
                  <a:pt x="4175715" y="24918"/>
                  <a:pt x="5934702" y="0"/>
                </a:cubicBezTo>
                <a:cubicBezTo>
                  <a:pt x="5934956" y="82799"/>
                  <a:pt x="5954480" y="500035"/>
                  <a:pt x="5934702" y="646331"/>
                </a:cubicBezTo>
                <a:cubicBezTo>
                  <a:pt x="4947930" y="481570"/>
                  <a:pt x="962701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5934702" h="646331" stroke="0" extrusionOk="0">
                <a:moveTo>
                  <a:pt x="0" y="0"/>
                </a:moveTo>
                <a:cubicBezTo>
                  <a:pt x="2425644" y="11849"/>
                  <a:pt x="3197587" y="-161459"/>
                  <a:pt x="5934702" y="0"/>
                </a:cubicBezTo>
                <a:cubicBezTo>
                  <a:pt x="5909520" y="272270"/>
                  <a:pt x="5988604" y="451941"/>
                  <a:pt x="5934702" y="646331"/>
                </a:cubicBezTo>
                <a:cubicBezTo>
                  <a:pt x="4402097" y="500471"/>
                  <a:pt x="2355461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Vảy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cá giúp bảo vệ cơ thể.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id="{7E9CB439-F666-45C2-9528-0245A416A97F}"/>
              </a:ext>
            </a:extLst>
          </p:cNvPr>
          <p:cNvSpPr/>
          <p:nvPr/>
        </p:nvSpPr>
        <p:spPr>
          <a:xfrm>
            <a:off x="4931193" y="276855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0DC08-49FD-4EB9-965D-4ED3FAB3B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1485899"/>
            <a:ext cx="4191533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2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BA7D88B-075F-4F99-BA2B-6892107F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34F2D2-A159-4309-8545-B80D4731330C}"/>
              </a:ext>
            </a:extLst>
          </p:cNvPr>
          <p:cNvSpPr txBox="1"/>
          <p:nvPr/>
        </p:nvSpPr>
        <p:spPr>
          <a:xfrm>
            <a:off x="5090160" y="2008211"/>
            <a:ext cx="6835140" cy="646331"/>
          </a:xfrm>
          <a:custGeom>
            <a:avLst/>
            <a:gdLst>
              <a:gd name="connsiteX0" fmla="*/ 0 w 6835140"/>
              <a:gd name="connsiteY0" fmla="*/ 0 h 646331"/>
              <a:gd name="connsiteX1" fmla="*/ 6835140 w 6835140"/>
              <a:gd name="connsiteY1" fmla="*/ 0 h 646331"/>
              <a:gd name="connsiteX2" fmla="*/ 6835140 w 6835140"/>
              <a:gd name="connsiteY2" fmla="*/ 646331 h 646331"/>
              <a:gd name="connsiteX3" fmla="*/ 0 w 6835140"/>
              <a:gd name="connsiteY3" fmla="*/ 646331 h 646331"/>
              <a:gd name="connsiteX4" fmla="*/ 0 w 683514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5140" h="646331" fill="none" extrusionOk="0">
                <a:moveTo>
                  <a:pt x="0" y="0"/>
                </a:moveTo>
                <a:cubicBezTo>
                  <a:pt x="2567661" y="5222"/>
                  <a:pt x="4118379" y="24918"/>
                  <a:pt x="6835140" y="0"/>
                </a:cubicBezTo>
                <a:cubicBezTo>
                  <a:pt x="6835394" y="82799"/>
                  <a:pt x="6854918" y="500035"/>
                  <a:pt x="6835140" y="646331"/>
                </a:cubicBezTo>
                <a:cubicBezTo>
                  <a:pt x="5054377" y="481570"/>
                  <a:pt x="3377535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835140" h="646331" stroke="0" extrusionOk="0">
                <a:moveTo>
                  <a:pt x="0" y="0"/>
                </a:moveTo>
                <a:cubicBezTo>
                  <a:pt x="813039" y="11849"/>
                  <a:pt x="5579619" y="-161459"/>
                  <a:pt x="6835140" y="0"/>
                </a:cubicBezTo>
                <a:cubicBezTo>
                  <a:pt x="6809958" y="272270"/>
                  <a:pt x="6889042" y="451941"/>
                  <a:pt x="6835140" y="646331"/>
                </a:cubicBezTo>
                <a:cubicBezTo>
                  <a:pt x="4803216" y="500471"/>
                  <a:pt x="1070316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chim: lông, cánh, mỏ, chân.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545DEE-617A-4A5F-9ABF-280B26C2EE5F}"/>
              </a:ext>
            </a:extLst>
          </p:cNvPr>
          <p:cNvSpPr txBox="1"/>
          <p:nvPr/>
        </p:nvSpPr>
        <p:spPr>
          <a:xfrm>
            <a:off x="5800098" y="3772572"/>
            <a:ext cx="5934702" cy="1200329"/>
          </a:xfrm>
          <a:custGeom>
            <a:avLst/>
            <a:gdLst>
              <a:gd name="connsiteX0" fmla="*/ 0 w 5934702"/>
              <a:gd name="connsiteY0" fmla="*/ 0 h 1200329"/>
              <a:gd name="connsiteX1" fmla="*/ 5934702 w 5934702"/>
              <a:gd name="connsiteY1" fmla="*/ 0 h 1200329"/>
              <a:gd name="connsiteX2" fmla="*/ 5934702 w 5934702"/>
              <a:gd name="connsiteY2" fmla="*/ 1200329 h 1200329"/>
              <a:gd name="connsiteX3" fmla="*/ 0 w 5934702"/>
              <a:gd name="connsiteY3" fmla="*/ 1200329 h 1200329"/>
              <a:gd name="connsiteX4" fmla="*/ 0 w 593470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4702" h="1200329" fill="none" extrusionOk="0">
                <a:moveTo>
                  <a:pt x="0" y="0"/>
                </a:moveTo>
                <a:cubicBezTo>
                  <a:pt x="1560826" y="5222"/>
                  <a:pt x="4175715" y="24918"/>
                  <a:pt x="5934702" y="0"/>
                </a:cubicBezTo>
                <a:cubicBezTo>
                  <a:pt x="6001436" y="180425"/>
                  <a:pt x="5987719" y="1037242"/>
                  <a:pt x="5934702" y="1200329"/>
                </a:cubicBezTo>
                <a:cubicBezTo>
                  <a:pt x="4947930" y="1035568"/>
                  <a:pt x="962701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934702" h="1200329" stroke="0" extrusionOk="0">
                <a:moveTo>
                  <a:pt x="0" y="0"/>
                </a:moveTo>
                <a:cubicBezTo>
                  <a:pt x="2425644" y="11849"/>
                  <a:pt x="3197587" y="-161459"/>
                  <a:pt x="5934702" y="0"/>
                </a:cubicBezTo>
                <a:cubicBezTo>
                  <a:pt x="5859660" y="255061"/>
                  <a:pt x="6005224" y="845340"/>
                  <a:pt x="5934702" y="1200329"/>
                </a:cubicBezTo>
                <a:cubicBezTo>
                  <a:pt x="4402097" y="1054469"/>
                  <a:pt x="235546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Lông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vũ che phủ bên ngoài giúp bảo vệ cơ thể chim.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id="{7E9CB439-F666-45C2-9528-0245A416A97F}"/>
              </a:ext>
            </a:extLst>
          </p:cNvPr>
          <p:cNvSpPr/>
          <p:nvPr/>
        </p:nvSpPr>
        <p:spPr>
          <a:xfrm>
            <a:off x="4931193" y="276855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22826-89F2-473E-B13C-31DB058CF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" y="1400175"/>
            <a:ext cx="410527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444</Words>
  <Application>Microsoft Office PowerPoint</Application>
  <PresentationFormat>Widescreen</PresentationFormat>
  <Paragraphs>63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微软雅黑</vt:lpstr>
      <vt:lpstr>Arial</vt:lpstr>
      <vt:lpstr>Calibri</vt:lpstr>
      <vt:lpstr>等线</vt:lpstr>
      <vt:lpstr>Georgia</vt:lpstr>
      <vt:lpstr>Times New Roman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45</cp:revision>
  <dcterms:created xsi:type="dcterms:W3CDTF">2022-09-13T02:05:27Z</dcterms:created>
  <dcterms:modified xsi:type="dcterms:W3CDTF">2025-02-03T03:32:23Z</dcterms:modified>
</cp:coreProperties>
</file>