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75" r:id="rId2"/>
    <p:sldId id="276" r:id="rId3"/>
    <p:sldId id="277" r:id="rId4"/>
    <p:sldId id="288" r:id="rId5"/>
    <p:sldId id="284" r:id="rId6"/>
    <p:sldId id="329" r:id="rId7"/>
    <p:sldId id="334" r:id="rId8"/>
    <p:sldId id="335" r:id="rId9"/>
    <p:sldId id="336" r:id="rId10"/>
    <p:sldId id="308" r:id="rId11"/>
    <p:sldId id="337" r:id="rId12"/>
    <p:sldId id="311" r:id="rId13"/>
  </p:sldIdLst>
  <p:sldSz cx="12192000" cy="6858000"/>
  <p:notesSz cx="6858000" cy="9144000"/>
  <p:embeddedFontLst>
    <p:embeddedFont>
      <p:font typeface="Cambria Math" panose="02040503050406030204" pitchFamily="18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A3C8A8"/>
    <a:srgbClr val="CCFFCC"/>
    <a:srgbClr val="66FF33"/>
    <a:srgbClr val="F3FD68"/>
    <a:srgbClr val="FFFF99"/>
    <a:srgbClr val="CC99FF"/>
    <a:srgbClr val="66FFFF"/>
    <a:srgbClr val="DAEEFA"/>
    <a:srgbClr val="FFF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0278" autoAdjust="0"/>
  </p:normalViewPr>
  <p:slideViewPr>
    <p:cSldViewPr snapToGrid="0">
      <p:cViewPr>
        <p:scale>
          <a:sx n="75" d="100"/>
          <a:sy n="75" d="100"/>
        </p:scale>
        <p:origin x="54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D44BD-D51E-429F-9AF9-E51C55451046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13532-23C8-4C22-A625-879117561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9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13532-23C8-4C22-A625-879117561F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6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13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2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10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9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34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04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48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10/01/2025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7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2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E8E1-3782-8FEC-B8E9-961BEA780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454" y="2195226"/>
            <a:ext cx="2706859" cy="1798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F66F6E-1548-7036-199C-60F7AAC61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15" y="4266690"/>
            <a:ext cx="10339712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60911-812E-4AEE-F3E8-E3AADFCC2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845" y="2946409"/>
            <a:ext cx="652328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EF550C-2AE9-861B-4B52-D4CCC152D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6" y="94574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/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Khu đất xây dựng nhà máy sản xuất đồ chơi trẻ em dạng hình chữ nhật có chiều dài 300 m, chiều rộng bằng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chiều dài. Hỏi diện tích khu đất đó là bao nhiêu mét vuông, bao nhiêu héc-ta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blipFill>
                <a:blip r:embed="rId3"/>
                <a:stretch>
                  <a:fillRect l="-1229" t="-2994" r="-1290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/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300=100 (m)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300 × 100 = 30 000 (m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3 ha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3 ha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blipFill>
                <a:blip r:embed="rId4"/>
                <a:stretch>
                  <a:fillRect t="-1865" b="-3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EAB9F5-B0B6-47FB-A838-EE71C9BDB12B}"/>
              </a:ext>
            </a:extLst>
          </p:cNvPr>
          <p:cNvGrpSpPr/>
          <p:nvPr/>
        </p:nvGrpSpPr>
        <p:grpSpPr>
          <a:xfrm>
            <a:off x="6906712" y="2243138"/>
            <a:ext cx="5400698" cy="2418208"/>
            <a:chOff x="4133327" y="8204395"/>
            <a:chExt cx="7210038" cy="2418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B94958-5372-079C-77A4-E9C6E12E1E1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TẠM BIỆT VÀ HẸN GẶP LẠI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AFB79E-2242-CD87-B26D-29F71EEAD6B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573053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69" y="0"/>
            <a:ext cx="7305722" cy="671462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2370-28BF-777D-A21C-E0EBA5018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2162" y="2157126"/>
            <a:ext cx="3865199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8905A-6A21-BAE2-4F74-22B4A8C6A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448" y="2962318"/>
            <a:ext cx="5809992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99" y="96143"/>
            <a:ext cx="6350001" cy="633129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7DC68-B727-EBCF-FC90-C6427656E68B}"/>
              </a:ext>
            </a:extLst>
          </p:cNvPr>
          <p:cNvSpPr txBox="1"/>
          <p:nvPr/>
        </p:nvSpPr>
        <p:spPr>
          <a:xfrm>
            <a:off x="3875407" y="3294476"/>
            <a:ext cx="4481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Các bạn trong nhóm cùng nhau hát bài “Tập tầm vông”, một bạn đố, các bạn còn lại đoán xem viên kẹo nằm ở tay nào. Ai đoán đúng nhiều nhất thì thắng cuộc.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8492D-68BE-78D8-4F42-076B7462A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168" y="2302680"/>
            <a:ext cx="38651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m 15 cm =              cm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kg 500 g =             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13,7 m =             dm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7" y="2877015"/>
            <a:ext cx="321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3,42 tạ =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9,02 km =             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6,35 tấn = 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568391" y="202952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3412274" y="2854713"/>
            <a:ext cx="89209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05386" y="2048109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CE182A-69C7-54F0-8C9C-8D55FB6B288D}"/>
              </a:ext>
            </a:extLst>
          </p:cNvPr>
          <p:cNvSpPr/>
          <p:nvPr/>
        </p:nvSpPr>
        <p:spPr>
          <a:xfrm>
            <a:off x="8701669" y="2858432"/>
            <a:ext cx="85492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28264" y="4486509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6824546" y="5296832"/>
            <a:ext cx="98130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52C8B9-AC5F-C080-4EBF-AECB999EBC43}"/>
              </a:ext>
            </a:extLst>
          </p:cNvPr>
          <p:cNvSpPr/>
          <p:nvPr/>
        </p:nvSpPr>
        <p:spPr>
          <a:xfrm>
            <a:off x="3564674" y="2025806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2 815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B6AEDA-DF28-D8CD-B216-0E50FD4FFFA7}"/>
              </a:ext>
            </a:extLst>
          </p:cNvPr>
          <p:cNvSpPr/>
          <p:nvPr/>
        </p:nvSpPr>
        <p:spPr>
          <a:xfrm>
            <a:off x="3404839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854B4C-6504-3BC8-2A70-024139F28283}"/>
              </a:ext>
            </a:extLst>
          </p:cNvPr>
          <p:cNvSpPr/>
          <p:nvPr/>
        </p:nvSpPr>
        <p:spPr>
          <a:xfrm>
            <a:off x="8697950" y="205182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137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A2D0C4-5A61-CE74-DDA5-25B975172250}"/>
              </a:ext>
            </a:extLst>
          </p:cNvPr>
          <p:cNvSpPr/>
          <p:nvPr/>
        </p:nvSpPr>
        <p:spPr>
          <a:xfrm>
            <a:off x="8686799" y="2832411"/>
            <a:ext cx="936702" cy="591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08DCF5-AE91-EB82-7B0D-0AD1BCBD6C65}"/>
              </a:ext>
            </a:extLst>
          </p:cNvPr>
          <p:cNvSpPr/>
          <p:nvPr/>
        </p:nvSpPr>
        <p:spPr>
          <a:xfrm>
            <a:off x="6798525" y="4479074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9020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9DC6A29-825A-E52F-2B4A-751AE37DCF19}"/>
              </a:ext>
            </a:extLst>
          </p:cNvPr>
          <p:cNvSpPr/>
          <p:nvPr/>
        </p:nvSpPr>
        <p:spPr>
          <a:xfrm>
            <a:off x="6805958" y="5289397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6350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 ha =             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6,5 ha =                 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4594302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700 ha =              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6" y="2877015"/>
            <a:ext cx="4527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24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=           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2,75 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90 000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646450" y="1996070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2653993" y="2843562"/>
            <a:ext cx="132699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94597" y="2059260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17113" y="4441904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7170234" y="5307983"/>
            <a:ext cx="858644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59F61-D7D0-84CC-3F45-F734A5EEC1AA}"/>
              </a:ext>
            </a:extLst>
          </p:cNvPr>
          <p:cNvSpPr/>
          <p:nvPr/>
        </p:nvSpPr>
        <p:spPr>
          <a:xfrm>
            <a:off x="9787056" y="2839845"/>
            <a:ext cx="85120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7F43B-F1BB-4118-59B7-A19EECA6FF04}"/>
              </a:ext>
            </a:extLst>
          </p:cNvPr>
          <p:cNvSpPr/>
          <p:nvPr/>
        </p:nvSpPr>
        <p:spPr>
          <a:xfrm>
            <a:off x="3631581" y="199235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575DF2-7CE5-D438-D0B2-5933DC379959}"/>
              </a:ext>
            </a:extLst>
          </p:cNvPr>
          <p:cNvSpPr/>
          <p:nvPr/>
        </p:nvSpPr>
        <p:spPr>
          <a:xfrm>
            <a:off x="2646556" y="2836128"/>
            <a:ext cx="1356731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D8C0DB-150B-43BB-5732-78F43D75BB95}"/>
              </a:ext>
            </a:extLst>
          </p:cNvPr>
          <p:cNvSpPr/>
          <p:nvPr/>
        </p:nvSpPr>
        <p:spPr>
          <a:xfrm>
            <a:off x="8802030" y="205554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3BB13C-2D5A-0B38-1642-B19CA5F7B5A4}"/>
              </a:ext>
            </a:extLst>
          </p:cNvPr>
          <p:cNvSpPr/>
          <p:nvPr/>
        </p:nvSpPr>
        <p:spPr>
          <a:xfrm>
            <a:off x="9738733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31137F-E51B-DA6F-A86F-C7CA8C6B0FFB}"/>
              </a:ext>
            </a:extLst>
          </p:cNvPr>
          <p:cNvSpPr/>
          <p:nvPr/>
        </p:nvSpPr>
        <p:spPr>
          <a:xfrm>
            <a:off x="6824547" y="442703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0D33F2-B158-B09F-F5CC-61E17F97AAE7}"/>
              </a:ext>
            </a:extLst>
          </p:cNvPr>
          <p:cNvSpPr/>
          <p:nvPr/>
        </p:nvSpPr>
        <p:spPr>
          <a:xfrm>
            <a:off x="7147932" y="5319133"/>
            <a:ext cx="90324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8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" grpId="0" animBg="1"/>
      <p:bldP spid="8" grpId="0" animBg="1"/>
      <p:bldP spid="9" grpId="0" animBg="1"/>
      <p:bldP spid="14" grpId="0" animBg="1"/>
      <p:bldP spid="18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0" y="1773044"/>
            <a:ext cx="61889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6,34 km + 5,8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 kg – 2,75 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4761570" y="4270918"/>
            <a:ext cx="6378498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4939990" y="4549698"/>
            <a:ext cx="401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28,6 ha ×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4895384" y="5352586"/>
            <a:ext cx="403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93,17 km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 :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86482-25BC-93F2-6EB8-416C8300F8AE}"/>
              </a:ext>
            </a:extLst>
          </p:cNvPr>
          <p:cNvSpPr txBox="1"/>
          <p:nvPr/>
        </p:nvSpPr>
        <p:spPr>
          <a:xfrm>
            <a:off x="4103648" y="4427034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0F589-72B7-AB90-055C-AAA7446D5404}"/>
              </a:ext>
            </a:extLst>
          </p:cNvPr>
          <p:cNvSpPr txBox="1"/>
          <p:nvPr/>
        </p:nvSpPr>
        <p:spPr>
          <a:xfrm>
            <a:off x="4772721" y="21075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12,14 km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C5C3AB-99AC-B997-E85C-E028DC4510D3}"/>
              </a:ext>
            </a:extLst>
          </p:cNvPr>
          <p:cNvSpPr txBox="1"/>
          <p:nvPr/>
        </p:nvSpPr>
        <p:spPr>
          <a:xfrm>
            <a:off x="4817326" y="2899316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4,85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63677-6FE5-FF8E-F68B-BAF93ABA062E}"/>
              </a:ext>
            </a:extLst>
          </p:cNvPr>
          <p:cNvSpPr txBox="1"/>
          <p:nvPr/>
        </p:nvSpPr>
        <p:spPr>
          <a:xfrm>
            <a:off x="7512205" y="45459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143 ha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2B08E9-DCE9-C37B-8045-BA9FBF4F711C}"/>
              </a:ext>
            </a:extLst>
          </p:cNvPr>
          <p:cNvSpPr txBox="1"/>
          <p:nvPr/>
        </p:nvSpPr>
        <p:spPr>
          <a:xfrm>
            <a:off x="8058614" y="5360019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13,31 km</a:t>
            </a:r>
            <a:r>
              <a:rPr lang="en-US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1" y="579863"/>
            <a:ext cx="992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Theo Bách khoa toàn thư, diện tích của Hồ Gươm (Hồ Hoàn Kiếm) khoảng 0,12 km</a:t>
            </a:r>
            <a:r>
              <a:rPr lang="vi-VN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Hỏi diện tích của Hồ Gươm khoảng bao nhiêu héc-ta, bao nhiêu mét vuông?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AA7B9-8C55-576D-21F3-D0E66E26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28" y="2134065"/>
            <a:ext cx="798195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B189B-70BA-20FC-10D5-F6D6E1F79F9A}"/>
              </a:ext>
            </a:extLst>
          </p:cNvPr>
          <p:cNvSpPr txBox="1"/>
          <p:nvPr/>
        </p:nvSpPr>
        <p:spPr>
          <a:xfrm>
            <a:off x="1103971" y="3836020"/>
            <a:ext cx="9913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 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100 ha = 12 ha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khoảnh 12 ha.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1 000 000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120 000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khoảng 120 000 mét vuông.</a:t>
            </a:r>
          </a:p>
        </p:txBody>
      </p:sp>
    </p:spTree>
    <p:extLst>
      <p:ext uri="{BB962C8B-B14F-4D97-AF65-F5344CB8AC3E}">
        <p14:creationId xmlns:p14="http://schemas.microsoft.com/office/powerpoint/2010/main" val="98267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2461</TotalTime>
  <Words>249</Words>
  <Application>Microsoft Office PowerPoint</Application>
  <PresentationFormat>Widescreen</PresentationFormat>
  <Paragraphs>75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Cambria Math</vt:lpstr>
      <vt:lpstr>Arial</vt:lpstr>
      <vt:lpstr>Times New Roman</vt:lpstr>
      <vt:lpstr>Calibri Light</vt:lpstr>
      <vt:lpstr>Calibri</vt:lpstr>
      <vt:lpstr>Cambria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</cp:lastModifiedBy>
  <cp:revision>42</cp:revision>
  <dcterms:created xsi:type="dcterms:W3CDTF">2022-12-22T20:22:00Z</dcterms:created>
  <dcterms:modified xsi:type="dcterms:W3CDTF">2025-01-10T06:32:40Z</dcterms:modified>
  <cp:category>9Slide.vn</cp:category>
</cp:coreProperties>
</file>