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
  </p:notesMasterIdLst>
  <p:sldIdLst>
    <p:sldId id="259" r:id="rId2"/>
    <p:sldId id="257" r:id="rId3"/>
    <p:sldId id="288" r:id="rId4"/>
    <p:sldId id="260" r:id="rId5"/>
    <p:sldId id="289" r:id="rId6"/>
    <p:sldId id="290" r:id="rId7"/>
    <p:sldId id="299" r:id="rId8"/>
    <p:sldId id="291" r:id="rId9"/>
    <p:sldId id="307" r:id="rId10"/>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012"/>
    <a:srgbClr val="FF7E0A"/>
    <a:srgbClr val="6F3A7D"/>
    <a:srgbClr val="2FDE55"/>
    <a:srgbClr val="43861C"/>
    <a:srgbClr val="FBB1C7"/>
    <a:srgbClr val="F3F279"/>
    <a:srgbClr val="E55174"/>
    <a:srgbClr val="663300"/>
    <a:srgbClr val="7E43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2" autoAdjust="0"/>
    <p:restoredTop sz="94660"/>
  </p:normalViewPr>
  <p:slideViewPr>
    <p:cSldViewPr snapToGrid="0">
      <p:cViewPr>
        <p:scale>
          <a:sx n="50" d="100"/>
          <a:sy n="50" d="100"/>
        </p:scale>
        <p:origin x="618" y="5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inpin heiti" charset="-122"/>
                <a:ea typeface="inpin heiti" charset="-122"/>
              </a:defRPr>
            </a:lvl1pPr>
          </a:lstStyle>
          <a:p>
            <a:fld id="{EBB54B0D-DAE4-4F35-B177-1A4C2FB1EC3F}" type="datetimeFigureOut">
              <a:rPr lang="zh-CN" altLang="en-US" smtClean="0"/>
              <a:pPr/>
              <a:t>2025/2/5</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25B5D281-D23C-4EEB-8748-C58E8FF0C2B9}" type="slidenum">
              <a:rPr lang="zh-CN" altLang="en-US" smtClean="0"/>
              <a:pPr/>
              <a:t>‹#›</a:t>
            </a:fld>
            <a:endParaRPr lang="zh-CN" altLang="en-US" dirty="0"/>
          </a:p>
        </p:txBody>
      </p:sp>
    </p:spTree>
    <p:extLst>
      <p:ext uri="{BB962C8B-B14F-4D97-AF65-F5344CB8AC3E}">
        <p14:creationId xmlns:p14="http://schemas.microsoft.com/office/powerpoint/2010/main" val="424401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a:t>
            </a:fld>
            <a:endParaRPr lang="zh-CN" altLang="en-US"/>
          </a:p>
        </p:txBody>
      </p:sp>
    </p:spTree>
    <p:extLst>
      <p:ext uri="{BB962C8B-B14F-4D97-AF65-F5344CB8AC3E}">
        <p14:creationId xmlns:p14="http://schemas.microsoft.com/office/powerpoint/2010/main" val="323497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2</a:t>
            </a:fld>
            <a:endParaRPr lang="zh-CN" altLang="en-US"/>
          </a:p>
        </p:txBody>
      </p:sp>
    </p:spTree>
    <p:extLst>
      <p:ext uri="{BB962C8B-B14F-4D97-AF65-F5344CB8AC3E}">
        <p14:creationId xmlns:p14="http://schemas.microsoft.com/office/powerpoint/2010/main" val="1768813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3</a:t>
            </a:fld>
            <a:endParaRPr lang="zh-CN" altLang="en-US"/>
          </a:p>
        </p:txBody>
      </p:sp>
    </p:spTree>
    <p:extLst>
      <p:ext uri="{BB962C8B-B14F-4D97-AF65-F5344CB8AC3E}">
        <p14:creationId xmlns:p14="http://schemas.microsoft.com/office/powerpoint/2010/main" val="2106665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4</a:t>
            </a:fld>
            <a:endParaRPr lang="zh-CN" altLang="en-US"/>
          </a:p>
        </p:txBody>
      </p:sp>
    </p:spTree>
    <p:extLst>
      <p:ext uri="{BB962C8B-B14F-4D97-AF65-F5344CB8AC3E}">
        <p14:creationId xmlns:p14="http://schemas.microsoft.com/office/powerpoint/2010/main" val="1399611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5</a:t>
            </a:fld>
            <a:endParaRPr lang="zh-CN" altLang="en-US"/>
          </a:p>
        </p:txBody>
      </p:sp>
    </p:spTree>
    <p:extLst>
      <p:ext uri="{BB962C8B-B14F-4D97-AF65-F5344CB8AC3E}">
        <p14:creationId xmlns:p14="http://schemas.microsoft.com/office/powerpoint/2010/main" val="1362598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6</a:t>
            </a:fld>
            <a:endParaRPr lang="zh-CN" altLang="en-US"/>
          </a:p>
        </p:txBody>
      </p:sp>
    </p:spTree>
    <p:extLst>
      <p:ext uri="{BB962C8B-B14F-4D97-AF65-F5344CB8AC3E}">
        <p14:creationId xmlns:p14="http://schemas.microsoft.com/office/powerpoint/2010/main" val="1815144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7</a:t>
            </a:fld>
            <a:endParaRPr lang="zh-CN" altLang="en-US"/>
          </a:p>
        </p:txBody>
      </p:sp>
    </p:spTree>
    <p:extLst>
      <p:ext uri="{BB962C8B-B14F-4D97-AF65-F5344CB8AC3E}">
        <p14:creationId xmlns:p14="http://schemas.microsoft.com/office/powerpoint/2010/main" val="352707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8</a:t>
            </a:fld>
            <a:endParaRPr lang="zh-CN" altLang="en-US"/>
          </a:p>
        </p:txBody>
      </p:sp>
    </p:spTree>
    <p:extLst>
      <p:ext uri="{BB962C8B-B14F-4D97-AF65-F5344CB8AC3E}">
        <p14:creationId xmlns:p14="http://schemas.microsoft.com/office/powerpoint/2010/main" val="818630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9</a:t>
            </a:fld>
            <a:endParaRPr lang="zh-CN" altLang="en-US"/>
          </a:p>
        </p:txBody>
      </p:sp>
    </p:spTree>
    <p:extLst>
      <p:ext uri="{BB962C8B-B14F-4D97-AF65-F5344CB8AC3E}">
        <p14:creationId xmlns:p14="http://schemas.microsoft.com/office/powerpoint/2010/main" val="151160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2025/2/5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193929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2025/2/5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154026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2025/2/5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428572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2025/2/5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36279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2025/2/5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20195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2025/2/5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218377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2025/2/5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87007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2025/2/5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73478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2025/2/5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3555069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2025/2/5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303731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2025/2/5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199186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861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suckhoedoisong.vn/" TargetMode="External"/><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4.wdp"/><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80" y="548782"/>
            <a:ext cx="11133438" cy="5760436"/>
          </a:xfrm>
          <a:prstGeom prst="rect">
            <a:avLst/>
          </a:prstGeom>
        </p:spPr>
      </p:pic>
      <p:pic>
        <p:nvPicPr>
          <p:cNvPr id="8"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640" y="224460"/>
            <a:ext cx="11662718" cy="640907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282" y="1805650"/>
            <a:ext cx="12097543" cy="2659338"/>
          </a:xfrm>
          <a:prstGeom prst="rect">
            <a:avLst/>
          </a:prstGeom>
        </p:spPr>
      </p:pic>
    </p:spTree>
    <p:extLst>
      <p:ext uri="{BB962C8B-B14F-4D97-AF65-F5344CB8AC3E}">
        <p14:creationId xmlns:p14="http://schemas.microsoft.com/office/powerpoint/2010/main" val="7089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29" y="-297"/>
            <a:ext cx="12193057" cy="6858594"/>
          </a:xfrm>
          <a:prstGeom prst="rect">
            <a:avLst/>
          </a:prstGeom>
        </p:spPr>
      </p:pic>
      <p:pic>
        <p:nvPicPr>
          <p:cNvPr id="4" name="Picture 3">
            <a:extLst>
              <a:ext uri="{FF2B5EF4-FFF2-40B4-BE49-F238E27FC236}">
                <a16:creationId xmlns:a16="http://schemas.microsoft.com/office/drawing/2014/main" id="{A3A904F5-C9E7-AE30-49DE-7494ABED44C5}"/>
              </a:ext>
            </a:extLst>
          </p:cNvPr>
          <p:cNvPicPr>
            <a:picLocks noChangeAspect="1"/>
          </p:cNvPicPr>
          <p:nvPr/>
        </p:nvPicPr>
        <p:blipFill>
          <a:blip r:embed="rId4"/>
          <a:stretch>
            <a:fillRect/>
          </a:stretch>
        </p:blipFill>
        <p:spPr>
          <a:xfrm>
            <a:off x="-85463" y="802640"/>
            <a:ext cx="2731245" cy="1670449"/>
          </a:xfrm>
          <a:prstGeom prst="rect">
            <a:avLst/>
          </a:prstGeom>
        </p:spPr>
      </p:pic>
      <p:pic>
        <p:nvPicPr>
          <p:cNvPr id="5" name="Picture 4">
            <a:extLst>
              <a:ext uri="{FF2B5EF4-FFF2-40B4-BE49-F238E27FC236}">
                <a16:creationId xmlns:a16="http://schemas.microsoft.com/office/drawing/2014/main" id="{D48D8442-04EC-6BCB-2691-54996AC367F3}"/>
              </a:ext>
            </a:extLst>
          </p:cNvPr>
          <p:cNvPicPr>
            <a:picLocks noChangeAspect="1"/>
          </p:cNvPicPr>
          <p:nvPr/>
        </p:nvPicPr>
        <p:blipFill>
          <a:blip r:embed="rId5"/>
          <a:stretch>
            <a:fillRect/>
          </a:stretch>
        </p:blipFill>
        <p:spPr>
          <a:xfrm>
            <a:off x="1010851" y="2006499"/>
            <a:ext cx="10235663" cy="2504541"/>
          </a:xfrm>
          <a:prstGeom prst="rect">
            <a:avLst/>
          </a:prstGeom>
        </p:spPr>
      </p:pic>
      <p:pic>
        <p:nvPicPr>
          <p:cNvPr id="7" name="Picture 6">
            <a:extLst>
              <a:ext uri="{FF2B5EF4-FFF2-40B4-BE49-F238E27FC236}">
                <a16:creationId xmlns:a16="http://schemas.microsoft.com/office/drawing/2014/main" id="{08ABB68C-2D93-9A99-990F-ED50E4FC3FD2}"/>
              </a:ext>
            </a:extLst>
          </p:cNvPr>
          <p:cNvPicPr>
            <a:picLocks noChangeAspect="1"/>
          </p:cNvPicPr>
          <p:nvPr/>
        </p:nvPicPr>
        <p:blipFill>
          <a:blip r:embed="rId6"/>
          <a:stretch>
            <a:fillRect/>
          </a:stretch>
        </p:blipFill>
        <p:spPr>
          <a:xfrm>
            <a:off x="4969157" y="4091385"/>
            <a:ext cx="2274005" cy="1072989"/>
          </a:xfrm>
          <a:prstGeom prst="rect">
            <a:avLst/>
          </a:prstGeom>
        </p:spPr>
      </p:pic>
    </p:spTree>
    <p:extLst>
      <p:ext uri="{BB962C8B-B14F-4D97-AF65-F5344CB8AC3E}">
        <p14:creationId xmlns:p14="http://schemas.microsoft.com/office/powerpoint/2010/main" val="343702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1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80" y="548782"/>
            <a:ext cx="11133438" cy="5760436"/>
          </a:xfrm>
          <a:prstGeom prst="rect">
            <a:avLst/>
          </a:prstGeom>
        </p:spPr>
      </p:pic>
      <p:pic>
        <p:nvPicPr>
          <p:cNvPr id="7"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640" y="224460"/>
            <a:ext cx="11662718" cy="640907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80" y="2270950"/>
            <a:ext cx="11210826" cy="2316099"/>
          </a:xfrm>
          <a:prstGeom prst="rect">
            <a:avLst/>
          </a:prstGeom>
        </p:spPr>
      </p:pic>
    </p:spTree>
    <p:extLst>
      <p:ext uri="{BB962C8B-B14F-4D97-AF65-F5344CB8AC3E}">
        <p14:creationId xmlns:p14="http://schemas.microsoft.com/office/powerpoint/2010/main" val="292510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 name="Rounded Rectangle 9"/>
          <p:cNvSpPr/>
          <p:nvPr/>
        </p:nvSpPr>
        <p:spPr>
          <a:xfrm>
            <a:off x="185195" y="612962"/>
            <a:ext cx="11722325" cy="6082477"/>
          </a:xfrm>
          <a:custGeom>
            <a:avLst/>
            <a:gdLst>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790 h 5894148"/>
              <a:gd name="connsiteX1" fmla="*/ 982295 w 11722325"/>
              <a:gd name="connsiteY1" fmla="*/ 495 h 5894148"/>
              <a:gd name="connsiteX2" fmla="*/ 10740030 w 11722325"/>
              <a:gd name="connsiteY2" fmla="*/ 495 h 5894148"/>
              <a:gd name="connsiteX3" fmla="*/ 11722325 w 11722325"/>
              <a:gd name="connsiteY3" fmla="*/ 1017514 h 5894148"/>
              <a:gd name="connsiteX4" fmla="*/ 11722325 w 11722325"/>
              <a:gd name="connsiteY4" fmla="*/ 4911853 h 5894148"/>
              <a:gd name="connsiteX5" fmla="*/ 10740030 w 11722325"/>
              <a:gd name="connsiteY5" fmla="*/ 5894148 h 5894148"/>
              <a:gd name="connsiteX6" fmla="*/ 982295 w 11722325"/>
              <a:gd name="connsiteY6" fmla="*/ 5894148 h 5894148"/>
              <a:gd name="connsiteX7" fmla="*/ 0 w 11722325"/>
              <a:gd name="connsiteY7" fmla="*/ 4911853 h 5894148"/>
              <a:gd name="connsiteX8" fmla="*/ 0 w 11722325"/>
              <a:gd name="connsiteY8" fmla="*/ 982790 h 58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2325" h="5894148">
                <a:moveTo>
                  <a:pt x="0" y="982790"/>
                </a:moveTo>
                <a:cubicBezTo>
                  <a:pt x="0" y="440283"/>
                  <a:pt x="439788" y="495"/>
                  <a:pt x="982295" y="495"/>
                </a:cubicBezTo>
                <a:cubicBezTo>
                  <a:pt x="3644565" y="185690"/>
                  <a:pt x="7962014" y="-11079"/>
                  <a:pt x="10740030" y="495"/>
                </a:cubicBezTo>
                <a:cubicBezTo>
                  <a:pt x="11282537" y="495"/>
                  <a:pt x="11710751" y="660202"/>
                  <a:pt x="11722325" y="1017514"/>
                </a:cubicBezTo>
                <a:cubicBezTo>
                  <a:pt x="11467682" y="2246179"/>
                  <a:pt x="11560279" y="4030428"/>
                  <a:pt x="11722325" y="4911853"/>
                </a:cubicBezTo>
                <a:cubicBezTo>
                  <a:pt x="11722325" y="5454360"/>
                  <a:pt x="11282537" y="5894148"/>
                  <a:pt x="10740030" y="5894148"/>
                </a:cubicBezTo>
                <a:cubicBezTo>
                  <a:pt x="7776819" y="5558482"/>
                  <a:pt x="2429223" y="5720528"/>
                  <a:pt x="982295" y="5894148"/>
                </a:cubicBezTo>
                <a:cubicBezTo>
                  <a:pt x="439788" y="5894148"/>
                  <a:pt x="138896" y="5639555"/>
                  <a:pt x="0" y="4911853"/>
                </a:cubicBezTo>
                <a:cubicBezTo>
                  <a:pt x="138896" y="3671614"/>
                  <a:pt x="173620" y="1852640"/>
                  <a:pt x="0" y="982790"/>
                </a:cubicBezTo>
                <a:close/>
              </a:path>
            </a:pathLst>
          </a:custGeom>
          <a:solidFill>
            <a:schemeClr val="bg1"/>
          </a:solidFill>
          <a:ln w="57150">
            <a:solidFill>
              <a:schemeClr val="tx1">
                <a:lumMod val="85000"/>
                <a:lumOff val="1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Terminator 3"/>
          <p:cNvSpPr/>
          <p:nvPr/>
        </p:nvSpPr>
        <p:spPr>
          <a:xfrm>
            <a:off x="647548" y="169516"/>
            <a:ext cx="2347065" cy="907709"/>
          </a:xfrm>
          <a:prstGeom prst="flowChartTerminator">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9Slide07 IcielAltus Serif" panose="02000000000000000000" pitchFamily="2" charset="0"/>
              </a:rPr>
              <a:t>  </a:t>
            </a:r>
            <a:r>
              <a:rPr lang="en-US" sz="6000" dirty="0" err="1">
                <a:solidFill>
                  <a:schemeClr val="bg1"/>
                </a:solidFill>
                <a:latin typeface="#9Slide07 IcielAltus Serif" panose="02000000000000000000" pitchFamily="2" charset="0"/>
              </a:rPr>
              <a:t>Bài</a:t>
            </a:r>
            <a:r>
              <a:rPr lang="en-US" sz="6000" dirty="0">
                <a:solidFill>
                  <a:schemeClr val="bg1"/>
                </a:solidFill>
                <a:latin typeface="#9Slide07 IcielAltus Serif" panose="02000000000000000000" pitchFamily="2" charset="0"/>
              </a:rPr>
              <a:t> 1</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100000" l="9877" r="100000"/>
                    </a14:imgEffect>
                  </a14:imgLayer>
                </a14:imgProps>
              </a:ext>
            </a:extLst>
          </a:blip>
          <a:stretch>
            <a:fillRect/>
          </a:stretch>
        </p:blipFill>
        <p:spPr>
          <a:xfrm>
            <a:off x="0" y="0"/>
            <a:ext cx="1234547" cy="1219306"/>
          </a:xfrm>
          <a:prstGeom prst="rect">
            <a:avLst/>
          </a:prstGeom>
        </p:spPr>
      </p:pic>
      <p:sp>
        <p:nvSpPr>
          <p:cNvPr id="2" name="TextBox 1">
            <a:extLst>
              <a:ext uri="{FF2B5EF4-FFF2-40B4-BE49-F238E27FC236}">
                <a16:creationId xmlns:a16="http://schemas.microsoft.com/office/drawing/2014/main" id="{BFEA8C62-1E75-1B8D-EAA4-CCF2E7F1ED21}"/>
              </a:ext>
            </a:extLst>
          </p:cNvPr>
          <p:cNvSpPr txBox="1"/>
          <p:nvPr/>
        </p:nvSpPr>
        <p:spPr>
          <a:xfrm>
            <a:off x="538480" y="1046480"/>
            <a:ext cx="11125200" cy="1815882"/>
          </a:xfrm>
          <a:prstGeom prst="rect">
            <a:avLst/>
          </a:prstGeom>
          <a:noFill/>
        </p:spPr>
        <p:txBody>
          <a:bodyPr wrap="square" rtlCol="0">
            <a:spAutoFit/>
          </a:bodyPr>
          <a:lstStyle/>
          <a:p>
            <a:pPr marL="0" marR="0" algn="just">
              <a:spcBef>
                <a:spcPts val="0"/>
              </a:spcBef>
              <a:spcAft>
                <a:spcPts val="0"/>
              </a:spcAft>
            </a:pPr>
            <a:r>
              <a:rPr lang="en-US" sz="2800" b="1" dirty="0" err="1">
                <a:solidFill>
                  <a:srgbClr val="000000"/>
                </a:solidFill>
                <a:effectLst/>
                <a:latin typeface="Cambria" panose="02040503050406030204" pitchFamily="18" charset="0"/>
                <a:ea typeface="Cambria" panose="02040503050406030204" pitchFamily="18" charset="0"/>
              </a:rPr>
              <a:t>Tỉ</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lệ</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đạm</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trong</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thịt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bò</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là</a:t>
            </a:r>
            <a:r>
              <a:rPr lang="en-US" sz="2800" b="1" dirty="0">
                <a:solidFill>
                  <a:srgbClr val="000000"/>
                </a:solidFill>
                <a:effectLst/>
                <a:latin typeface="Cambria" panose="02040503050406030204" pitchFamily="18" charset="0"/>
                <a:ea typeface="Cambria" panose="02040503050406030204" pitchFamily="18" charset="0"/>
              </a:rPr>
              <a:t> 18% (18 g/100 g), </a:t>
            </a:r>
            <a:r>
              <a:rPr lang="en-US" sz="2800" b="1" dirty="0" err="1">
                <a:solidFill>
                  <a:srgbClr val="000000"/>
                </a:solidFill>
                <a:effectLst/>
                <a:latin typeface="Cambria" panose="02040503050406030204" pitchFamily="18" charset="0"/>
                <a:ea typeface="Cambria" panose="02040503050406030204" pitchFamily="18" charset="0"/>
              </a:rPr>
              <a:t>thịt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lợn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nạc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là</a:t>
            </a:r>
            <a:r>
              <a:rPr lang="en-US" sz="2800" b="1" dirty="0">
                <a:solidFill>
                  <a:srgbClr val="000000"/>
                </a:solidFill>
                <a:effectLst/>
                <a:latin typeface="Cambria" panose="02040503050406030204" pitchFamily="18" charset="0"/>
                <a:ea typeface="Cambria" panose="02040503050406030204" pitchFamily="18" charset="0"/>
              </a:rPr>
              <a:t> 19% (19 g/100 g),</a:t>
            </a:r>
            <a:r>
              <a:rPr lang="en-US" sz="2800" b="1" dirty="0" err="1">
                <a:solidFill>
                  <a:srgbClr val="000000"/>
                </a:solidFill>
                <a:effectLst/>
                <a:latin typeface="Cambria" panose="02040503050406030204" pitchFamily="18" charset="0"/>
                <a:ea typeface="Cambria" panose="02040503050406030204" pitchFamily="18" charset="0"/>
              </a:rPr>
              <a:t>cá</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chép</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là</a:t>
            </a:r>
            <a:r>
              <a:rPr lang="en-US" sz="2800" b="1" dirty="0">
                <a:solidFill>
                  <a:srgbClr val="000000"/>
                </a:solidFill>
                <a:effectLst/>
                <a:latin typeface="Cambria" panose="02040503050406030204" pitchFamily="18" charset="0"/>
                <a:ea typeface="Cambria" panose="02040503050406030204" pitchFamily="18" charset="0"/>
              </a:rPr>
              <a:t> 17% (17 g/100 g) (</a:t>
            </a:r>
            <a:r>
              <a:rPr lang="en-US" sz="2800" b="1" dirty="0" err="1">
                <a:solidFill>
                  <a:srgbClr val="000000"/>
                </a:solidFill>
                <a:effectLst/>
                <a:latin typeface="Cambria" panose="02040503050406030204" pitchFamily="18" charset="0"/>
                <a:ea typeface="Cambria" panose="02040503050406030204" pitchFamily="18" charset="0"/>
              </a:rPr>
              <a:t>theo</a:t>
            </a:r>
            <a:r>
              <a:rPr lang="en-US" sz="2800" b="1" dirty="0">
                <a:solidFill>
                  <a:srgbClr val="000000"/>
                </a:solidFill>
                <a:effectLst/>
                <a:latin typeface="Cambria" panose="02040503050406030204" pitchFamily="18" charset="0"/>
                <a:ea typeface="Cambria" panose="02040503050406030204" pitchFamily="18" charset="0"/>
              </a:rPr>
              <a:t> </a:t>
            </a:r>
            <a:r>
              <a:rPr lang="en-US" sz="2800" u="sng" dirty="0">
                <a:solidFill>
                  <a:srgbClr val="0000FF"/>
                </a:solidFill>
                <a:effectLst/>
                <a:latin typeface="Cambria" panose="02040503050406030204" pitchFamily="18" charset="0"/>
                <a:ea typeface="Cambria" panose="02040503050406030204" pitchFamily="18" charset="0"/>
                <a:hlinkClick r:id="rId6"/>
              </a:rPr>
              <a:t>https://suckhoedoisong.vn</a:t>
            </a:r>
            <a:r>
              <a:rPr lang="en-US" sz="2800" b="1" dirty="0">
                <a:solidFill>
                  <a:srgbClr val="000000"/>
                </a:solidFill>
                <a:effectLst/>
                <a:latin typeface="Cambria" panose="02040503050406030204" pitchFamily="18" charset="0"/>
                <a:ea typeface="Cambria" panose="02040503050406030204" pitchFamily="18" charset="0"/>
              </a:rPr>
              <a:t>). Em </a:t>
            </a:r>
            <a:r>
              <a:rPr lang="en-US" sz="2800" b="1" dirty="0" err="1">
                <a:solidFill>
                  <a:srgbClr val="000000"/>
                </a:solidFill>
                <a:effectLst/>
                <a:latin typeface="Cambria" panose="02040503050406030204" pitchFamily="18" charset="0"/>
                <a:ea typeface="Cambria" panose="02040503050406030204" pitchFamily="18" charset="0"/>
              </a:rPr>
              <a:t>hãy</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tính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số</a:t>
            </a:r>
            <a:r>
              <a:rPr lang="en-US" sz="2800" b="1" dirty="0">
                <a:solidFill>
                  <a:srgbClr val="000000"/>
                </a:solidFill>
                <a:effectLst/>
                <a:latin typeface="Cambria" panose="02040503050406030204" pitchFamily="18" charset="0"/>
                <a:ea typeface="Cambria" panose="02040503050406030204" pitchFamily="18" charset="0"/>
              </a:rPr>
              <a:t> gam </a:t>
            </a:r>
            <a:r>
              <a:rPr lang="en-US" sz="2800" b="1" dirty="0" err="1">
                <a:solidFill>
                  <a:srgbClr val="000000"/>
                </a:solidFill>
                <a:effectLst/>
                <a:latin typeface="Cambria" panose="02040503050406030204" pitchFamily="18" charset="0"/>
                <a:ea typeface="Cambria" panose="02040503050406030204" pitchFamily="18" charset="0"/>
              </a:rPr>
              <a:t>đạm</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trong</a:t>
            </a:r>
            <a:r>
              <a:rPr lang="en-US" sz="2800" b="1" dirty="0">
                <a:solidFill>
                  <a:srgbClr val="000000"/>
                </a:solidFill>
                <a:effectLst/>
                <a:latin typeface="Cambria" panose="02040503050406030204" pitchFamily="18" charset="0"/>
                <a:ea typeface="Cambria" panose="02040503050406030204" pitchFamily="18" charset="0"/>
              </a:rPr>
              <a:t> 250 g </a:t>
            </a:r>
            <a:r>
              <a:rPr lang="en-US" sz="2800" b="1" dirty="0" err="1">
                <a:solidFill>
                  <a:srgbClr val="000000"/>
                </a:solidFill>
                <a:effectLst/>
                <a:latin typeface="Cambria" panose="02040503050406030204" pitchFamily="18" charset="0"/>
                <a:ea typeface="Cambria" panose="02040503050406030204" pitchFamily="18" charset="0"/>
              </a:rPr>
              <a:t>thịt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bò</a:t>
            </a:r>
            <a:r>
              <a:rPr lang="en-US" sz="2800" b="1" dirty="0">
                <a:solidFill>
                  <a:srgbClr val="000000"/>
                </a:solidFill>
                <a:effectLst/>
                <a:latin typeface="Cambria" panose="02040503050406030204" pitchFamily="18" charset="0"/>
                <a:ea typeface="Cambria" panose="02040503050406030204" pitchFamily="18" charset="0"/>
              </a:rPr>
              <a:t>, 200 g </a:t>
            </a:r>
            <a:r>
              <a:rPr lang="en-US" sz="2800" b="1" dirty="0" err="1">
                <a:solidFill>
                  <a:srgbClr val="000000"/>
                </a:solidFill>
                <a:effectLst/>
                <a:latin typeface="Cambria" panose="02040503050406030204" pitchFamily="18" charset="0"/>
                <a:ea typeface="Cambria" panose="02040503050406030204" pitchFamily="18" charset="0"/>
              </a:rPr>
              <a:t>cá</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chép</a:t>
            </a:r>
            <a:r>
              <a:rPr lang="en-US" sz="2800" b="1" dirty="0">
                <a:solidFill>
                  <a:srgbClr val="000000"/>
                </a:solidFill>
                <a:effectLst/>
                <a:latin typeface="Cambria" panose="02040503050406030204" pitchFamily="18" charset="0"/>
                <a:ea typeface="Cambria" panose="02040503050406030204" pitchFamily="18" charset="0"/>
              </a:rPr>
              <a:t>, 300 g </a:t>
            </a:r>
            <a:r>
              <a:rPr lang="en-US" sz="2800" b="1" dirty="0" err="1">
                <a:solidFill>
                  <a:srgbClr val="000000"/>
                </a:solidFill>
                <a:effectLst/>
                <a:latin typeface="Cambria" panose="02040503050406030204" pitchFamily="18" charset="0"/>
                <a:ea typeface="Cambria" panose="02040503050406030204" pitchFamily="18" charset="0"/>
              </a:rPr>
              <a:t>thịt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lợn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nạc</a:t>
            </a:r>
            <a:r>
              <a:rPr lang="en-US" sz="2800" b="1" dirty="0">
                <a:solidFill>
                  <a:srgbClr val="000000"/>
                </a:solidFill>
                <a:effectLst/>
                <a:latin typeface="Cambria" panose="02040503050406030204" pitchFamily="18" charset="0"/>
                <a:ea typeface="Cambria" panose="02040503050406030204" pitchFamily="18" charset="0"/>
              </a:rPr>
              <a:t>?</a:t>
            </a:r>
            <a:endParaRPr lang="en-US" sz="2800" dirty="0">
              <a:effectLst/>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119E770A-1C91-8004-314F-0705750DEA02}"/>
              </a:ext>
            </a:extLst>
          </p:cNvPr>
          <p:cNvSpPr txBox="1"/>
          <p:nvPr/>
        </p:nvSpPr>
        <p:spPr>
          <a:xfrm>
            <a:off x="1239520" y="2814320"/>
            <a:ext cx="9570720" cy="3903633"/>
          </a:xfrm>
          <a:prstGeom prst="rect">
            <a:avLst/>
          </a:prstGeom>
          <a:noFill/>
        </p:spPr>
        <p:txBody>
          <a:bodyPr wrap="square" rtlCol="0">
            <a:spAutoFit/>
          </a:bodyPr>
          <a:lstStyle/>
          <a:p>
            <a:pPr marL="0" marR="0" algn="ctr">
              <a:spcBef>
                <a:spcPts val="0"/>
              </a:spcBef>
              <a:spcAft>
                <a:spcPts val="0"/>
              </a:spcAft>
            </a:pPr>
            <a:r>
              <a:rPr lang="en-US" sz="2400" b="1" dirty="0" err="1">
                <a:solidFill>
                  <a:srgbClr val="FF0000"/>
                </a:solidFill>
                <a:effectLst/>
                <a:latin typeface="Cambria" panose="02040503050406030204" pitchFamily="18" charset="0"/>
                <a:ea typeface="Cambria" panose="02040503050406030204" pitchFamily="18" charset="0"/>
              </a:rPr>
              <a:t>Bài</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giải</a:t>
            </a:r>
            <a:endParaRPr lang="en-US" sz="2400" b="1"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gam </a:t>
            </a:r>
            <a:r>
              <a:rPr lang="en-US" sz="2400" b="1" dirty="0" err="1">
                <a:solidFill>
                  <a:srgbClr val="FF0000"/>
                </a:solidFill>
                <a:effectLst/>
                <a:latin typeface="Cambria" panose="02040503050406030204" pitchFamily="18" charset="0"/>
                <a:ea typeface="Cambria" panose="02040503050406030204" pitchFamily="18" charset="0"/>
              </a:rPr>
              <a:t>đạm</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trong</a:t>
            </a:r>
            <a:r>
              <a:rPr lang="en-US" sz="2400" b="1" dirty="0">
                <a:solidFill>
                  <a:srgbClr val="FF0000"/>
                </a:solidFill>
                <a:effectLst/>
                <a:latin typeface="Cambria" panose="02040503050406030204" pitchFamily="18" charset="0"/>
                <a:ea typeface="Cambria" panose="02040503050406030204" pitchFamily="18" charset="0"/>
              </a:rPr>
              <a:t> 250 g </a:t>
            </a:r>
            <a:r>
              <a:rPr lang="en-US" sz="2400" b="1" dirty="0" err="1">
                <a:solidFill>
                  <a:srgbClr val="FF0000"/>
                </a:solidFill>
                <a:effectLst/>
                <a:latin typeface="Cambria" panose="02040503050406030204" pitchFamily="18" charset="0"/>
                <a:ea typeface="Cambria" panose="02040503050406030204" pitchFamily="18" charset="0"/>
              </a:rPr>
              <a:t>thịt</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bò</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a:solidFill>
                  <a:srgbClr val="FF0000"/>
                </a:solidFill>
                <a:effectLst/>
                <a:latin typeface="Cambria" panose="02040503050406030204" pitchFamily="18" charset="0"/>
                <a:ea typeface="Cambria" panose="02040503050406030204" pitchFamily="18" charset="0"/>
              </a:rPr>
              <a:t>(250 x 18) : 100 = 45 (g)</a:t>
            </a: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gam </a:t>
            </a:r>
            <a:r>
              <a:rPr lang="en-US" sz="2400" b="1" dirty="0" err="1">
                <a:solidFill>
                  <a:srgbClr val="FF0000"/>
                </a:solidFill>
                <a:effectLst/>
                <a:latin typeface="Cambria" panose="02040503050406030204" pitchFamily="18" charset="0"/>
                <a:ea typeface="Cambria" panose="02040503050406030204" pitchFamily="18" charset="0"/>
              </a:rPr>
              <a:t>đạm</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trong</a:t>
            </a:r>
            <a:r>
              <a:rPr lang="en-US" sz="2400" b="1" dirty="0">
                <a:solidFill>
                  <a:srgbClr val="FF0000"/>
                </a:solidFill>
                <a:effectLst/>
                <a:latin typeface="Cambria" panose="02040503050406030204" pitchFamily="18" charset="0"/>
                <a:ea typeface="Cambria" panose="02040503050406030204" pitchFamily="18" charset="0"/>
              </a:rPr>
              <a:t> 200 g </a:t>
            </a:r>
            <a:r>
              <a:rPr lang="en-US" sz="2400" b="1" dirty="0" err="1">
                <a:solidFill>
                  <a:srgbClr val="FF0000"/>
                </a:solidFill>
                <a:effectLst/>
                <a:latin typeface="Cambria" panose="02040503050406030204" pitchFamily="18" charset="0"/>
                <a:ea typeface="Cambria" panose="02040503050406030204" pitchFamily="18" charset="0"/>
              </a:rPr>
              <a:t>cá</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chép</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800"/>
              </a:spcAft>
            </a:pPr>
            <a:r>
              <a:rPr lang="en-US" sz="2400" b="1" dirty="0">
                <a:solidFill>
                  <a:srgbClr val="FF0000"/>
                </a:solidFill>
                <a:effectLst/>
                <a:latin typeface="Cambria" panose="02040503050406030204" pitchFamily="18" charset="0"/>
                <a:ea typeface="Cambria" panose="02040503050406030204" pitchFamily="18" charset="0"/>
              </a:rPr>
              <a:t>(200 x 17) : 100 = 34 (g)</a:t>
            </a: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gam </a:t>
            </a:r>
            <a:r>
              <a:rPr lang="en-US" sz="2400" b="1" dirty="0" err="1">
                <a:solidFill>
                  <a:srgbClr val="FF0000"/>
                </a:solidFill>
                <a:effectLst/>
                <a:latin typeface="Cambria" panose="02040503050406030204" pitchFamily="18" charset="0"/>
                <a:ea typeface="Cambria" panose="02040503050406030204" pitchFamily="18" charset="0"/>
              </a:rPr>
              <a:t>đạm</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trong</a:t>
            </a:r>
            <a:r>
              <a:rPr lang="en-US" sz="2400" b="1" dirty="0">
                <a:solidFill>
                  <a:srgbClr val="FF0000"/>
                </a:solidFill>
                <a:effectLst/>
                <a:latin typeface="Cambria" panose="02040503050406030204" pitchFamily="18" charset="0"/>
                <a:ea typeface="Cambria" panose="02040503050406030204" pitchFamily="18" charset="0"/>
              </a:rPr>
              <a:t> 300 g </a:t>
            </a:r>
            <a:r>
              <a:rPr lang="en-US" sz="2400" b="1" dirty="0" err="1">
                <a:solidFill>
                  <a:srgbClr val="FF0000"/>
                </a:solidFill>
                <a:effectLst/>
                <a:latin typeface="Cambria" panose="02040503050406030204" pitchFamily="18" charset="0"/>
                <a:ea typeface="Cambria" panose="02040503050406030204" pitchFamily="18" charset="0"/>
              </a:rPr>
              <a:t>thịt</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lợn</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nạc</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a:solidFill>
                  <a:srgbClr val="FF0000"/>
                </a:solidFill>
                <a:effectLst/>
                <a:latin typeface="Cambria" panose="02040503050406030204" pitchFamily="18" charset="0"/>
                <a:ea typeface="Cambria" panose="02040503050406030204" pitchFamily="18" charset="0"/>
              </a:rPr>
              <a:t>(300 x 19) : 100 = 57 (g)</a:t>
            </a:r>
          </a:p>
          <a:p>
            <a:pPr marL="0" marR="0" algn="ctr">
              <a:spcBef>
                <a:spcPts val="0"/>
              </a:spcBef>
              <a:spcAft>
                <a:spcPts val="500"/>
              </a:spcAft>
            </a:pPr>
            <a:r>
              <a:rPr lang="en-US" sz="2400" b="1" i="1" dirty="0" err="1">
                <a:solidFill>
                  <a:srgbClr val="FF0000"/>
                </a:solidFill>
                <a:effectLst/>
                <a:latin typeface="Cambria" panose="02040503050406030204" pitchFamily="18" charset="0"/>
                <a:ea typeface="Cambria" panose="02040503050406030204" pitchFamily="18" charset="0"/>
              </a:rPr>
              <a:t>Đáp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số</a:t>
            </a:r>
            <a:r>
              <a:rPr lang="en-US" sz="2400" b="1" i="1" dirty="0">
                <a:solidFill>
                  <a:srgbClr val="FF0000"/>
                </a:solidFill>
                <a:effectLst/>
                <a:latin typeface="Cambria" panose="02040503050406030204" pitchFamily="18" charset="0"/>
                <a:ea typeface="Cambria" panose="02040503050406030204" pitchFamily="18" charset="0"/>
              </a:rPr>
              <a:t>:</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Thịt</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bò</a:t>
            </a:r>
            <a:r>
              <a:rPr lang="en-US" sz="2400" b="1" dirty="0">
                <a:solidFill>
                  <a:srgbClr val="FF0000"/>
                </a:solidFill>
                <a:effectLst/>
                <a:latin typeface="Cambria" panose="02040503050406030204" pitchFamily="18" charset="0"/>
                <a:ea typeface="Cambria" panose="02040503050406030204" pitchFamily="18" charset="0"/>
              </a:rPr>
              <a:t>: 45 g; </a:t>
            </a:r>
            <a:r>
              <a:rPr lang="en-US" sz="2400" b="1" dirty="0" err="1">
                <a:solidFill>
                  <a:srgbClr val="FF0000"/>
                </a:solidFill>
                <a:effectLst/>
                <a:latin typeface="Cambria" panose="02040503050406030204" pitchFamily="18" charset="0"/>
                <a:ea typeface="Cambria" panose="02040503050406030204" pitchFamily="18" charset="0"/>
              </a:rPr>
              <a:t>cá</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chép</a:t>
            </a:r>
            <a:r>
              <a:rPr lang="en-US" sz="2400" b="1" dirty="0">
                <a:solidFill>
                  <a:srgbClr val="FF0000"/>
                </a:solidFill>
                <a:effectLst/>
                <a:latin typeface="Cambria" panose="02040503050406030204" pitchFamily="18" charset="0"/>
                <a:ea typeface="Cambria" panose="02040503050406030204" pitchFamily="18" charset="0"/>
              </a:rPr>
              <a:t>: 34 g; </a:t>
            </a:r>
            <a:r>
              <a:rPr lang="en-US" sz="2400" b="1" dirty="0" err="1">
                <a:solidFill>
                  <a:srgbClr val="FF0000"/>
                </a:solidFill>
                <a:effectLst/>
                <a:latin typeface="Cambria" panose="02040503050406030204" pitchFamily="18" charset="0"/>
                <a:ea typeface="Cambria" panose="02040503050406030204" pitchFamily="18" charset="0"/>
              </a:rPr>
              <a:t>thịt</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lợn</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nạc</a:t>
            </a:r>
            <a:r>
              <a:rPr lang="en-US" sz="2400" b="1" dirty="0">
                <a:solidFill>
                  <a:srgbClr val="FF0000"/>
                </a:solidFill>
                <a:effectLst/>
                <a:latin typeface="Cambria" panose="02040503050406030204" pitchFamily="18" charset="0"/>
                <a:ea typeface="Cambria" panose="02040503050406030204" pitchFamily="18" charset="0"/>
              </a:rPr>
              <a:t>: 57 g.</a:t>
            </a:r>
          </a:p>
          <a:p>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9015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Rounded Rectangle 9"/>
          <p:cNvSpPr/>
          <p:nvPr/>
        </p:nvSpPr>
        <p:spPr>
          <a:xfrm>
            <a:off x="185195" y="612962"/>
            <a:ext cx="11722325" cy="6082477"/>
          </a:xfrm>
          <a:custGeom>
            <a:avLst/>
            <a:gdLst>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790 h 5894148"/>
              <a:gd name="connsiteX1" fmla="*/ 982295 w 11722325"/>
              <a:gd name="connsiteY1" fmla="*/ 495 h 5894148"/>
              <a:gd name="connsiteX2" fmla="*/ 10740030 w 11722325"/>
              <a:gd name="connsiteY2" fmla="*/ 495 h 5894148"/>
              <a:gd name="connsiteX3" fmla="*/ 11722325 w 11722325"/>
              <a:gd name="connsiteY3" fmla="*/ 1017514 h 5894148"/>
              <a:gd name="connsiteX4" fmla="*/ 11722325 w 11722325"/>
              <a:gd name="connsiteY4" fmla="*/ 4911853 h 5894148"/>
              <a:gd name="connsiteX5" fmla="*/ 10740030 w 11722325"/>
              <a:gd name="connsiteY5" fmla="*/ 5894148 h 5894148"/>
              <a:gd name="connsiteX6" fmla="*/ 982295 w 11722325"/>
              <a:gd name="connsiteY6" fmla="*/ 5894148 h 5894148"/>
              <a:gd name="connsiteX7" fmla="*/ 0 w 11722325"/>
              <a:gd name="connsiteY7" fmla="*/ 4911853 h 5894148"/>
              <a:gd name="connsiteX8" fmla="*/ 0 w 11722325"/>
              <a:gd name="connsiteY8" fmla="*/ 982790 h 58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2325" h="5894148">
                <a:moveTo>
                  <a:pt x="0" y="982790"/>
                </a:moveTo>
                <a:cubicBezTo>
                  <a:pt x="0" y="440283"/>
                  <a:pt x="439788" y="495"/>
                  <a:pt x="982295" y="495"/>
                </a:cubicBezTo>
                <a:cubicBezTo>
                  <a:pt x="3644565" y="185690"/>
                  <a:pt x="7962014" y="-11079"/>
                  <a:pt x="10740030" y="495"/>
                </a:cubicBezTo>
                <a:cubicBezTo>
                  <a:pt x="11282537" y="495"/>
                  <a:pt x="11710751" y="660202"/>
                  <a:pt x="11722325" y="1017514"/>
                </a:cubicBezTo>
                <a:cubicBezTo>
                  <a:pt x="11467682" y="2246179"/>
                  <a:pt x="11560279" y="4030428"/>
                  <a:pt x="11722325" y="4911853"/>
                </a:cubicBezTo>
                <a:cubicBezTo>
                  <a:pt x="11722325" y="5454360"/>
                  <a:pt x="11282537" y="5894148"/>
                  <a:pt x="10740030" y="5894148"/>
                </a:cubicBezTo>
                <a:cubicBezTo>
                  <a:pt x="7776819" y="5558482"/>
                  <a:pt x="2429223" y="5720528"/>
                  <a:pt x="982295" y="5894148"/>
                </a:cubicBezTo>
                <a:cubicBezTo>
                  <a:pt x="439788" y="5894148"/>
                  <a:pt x="138896" y="5639555"/>
                  <a:pt x="0" y="4911853"/>
                </a:cubicBezTo>
                <a:cubicBezTo>
                  <a:pt x="138896" y="3671614"/>
                  <a:pt x="173620" y="1852640"/>
                  <a:pt x="0" y="982790"/>
                </a:cubicBezTo>
                <a:close/>
              </a:path>
            </a:pathLst>
          </a:custGeom>
          <a:solidFill>
            <a:schemeClr val="bg1"/>
          </a:solidFill>
          <a:ln w="57150">
            <a:solidFill>
              <a:schemeClr val="tx1">
                <a:lumMod val="85000"/>
                <a:lumOff val="1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Terminator 3"/>
          <p:cNvSpPr/>
          <p:nvPr/>
        </p:nvSpPr>
        <p:spPr>
          <a:xfrm>
            <a:off x="1051270" y="244688"/>
            <a:ext cx="1803690" cy="832272"/>
          </a:xfrm>
          <a:prstGeom prst="flowChartTerminator">
            <a:avLst/>
          </a:prstGeom>
          <a:solidFill>
            <a:srgbClr val="FF7E0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9Slide07 IcielAltus Serif" panose="02000000000000000000" pitchFamily="2" charset="0"/>
              </a:rPr>
              <a:t>  </a:t>
            </a:r>
            <a:r>
              <a:rPr lang="en-US" sz="4400" dirty="0" err="1">
                <a:solidFill>
                  <a:schemeClr val="tx1"/>
                </a:solidFill>
                <a:latin typeface="#9Slide07 IcielAltus Serif" panose="02000000000000000000" pitchFamily="2" charset="0"/>
              </a:rPr>
              <a:t>Bài</a:t>
            </a:r>
            <a:r>
              <a:rPr lang="en-US" sz="4400" dirty="0">
                <a:solidFill>
                  <a:schemeClr val="tx1"/>
                </a:solidFill>
                <a:latin typeface="#9Slide07 IcielAltus Serif" panose="02000000000000000000" pitchFamily="2" charset="0"/>
              </a:rPr>
              <a:t> 2</a:t>
            </a:r>
          </a:p>
        </p:txBody>
      </p:sp>
      <p:sp>
        <p:nvSpPr>
          <p:cNvPr id="22" name="TextBox 21"/>
          <p:cNvSpPr txBox="1"/>
          <p:nvPr/>
        </p:nvSpPr>
        <p:spPr>
          <a:xfrm>
            <a:off x="426720" y="1074858"/>
            <a:ext cx="11217859" cy="1569660"/>
          </a:xfrm>
          <a:prstGeom prst="rect">
            <a:avLst/>
          </a:prstGeom>
          <a:noFill/>
        </p:spPr>
        <p:txBody>
          <a:bodyPr wrap="square" rtlCol="0">
            <a:spAutoFit/>
          </a:bodyPr>
          <a:lstStyle/>
          <a:p>
            <a:pPr algn="just"/>
            <a:r>
              <a:rPr lang="vi-VN" sz="3200" b="1" dirty="0">
                <a:solidFill>
                  <a:srgbClr val="002060"/>
                </a:solidFill>
                <a:latin typeface="Cambria" panose="02040503050406030204" pitchFamily="18" charset="0"/>
                <a:ea typeface="Cambria" panose="02040503050406030204" pitchFamily="18" charset="0"/>
              </a:rPr>
              <a:t>Một đội đồng diễn thể dục gồm 300 người, trong đó có 40% mặc áo đỏ, 25% mặc áo vàng, số còn lại mặc áo xanh. Hỏi trong đội đồng diễn đó có bao nhiêu người mặc áo xanh ?</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16667" y1="66667" x2="16667" y2="66667"/>
                        <a14:foregroundMark x1="68519" y1="84848" x2="68519" y2="84848"/>
                      </a14:backgroundRemoval>
                    </a14:imgEffect>
                  </a14:imgLayer>
                </a14:imgProps>
              </a:ext>
            </a:extLst>
          </a:blip>
          <a:stretch>
            <a:fillRect/>
          </a:stretch>
        </p:blipFill>
        <p:spPr>
          <a:xfrm>
            <a:off x="-286460" y="-344602"/>
            <a:ext cx="1759610" cy="1799492"/>
          </a:xfrm>
          <a:prstGeom prst="rect">
            <a:avLst/>
          </a:prstGeom>
        </p:spPr>
      </p:pic>
      <p:cxnSp>
        <p:nvCxnSpPr>
          <p:cNvPr id="3" name="Straight Connector 2">
            <a:extLst>
              <a:ext uri="{FF2B5EF4-FFF2-40B4-BE49-F238E27FC236}">
                <a16:creationId xmlns:a16="http://schemas.microsoft.com/office/drawing/2014/main" id="{7A2A123B-7695-DCA7-289B-8A53A9DF4EAD}"/>
              </a:ext>
            </a:extLst>
          </p:cNvPr>
          <p:cNvCxnSpPr/>
          <p:nvPr/>
        </p:nvCxnSpPr>
        <p:spPr>
          <a:xfrm>
            <a:off x="6055360" y="2865120"/>
            <a:ext cx="0" cy="316992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FEF6F91-5577-6D8D-AC8A-3D21F3AD014F}"/>
              </a:ext>
            </a:extLst>
          </p:cNvPr>
          <p:cNvSpPr txBox="1"/>
          <p:nvPr/>
        </p:nvSpPr>
        <p:spPr>
          <a:xfrm>
            <a:off x="640080" y="2559387"/>
            <a:ext cx="5293360" cy="3865161"/>
          </a:xfrm>
          <a:prstGeom prst="rect">
            <a:avLst/>
          </a:prstGeom>
          <a:noFill/>
        </p:spPr>
        <p:txBody>
          <a:bodyPr wrap="square" rtlCol="0">
            <a:spAutoFit/>
          </a:bodyPr>
          <a:lstStyle/>
          <a:p>
            <a:pPr marL="0" marR="0" algn="just">
              <a:spcBef>
                <a:spcPts val="0"/>
              </a:spcBef>
              <a:spcAft>
                <a:spcPts val="0"/>
              </a:spcAft>
            </a:pPr>
            <a:r>
              <a:rPr lang="en-US" sz="2400" b="1" dirty="0" err="1">
                <a:solidFill>
                  <a:srgbClr val="FF0000"/>
                </a:solidFill>
                <a:effectLst/>
                <a:latin typeface="Cambria" panose="02040503050406030204" pitchFamily="18" charset="0"/>
                <a:ea typeface="Cambria" panose="02040503050406030204" pitchFamily="18" charset="0"/>
              </a:rPr>
              <a:t>Cách</a:t>
            </a:r>
            <a:r>
              <a:rPr lang="en-US" sz="2400" b="1" dirty="0">
                <a:solidFill>
                  <a:srgbClr val="FF0000"/>
                </a:solidFill>
                <a:effectLst/>
                <a:latin typeface="Cambria" panose="02040503050406030204" pitchFamily="18" charset="0"/>
                <a:ea typeface="Cambria" panose="02040503050406030204" pitchFamily="18" charset="0"/>
              </a:rPr>
              <a:t> 1:</a:t>
            </a: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mặc</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áo</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đỏ</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a:solidFill>
                  <a:srgbClr val="FF0000"/>
                </a:solidFill>
                <a:effectLst/>
                <a:latin typeface="Cambria" panose="02040503050406030204" pitchFamily="18" charset="0"/>
                <a:ea typeface="Cambria" panose="02040503050406030204" pitchFamily="18" charset="0"/>
              </a:rPr>
              <a:t>(300 x 40) : 100 = 120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mặc</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áo</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vàng</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a:solidFill>
                  <a:srgbClr val="FF0000"/>
                </a:solidFill>
                <a:effectLst/>
                <a:latin typeface="Cambria" panose="02040503050406030204" pitchFamily="18" charset="0"/>
                <a:ea typeface="Cambria" panose="02040503050406030204" pitchFamily="18" charset="0"/>
              </a:rPr>
              <a:t>(300 x 25) : 100 = 75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mặc</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áo</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xanh</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a:solidFill>
                  <a:srgbClr val="FF0000"/>
                </a:solidFill>
                <a:effectLst/>
                <a:latin typeface="Cambria" panose="02040503050406030204" pitchFamily="18" charset="0"/>
                <a:ea typeface="Cambria" panose="02040503050406030204" pitchFamily="18" charset="0"/>
              </a:rPr>
              <a:t>300 - 120 - 75 = 105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i="1" dirty="0" err="1">
                <a:solidFill>
                  <a:srgbClr val="FF0000"/>
                </a:solidFill>
                <a:effectLst/>
                <a:latin typeface="Cambria" panose="02040503050406030204" pitchFamily="18" charset="0"/>
                <a:ea typeface="Cambria" panose="02040503050406030204" pitchFamily="18" charset="0"/>
              </a:rPr>
              <a:t>Đáp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số</a:t>
            </a:r>
            <a:r>
              <a:rPr lang="en-US" sz="2400" b="1" i="1" dirty="0">
                <a:solidFill>
                  <a:srgbClr val="FF0000"/>
                </a:solidFill>
                <a:effectLst/>
                <a:latin typeface="Cambria" panose="02040503050406030204" pitchFamily="18" charset="0"/>
                <a:ea typeface="Cambria" panose="02040503050406030204" pitchFamily="18" charset="0"/>
              </a:rPr>
              <a:t>:</a:t>
            </a:r>
            <a:r>
              <a:rPr lang="en-US" sz="2400" b="1" dirty="0">
                <a:solidFill>
                  <a:srgbClr val="FF0000"/>
                </a:solidFill>
                <a:effectLst/>
                <a:latin typeface="Cambria" panose="02040503050406030204" pitchFamily="18" charset="0"/>
                <a:ea typeface="Cambria" panose="02040503050406030204" pitchFamily="18" charset="0"/>
              </a:rPr>
              <a:t> 105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a:t>
            </a:r>
          </a:p>
          <a:p>
            <a:endParaRPr lang="en-US" sz="2400" b="1"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4F89FACD-70A0-3F7A-F2C5-49EDAE2A1EFC}"/>
              </a:ext>
            </a:extLst>
          </p:cNvPr>
          <p:cNvSpPr txBox="1"/>
          <p:nvPr/>
        </p:nvSpPr>
        <p:spPr>
          <a:xfrm>
            <a:off x="6197600" y="3006427"/>
            <a:ext cx="5293360" cy="2677656"/>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Cách 2:</a:t>
            </a:r>
          </a:p>
          <a:p>
            <a:pPr algn="ctr"/>
            <a:r>
              <a:rPr lang="vi-VN" sz="2400" b="1" dirty="0">
                <a:solidFill>
                  <a:srgbClr val="FF0000"/>
                </a:solidFill>
                <a:latin typeface="Cambria" panose="02040503050406030204" pitchFamily="18" charset="0"/>
                <a:ea typeface="Cambria" panose="02040503050406030204" pitchFamily="18" charset="0"/>
              </a:rPr>
              <a:t>Nếu coi 300 người chiếm 100% thì số phần trăm người mặc áo xanh là: </a:t>
            </a:r>
          </a:p>
          <a:p>
            <a:pPr algn="ctr"/>
            <a:r>
              <a:rPr lang="vi-VN" sz="2400" b="1" dirty="0">
                <a:solidFill>
                  <a:srgbClr val="FF0000"/>
                </a:solidFill>
                <a:latin typeface="Cambria" panose="02040503050406030204" pitchFamily="18" charset="0"/>
                <a:ea typeface="Cambria" panose="02040503050406030204" pitchFamily="18" charset="0"/>
              </a:rPr>
              <a:t>100 – ( 40 + 25 ) = 35 (%)</a:t>
            </a:r>
          </a:p>
          <a:p>
            <a:pPr algn="ctr"/>
            <a:r>
              <a:rPr lang="vi-VN" sz="2400" b="1" dirty="0">
                <a:solidFill>
                  <a:srgbClr val="FF0000"/>
                </a:solidFill>
                <a:latin typeface="Cambria" panose="02040503050406030204" pitchFamily="18" charset="0"/>
                <a:ea typeface="Cambria" panose="02040503050406030204" pitchFamily="18" charset="0"/>
              </a:rPr>
              <a:t>Số người mặc áo xanh là:</a:t>
            </a:r>
          </a:p>
          <a:p>
            <a:pPr algn="ctr"/>
            <a:r>
              <a:rPr lang="vi-VN" sz="2400" b="1" dirty="0">
                <a:solidFill>
                  <a:srgbClr val="FF0000"/>
                </a:solidFill>
                <a:latin typeface="Cambria" panose="02040503050406030204" pitchFamily="18" charset="0"/>
                <a:ea typeface="Cambria" panose="02040503050406030204" pitchFamily="18" charset="0"/>
              </a:rPr>
              <a:t>(300 x 35) : 100 = 105 ( người)</a:t>
            </a:r>
          </a:p>
          <a:p>
            <a:pPr algn="ctr"/>
            <a:r>
              <a:rPr lang="vi-VN" sz="2400" b="1" dirty="0">
                <a:solidFill>
                  <a:srgbClr val="FF0000"/>
                </a:solidFill>
                <a:latin typeface="Cambria" panose="02040503050406030204" pitchFamily="18" charset="0"/>
                <a:ea typeface="Cambria" panose="02040503050406030204" pitchFamily="18" charset="0"/>
              </a:rPr>
              <a:t>Đáp số: 105 người.</a:t>
            </a:r>
          </a:p>
        </p:txBody>
      </p:sp>
    </p:spTree>
    <p:extLst>
      <p:ext uri="{BB962C8B-B14F-4D97-AF65-F5344CB8AC3E}">
        <p14:creationId xmlns:p14="http://schemas.microsoft.com/office/powerpoint/2010/main" val="143413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900" decel="100000" fill="hold"/>
                                        <p:tgtEl>
                                          <p:spTgt spid="2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 grpId="0" animBg="1"/>
      <p:bldP spid="22" grpId="0"/>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9" name="Rounded Rectangle 9"/>
          <p:cNvSpPr/>
          <p:nvPr/>
        </p:nvSpPr>
        <p:spPr>
          <a:xfrm>
            <a:off x="185194" y="289865"/>
            <a:ext cx="11722325" cy="6460436"/>
          </a:xfrm>
          <a:custGeom>
            <a:avLst/>
            <a:gdLst>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790 h 5894148"/>
              <a:gd name="connsiteX1" fmla="*/ 982295 w 11722325"/>
              <a:gd name="connsiteY1" fmla="*/ 495 h 5894148"/>
              <a:gd name="connsiteX2" fmla="*/ 10740030 w 11722325"/>
              <a:gd name="connsiteY2" fmla="*/ 495 h 5894148"/>
              <a:gd name="connsiteX3" fmla="*/ 11722325 w 11722325"/>
              <a:gd name="connsiteY3" fmla="*/ 1017514 h 5894148"/>
              <a:gd name="connsiteX4" fmla="*/ 11722325 w 11722325"/>
              <a:gd name="connsiteY4" fmla="*/ 4911853 h 5894148"/>
              <a:gd name="connsiteX5" fmla="*/ 10740030 w 11722325"/>
              <a:gd name="connsiteY5" fmla="*/ 5894148 h 5894148"/>
              <a:gd name="connsiteX6" fmla="*/ 982295 w 11722325"/>
              <a:gd name="connsiteY6" fmla="*/ 5894148 h 5894148"/>
              <a:gd name="connsiteX7" fmla="*/ 0 w 11722325"/>
              <a:gd name="connsiteY7" fmla="*/ 4911853 h 5894148"/>
              <a:gd name="connsiteX8" fmla="*/ 0 w 11722325"/>
              <a:gd name="connsiteY8" fmla="*/ 982790 h 58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2325" h="5894148">
                <a:moveTo>
                  <a:pt x="0" y="982790"/>
                </a:moveTo>
                <a:cubicBezTo>
                  <a:pt x="0" y="440283"/>
                  <a:pt x="439788" y="495"/>
                  <a:pt x="982295" y="495"/>
                </a:cubicBezTo>
                <a:cubicBezTo>
                  <a:pt x="3644565" y="185690"/>
                  <a:pt x="7962014" y="-11079"/>
                  <a:pt x="10740030" y="495"/>
                </a:cubicBezTo>
                <a:cubicBezTo>
                  <a:pt x="11282537" y="495"/>
                  <a:pt x="11710751" y="660202"/>
                  <a:pt x="11722325" y="1017514"/>
                </a:cubicBezTo>
                <a:cubicBezTo>
                  <a:pt x="11467682" y="2246179"/>
                  <a:pt x="11560279" y="4030428"/>
                  <a:pt x="11722325" y="4911853"/>
                </a:cubicBezTo>
                <a:cubicBezTo>
                  <a:pt x="11722325" y="5454360"/>
                  <a:pt x="11282537" y="5894148"/>
                  <a:pt x="10740030" y="5894148"/>
                </a:cubicBezTo>
                <a:cubicBezTo>
                  <a:pt x="7776819" y="5558482"/>
                  <a:pt x="2429223" y="5720528"/>
                  <a:pt x="982295" y="5894148"/>
                </a:cubicBezTo>
                <a:cubicBezTo>
                  <a:pt x="439788" y="5894148"/>
                  <a:pt x="138896" y="5639555"/>
                  <a:pt x="0" y="4911853"/>
                </a:cubicBezTo>
                <a:cubicBezTo>
                  <a:pt x="138896" y="3671614"/>
                  <a:pt x="173620" y="1852640"/>
                  <a:pt x="0" y="982790"/>
                </a:cubicBezTo>
                <a:close/>
              </a:path>
            </a:pathLst>
          </a:custGeom>
          <a:solidFill>
            <a:schemeClr val="accent4">
              <a:lumMod val="20000"/>
              <a:lumOff val="80000"/>
            </a:schemeClr>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Terminator 3"/>
          <p:cNvSpPr/>
          <p:nvPr/>
        </p:nvSpPr>
        <p:spPr>
          <a:xfrm>
            <a:off x="481423" y="230662"/>
            <a:ext cx="2337548" cy="741400"/>
          </a:xfrm>
          <a:prstGeom prst="flowChartTerminator">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9Slide07 IcielAltus Serif" panose="02000000000000000000" pitchFamily="2" charset="0"/>
              </a:rPr>
              <a:t>  </a:t>
            </a:r>
            <a:r>
              <a:rPr lang="en-US" sz="6000" dirty="0" err="1">
                <a:solidFill>
                  <a:schemeClr val="bg1"/>
                </a:solidFill>
                <a:latin typeface="#9Slide07 IcielAltus Serif" panose="02000000000000000000" pitchFamily="2" charset="0"/>
              </a:rPr>
              <a:t>Bài</a:t>
            </a:r>
            <a:r>
              <a:rPr lang="en-US" sz="6000" dirty="0">
                <a:solidFill>
                  <a:schemeClr val="bg1"/>
                </a:solidFill>
                <a:latin typeface="#9Slide07 IcielAltus Serif" panose="02000000000000000000" pitchFamily="2" charset="0"/>
              </a:rPr>
              <a:t> 3</a:t>
            </a:r>
          </a:p>
        </p:txBody>
      </p:sp>
      <p:sp>
        <p:nvSpPr>
          <p:cNvPr id="54" name="TextBox 53"/>
          <p:cNvSpPr txBox="1"/>
          <p:nvPr/>
        </p:nvSpPr>
        <p:spPr>
          <a:xfrm>
            <a:off x="2804160" y="414700"/>
            <a:ext cx="9001760" cy="2554545"/>
          </a:xfrm>
          <a:prstGeom prst="rect">
            <a:avLst/>
          </a:prstGeom>
          <a:noFill/>
        </p:spPr>
        <p:txBody>
          <a:bodyPr wrap="square" rtlCol="0">
            <a:spAutoFit/>
          </a:bodyPr>
          <a:lstStyle/>
          <a:p>
            <a:pPr algn="just"/>
            <a:r>
              <a:rPr lang="vi-VN" sz="3200" b="1" dirty="0">
                <a:solidFill>
                  <a:srgbClr val="002060"/>
                </a:solidFill>
                <a:latin typeface="Cambria" panose="02040503050406030204" pitchFamily="18" charset="0"/>
                <a:ea typeface="Cambria" panose="02040503050406030204" pitchFamily="18" charset="0"/>
              </a:rPr>
              <a:t>Lãi suất tiết kiệm ở một ngân hàng là 7,4% một năm. Một người gửi tiết kiệm 35 000 000 đồng. Hỏi sau một năm:</a:t>
            </a:r>
          </a:p>
          <a:p>
            <a:pPr algn="just"/>
            <a:r>
              <a:rPr lang="vi-VN" sz="3200" dirty="0">
                <a:solidFill>
                  <a:srgbClr val="002060"/>
                </a:solidFill>
                <a:latin typeface="Cambria" panose="02040503050406030204" pitchFamily="18" charset="0"/>
                <a:ea typeface="Cambria" panose="02040503050406030204" pitchFamily="18" charset="0"/>
              </a:rPr>
              <a:t>a) Số tiền lãi là bao nhiêu? </a:t>
            </a:r>
          </a:p>
          <a:p>
            <a:pPr algn="just"/>
            <a:r>
              <a:rPr lang="vi-VN" sz="3200" dirty="0">
                <a:solidFill>
                  <a:srgbClr val="002060"/>
                </a:solidFill>
                <a:latin typeface="Cambria" panose="02040503050406030204" pitchFamily="18" charset="0"/>
                <a:ea typeface="Cambria" panose="02040503050406030204" pitchFamily="18" charset="0"/>
              </a:rPr>
              <a:t>b) Tổng số tiền gửi và tiền lãi là bao nhiêu?</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9551" b="100000" l="0" r="90000"/>
                    </a14:imgEffect>
                  </a14:imgLayer>
                </a14:imgProps>
              </a:ext>
            </a:extLst>
          </a:blip>
          <a:stretch>
            <a:fillRect/>
          </a:stretch>
        </p:blipFill>
        <p:spPr>
          <a:xfrm>
            <a:off x="79888" y="-176924"/>
            <a:ext cx="1143099" cy="1356478"/>
          </a:xfrm>
          <a:prstGeom prst="rect">
            <a:avLst/>
          </a:prstGeom>
        </p:spPr>
      </p:pic>
      <p:sp>
        <p:nvSpPr>
          <p:cNvPr id="2" name="TextBox 1">
            <a:extLst>
              <a:ext uri="{FF2B5EF4-FFF2-40B4-BE49-F238E27FC236}">
                <a16:creationId xmlns:a16="http://schemas.microsoft.com/office/drawing/2014/main" id="{8F43F838-97BE-0516-DC54-56FA54E2F48E}"/>
              </a:ext>
            </a:extLst>
          </p:cNvPr>
          <p:cNvSpPr txBox="1"/>
          <p:nvPr/>
        </p:nvSpPr>
        <p:spPr>
          <a:xfrm>
            <a:off x="985520" y="2946400"/>
            <a:ext cx="10190480" cy="3493264"/>
          </a:xfrm>
          <a:prstGeom prst="rect">
            <a:avLst/>
          </a:prstGeom>
          <a:noFill/>
        </p:spPr>
        <p:txBody>
          <a:bodyPr wrap="square" rtlCol="0">
            <a:spAutoFit/>
          </a:bodyPr>
          <a:lstStyle/>
          <a:p>
            <a:pPr marL="0" marR="0" algn="ctr">
              <a:spcBef>
                <a:spcPts val="0"/>
              </a:spcBef>
              <a:spcAft>
                <a:spcPts val="500"/>
              </a:spcAft>
            </a:pPr>
            <a:r>
              <a:rPr lang="en-US" sz="2800" b="1" dirty="0" err="1">
                <a:solidFill>
                  <a:srgbClr val="FF0000"/>
                </a:solidFill>
                <a:effectLst/>
                <a:latin typeface="Cambria" panose="02040503050406030204" pitchFamily="18" charset="0"/>
                <a:ea typeface="Cambria" panose="02040503050406030204" pitchFamily="18" charset="0"/>
              </a:rPr>
              <a:t>Bài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giải</a:t>
            </a:r>
            <a:endParaRPr lang="en-US" sz="2800" b="1"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500"/>
              </a:spcAft>
            </a:pPr>
            <a:r>
              <a:rPr lang="en-US" sz="2800" b="1" dirty="0">
                <a:solidFill>
                  <a:srgbClr val="FF0000"/>
                </a:solidFill>
                <a:effectLst/>
                <a:latin typeface="Cambria" panose="02040503050406030204" pitchFamily="18" charset="0"/>
                <a:ea typeface="Cambria" panose="02040503050406030204" pitchFamily="18" charset="0"/>
              </a:rPr>
              <a:t>a) Sau </a:t>
            </a:r>
            <a:r>
              <a:rPr lang="en-US" sz="2800" b="1" dirty="0" err="1">
                <a:solidFill>
                  <a:srgbClr val="FF0000"/>
                </a:solidFill>
                <a:effectLst/>
                <a:latin typeface="Cambria" panose="02040503050406030204" pitchFamily="18" charset="0"/>
                <a:ea typeface="Cambria" panose="02040503050406030204" pitchFamily="18" charset="0"/>
              </a:rPr>
              <a:t>một</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năm</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số</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tiền</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lãi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là</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b="1" dirty="0">
                <a:solidFill>
                  <a:srgbClr val="FF0000"/>
                </a:solidFill>
                <a:effectLst/>
                <a:latin typeface="Cambria" panose="02040503050406030204" pitchFamily="18" charset="0"/>
                <a:ea typeface="Cambria" panose="02040503050406030204" pitchFamily="18" charset="0"/>
              </a:rPr>
              <a:t>(35 000 000 x 7,4) : 100 = 2 590 000 (</a:t>
            </a:r>
            <a:r>
              <a:rPr lang="en-US" sz="2800" b="1" dirty="0" err="1">
                <a:solidFill>
                  <a:srgbClr val="FF0000"/>
                </a:solidFill>
                <a:effectLst/>
                <a:latin typeface="Cambria" panose="02040503050406030204" pitchFamily="18" charset="0"/>
                <a:ea typeface="Cambria" panose="02040503050406030204" pitchFamily="18" charset="0"/>
              </a:rPr>
              <a:t>đồng</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b="1" dirty="0">
                <a:solidFill>
                  <a:srgbClr val="FF0000"/>
                </a:solidFill>
                <a:effectLst/>
                <a:latin typeface="Cambria" panose="02040503050406030204" pitchFamily="18" charset="0"/>
                <a:ea typeface="Cambria" panose="02040503050406030204" pitchFamily="18" charset="0"/>
              </a:rPr>
              <a:t>b) </a:t>
            </a:r>
            <a:r>
              <a:rPr lang="en-US" sz="2800" b="1" dirty="0" err="1">
                <a:solidFill>
                  <a:srgbClr val="FF0000"/>
                </a:solidFill>
                <a:effectLst/>
                <a:latin typeface="Cambria" panose="02040503050406030204" pitchFamily="18" charset="0"/>
                <a:ea typeface="Cambria" panose="02040503050406030204" pitchFamily="18" charset="0"/>
              </a:rPr>
              <a:t>Tổng</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số</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tiền</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gửi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và</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tiền</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lãi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là</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b="1" dirty="0">
                <a:solidFill>
                  <a:srgbClr val="FF0000"/>
                </a:solidFill>
                <a:effectLst/>
                <a:latin typeface="Cambria" panose="02040503050406030204" pitchFamily="18" charset="0"/>
                <a:ea typeface="Cambria" panose="02040503050406030204" pitchFamily="18" charset="0"/>
              </a:rPr>
              <a:t>35 000 000 + 2 590 000 = 37 590 000 (</a:t>
            </a:r>
            <a:r>
              <a:rPr lang="en-US" sz="2800" b="1" dirty="0" err="1">
                <a:solidFill>
                  <a:srgbClr val="FF0000"/>
                </a:solidFill>
                <a:effectLst/>
                <a:latin typeface="Cambria" panose="02040503050406030204" pitchFamily="18" charset="0"/>
                <a:ea typeface="Cambria" panose="02040503050406030204" pitchFamily="18" charset="0"/>
              </a:rPr>
              <a:t>đồng</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b="1" dirty="0" err="1">
                <a:solidFill>
                  <a:srgbClr val="FF0000"/>
                </a:solidFill>
                <a:effectLst/>
                <a:latin typeface="Cambria" panose="02040503050406030204" pitchFamily="18" charset="0"/>
                <a:ea typeface="Cambria" panose="02040503050406030204" pitchFamily="18" charset="0"/>
              </a:rPr>
              <a:t>Đáp</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số</a:t>
            </a:r>
            <a:r>
              <a:rPr lang="en-US" sz="2800" b="1" dirty="0">
                <a:solidFill>
                  <a:srgbClr val="FF0000"/>
                </a:solidFill>
                <a:effectLst/>
                <a:latin typeface="Cambria" panose="02040503050406030204" pitchFamily="18" charset="0"/>
                <a:ea typeface="Cambria" panose="02040503050406030204" pitchFamily="18" charset="0"/>
              </a:rPr>
              <a:t>: a) 2 590 000 </a:t>
            </a:r>
            <a:r>
              <a:rPr lang="en-US" sz="2800" b="1" dirty="0" err="1">
                <a:solidFill>
                  <a:srgbClr val="FF0000"/>
                </a:solidFill>
                <a:effectLst/>
                <a:latin typeface="Cambria" panose="02040503050406030204" pitchFamily="18" charset="0"/>
                <a:ea typeface="Cambria" panose="02040503050406030204" pitchFamily="18" charset="0"/>
              </a:rPr>
              <a:t>đồng</a:t>
            </a:r>
            <a:r>
              <a:rPr lang="en-US" sz="2800" b="1" dirty="0">
                <a:solidFill>
                  <a:srgbClr val="FF0000"/>
                </a:solidFill>
                <a:effectLst/>
                <a:latin typeface="Cambria" panose="02040503050406030204" pitchFamily="18" charset="0"/>
                <a:ea typeface="Cambria" panose="02040503050406030204" pitchFamily="18" charset="0"/>
              </a:rPr>
              <a:t>; </a:t>
            </a:r>
          </a:p>
          <a:p>
            <a:pPr algn="ctr"/>
            <a:r>
              <a:rPr lang="en-US" sz="2800" b="1" dirty="0">
                <a:solidFill>
                  <a:srgbClr val="FF0000"/>
                </a:solidFill>
                <a:effectLst/>
                <a:latin typeface="Cambria" panose="02040503050406030204" pitchFamily="18" charset="0"/>
                <a:ea typeface="Cambria" panose="02040503050406030204" pitchFamily="18" charset="0"/>
              </a:rPr>
              <a:t>               b) 37 590 000 </a:t>
            </a:r>
            <a:r>
              <a:rPr lang="en-US" sz="2800" b="1" dirty="0" err="1">
                <a:solidFill>
                  <a:srgbClr val="FF0000"/>
                </a:solidFill>
                <a:effectLst/>
                <a:latin typeface="Cambria" panose="02040503050406030204" pitchFamily="18" charset="0"/>
                <a:ea typeface="Cambria" panose="02040503050406030204" pitchFamily="18" charset="0"/>
              </a:rPr>
              <a:t>đồng</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850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 calcmode="lin" valueType="num">
                                      <p:cBhvr>
                                        <p:cTn id="9" dur="500" fill="hold"/>
                                        <p:tgtEl>
                                          <p:spTgt spid="19"/>
                                        </p:tgtEl>
                                        <p:attrNameLst>
                                          <p:attrName>style.rotation</p:attrName>
                                        </p:attrNameLst>
                                      </p:cBhvr>
                                      <p:tavLst>
                                        <p:tav tm="0">
                                          <p:val>
                                            <p:fltVal val="360"/>
                                          </p:val>
                                        </p:tav>
                                        <p:tav tm="100000">
                                          <p:val>
                                            <p:fltVal val="0"/>
                                          </p:val>
                                        </p:tav>
                                      </p:tavLst>
                                    </p:anim>
                                    <p:animEffect transition="in" filter="fade">
                                      <p:cBhvr>
                                        <p:cTn id="10" dur="500"/>
                                        <p:tgtEl>
                                          <p:spTgt spid="19"/>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 calcmode="lin" valueType="num">
                                      <p:cBhvr>
                                        <p:cTn id="21" dur="500" fill="hold"/>
                                        <p:tgtEl>
                                          <p:spTgt spid="54"/>
                                        </p:tgtEl>
                                        <p:attrNameLst>
                                          <p:attrName>style.rotation</p:attrName>
                                        </p:attrNameLst>
                                      </p:cBhvr>
                                      <p:tavLst>
                                        <p:tav tm="0">
                                          <p:val>
                                            <p:fltVal val="360"/>
                                          </p:val>
                                        </p:tav>
                                        <p:tav tm="100000">
                                          <p:val>
                                            <p:fltVal val="0"/>
                                          </p:val>
                                        </p:tav>
                                      </p:tavLst>
                                    </p:anim>
                                    <p:animEffect transition="in" filter="fade">
                                      <p:cBhvr>
                                        <p:cTn id="22" dur="500"/>
                                        <p:tgtEl>
                                          <p:spTgt spid="54"/>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style.rotation</p:attrName>
                                        </p:attrNameLst>
                                      </p:cBhvr>
                                      <p:tavLst>
                                        <p:tav tm="0">
                                          <p:val>
                                            <p:fltVal val="360"/>
                                          </p:val>
                                        </p:tav>
                                        <p:tav tm="100000">
                                          <p:val>
                                            <p:fltVal val="0"/>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animBg="1"/>
      <p:bldP spid="5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80" y="548782"/>
            <a:ext cx="11133438" cy="5760436"/>
          </a:xfrm>
          <a:prstGeom prst="rect">
            <a:avLst/>
          </a:prstGeom>
        </p:spPr>
      </p:pic>
      <p:pic>
        <p:nvPicPr>
          <p:cNvPr id="7"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640" y="224460"/>
            <a:ext cx="11662718" cy="6409079"/>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487" y="2435310"/>
            <a:ext cx="11126782" cy="2298736"/>
          </a:xfrm>
          <a:prstGeom prst="rect">
            <a:avLst/>
          </a:prstGeom>
        </p:spPr>
      </p:pic>
      <p:pic>
        <p:nvPicPr>
          <p:cNvPr id="3" name="Picture 2">
            <a:extLst>
              <a:ext uri="{FF2B5EF4-FFF2-40B4-BE49-F238E27FC236}">
                <a16:creationId xmlns:a16="http://schemas.microsoft.com/office/drawing/2014/main" id="{94A33C28-B273-05CC-0A57-B5312F730D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8923" y="0"/>
            <a:ext cx="1609013" cy="1609013"/>
          </a:xfrm>
          <a:prstGeom prst="rect">
            <a:avLst/>
          </a:prstGeom>
        </p:spPr>
      </p:pic>
    </p:spTree>
    <p:extLst>
      <p:ext uri="{BB962C8B-B14F-4D97-AF65-F5344CB8AC3E}">
        <p14:creationId xmlns:p14="http://schemas.microsoft.com/office/powerpoint/2010/main" val="83898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0" name="Rounded Rectangle 9"/>
          <p:cNvSpPr/>
          <p:nvPr/>
        </p:nvSpPr>
        <p:spPr>
          <a:xfrm>
            <a:off x="185195" y="612962"/>
            <a:ext cx="11722325" cy="6245037"/>
          </a:xfrm>
          <a:custGeom>
            <a:avLst/>
            <a:gdLst>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790 h 5894148"/>
              <a:gd name="connsiteX1" fmla="*/ 982295 w 11722325"/>
              <a:gd name="connsiteY1" fmla="*/ 495 h 5894148"/>
              <a:gd name="connsiteX2" fmla="*/ 10740030 w 11722325"/>
              <a:gd name="connsiteY2" fmla="*/ 495 h 5894148"/>
              <a:gd name="connsiteX3" fmla="*/ 11722325 w 11722325"/>
              <a:gd name="connsiteY3" fmla="*/ 1017514 h 5894148"/>
              <a:gd name="connsiteX4" fmla="*/ 11722325 w 11722325"/>
              <a:gd name="connsiteY4" fmla="*/ 4911853 h 5894148"/>
              <a:gd name="connsiteX5" fmla="*/ 10740030 w 11722325"/>
              <a:gd name="connsiteY5" fmla="*/ 5894148 h 5894148"/>
              <a:gd name="connsiteX6" fmla="*/ 982295 w 11722325"/>
              <a:gd name="connsiteY6" fmla="*/ 5894148 h 5894148"/>
              <a:gd name="connsiteX7" fmla="*/ 0 w 11722325"/>
              <a:gd name="connsiteY7" fmla="*/ 4911853 h 5894148"/>
              <a:gd name="connsiteX8" fmla="*/ 0 w 11722325"/>
              <a:gd name="connsiteY8" fmla="*/ 982790 h 58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2325" h="5894148">
                <a:moveTo>
                  <a:pt x="0" y="982790"/>
                </a:moveTo>
                <a:cubicBezTo>
                  <a:pt x="0" y="440283"/>
                  <a:pt x="439788" y="495"/>
                  <a:pt x="982295" y="495"/>
                </a:cubicBezTo>
                <a:cubicBezTo>
                  <a:pt x="3644565" y="185690"/>
                  <a:pt x="7962014" y="-11079"/>
                  <a:pt x="10740030" y="495"/>
                </a:cubicBezTo>
                <a:cubicBezTo>
                  <a:pt x="11282537" y="495"/>
                  <a:pt x="11710751" y="660202"/>
                  <a:pt x="11722325" y="1017514"/>
                </a:cubicBezTo>
                <a:cubicBezTo>
                  <a:pt x="11467682" y="2246179"/>
                  <a:pt x="11560279" y="4030428"/>
                  <a:pt x="11722325" y="4911853"/>
                </a:cubicBezTo>
                <a:cubicBezTo>
                  <a:pt x="11722325" y="5454360"/>
                  <a:pt x="11282537" y="5894148"/>
                  <a:pt x="10740030" y="5894148"/>
                </a:cubicBezTo>
                <a:cubicBezTo>
                  <a:pt x="7776819" y="5558482"/>
                  <a:pt x="2429223" y="5720528"/>
                  <a:pt x="982295" y="5894148"/>
                </a:cubicBezTo>
                <a:cubicBezTo>
                  <a:pt x="439788" y="5894148"/>
                  <a:pt x="138896" y="5639555"/>
                  <a:pt x="0" y="4911853"/>
                </a:cubicBezTo>
                <a:cubicBezTo>
                  <a:pt x="138896" y="3671614"/>
                  <a:pt x="173620" y="1852640"/>
                  <a:pt x="0" y="982790"/>
                </a:cubicBezTo>
                <a:close/>
              </a:path>
            </a:pathLst>
          </a:custGeom>
          <a:solidFill>
            <a:schemeClr val="bg1"/>
          </a:solidFill>
          <a:ln w="57150">
            <a:solidFill>
              <a:schemeClr val="bg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Terminator 3"/>
          <p:cNvSpPr/>
          <p:nvPr/>
        </p:nvSpPr>
        <p:spPr>
          <a:xfrm>
            <a:off x="916118" y="457200"/>
            <a:ext cx="2337548" cy="939293"/>
          </a:xfrm>
          <a:prstGeom prst="flowChartTerminator">
            <a:avLst/>
          </a:prstGeom>
          <a:solidFill>
            <a:srgbClr val="7030A0"/>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9Slide07 IcielAltus Serif" panose="02000000000000000000" pitchFamily="2" charset="0"/>
              </a:rPr>
              <a:t>  </a:t>
            </a:r>
            <a:r>
              <a:rPr lang="en-US" sz="6000" dirty="0" err="1">
                <a:solidFill>
                  <a:schemeClr val="bg1"/>
                </a:solidFill>
                <a:latin typeface="#9Slide07 IcielAltus Serif" panose="02000000000000000000" pitchFamily="2" charset="0"/>
              </a:rPr>
              <a:t>Bài</a:t>
            </a:r>
            <a:r>
              <a:rPr lang="en-US" sz="6000" dirty="0">
                <a:solidFill>
                  <a:schemeClr val="bg1"/>
                </a:solidFill>
                <a:latin typeface="#9Slide07 IcielAltus Serif" panose="02000000000000000000" pitchFamily="2" charset="0"/>
              </a:rPr>
              <a:t> 4</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4516" b="100000" l="8784" r="100000"/>
                    </a14:imgEffect>
                  </a14:imgLayer>
                </a14:imgProps>
              </a:ext>
            </a:extLst>
          </a:blip>
          <a:stretch>
            <a:fillRect/>
          </a:stretch>
        </p:blipFill>
        <p:spPr>
          <a:xfrm>
            <a:off x="98954" y="26389"/>
            <a:ext cx="1486330" cy="1556629"/>
          </a:xfrm>
          <a:prstGeom prst="rect">
            <a:avLst/>
          </a:prstGeom>
        </p:spPr>
      </p:pic>
      <p:sp>
        <p:nvSpPr>
          <p:cNvPr id="29" name="TextBox 28"/>
          <p:cNvSpPr txBox="1"/>
          <p:nvPr/>
        </p:nvSpPr>
        <p:spPr>
          <a:xfrm>
            <a:off x="3251200" y="779236"/>
            <a:ext cx="8636000" cy="2246769"/>
          </a:xfrm>
          <a:prstGeom prst="rect">
            <a:avLst/>
          </a:prstGeom>
          <a:noFill/>
        </p:spPr>
        <p:txBody>
          <a:bodyPr wrap="square" rtlCol="0">
            <a:spAutoFit/>
          </a:bodyPr>
          <a:lstStyle/>
          <a:p>
            <a:pPr algn="just"/>
            <a:r>
              <a:rPr lang="vi-VN" sz="2800" dirty="0">
                <a:solidFill>
                  <a:srgbClr val="002060"/>
                </a:solidFill>
                <a:latin typeface="Cambria" panose="02040503050406030204" pitchFamily="18" charset="0"/>
                <a:ea typeface="Cambria" panose="02040503050406030204" pitchFamily="18" charset="0"/>
              </a:rPr>
              <a:t>Theo kế hoạch, một tổ sản xuất dệt may phải may được 850 bộ quần áo đồng phục cho năm học mới. Sau một thời gian, người ta thấy số bộ quần áo may được bằng 70% số bộ quần áo chưa may. Hỏi lúc đó, tổ sản xuất đã may được bao nhiêu bộ quần áo đồng phục? </a:t>
            </a:r>
            <a:endParaRPr lang="en-US" sz="2800" dirty="0">
              <a:solidFill>
                <a:srgbClr val="002060"/>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920CAE8-446C-FC70-E5B2-E48651C994A8}"/>
                  </a:ext>
                </a:extLst>
              </p:cNvPr>
              <p:cNvSpPr txBox="1"/>
              <p:nvPr/>
            </p:nvSpPr>
            <p:spPr>
              <a:xfrm>
                <a:off x="2316480" y="2946400"/>
                <a:ext cx="8636000" cy="4053482"/>
              </a:xfrm>
              <a:prstGeom prst="rect">
                <a:avLst/>
              </a:prstGeom>
              <a:noFill/>
            </p:spPr>
            <p:txBody>
              <a:bodyPr wrap="square" rtlCol="0">
                <a:spAutoFit/>
              </a:bodyPr>
              <a:lstStyle/>
              <a:p>
                <a:pPr marL="0" marR="0" algn="ctr">
                  <a:spcBef>
                    <a:spcPts val="0"/>
                  </a:spcBef>
                  <a:spcAft>
                    <a:spcPts val="0"/>
                  </a:spcAft>
                </a:pPr>
                <a:r>
                  <a:rPr lang="en-US" sz="2800" b="1" i="1" dirty="0">
                    <a:solidFill>
                      <a:srgbClr val="FF0000"/>
                    </a:solidFill>
                    <a:effectLst/>
                    <a:latin typeface="Cambria" panose="02040503050406030204" pitchFamily="18" charset="0"/>
                    <a:ea typeface="Cambria" panose="02040503050406030204" pitchFamily="18" charset="0"/>
                  </a:rPr>
                  <a:t>Bài </a:t>
                </a:r>
                <a:r>
                  <a:rPr lang="en-US" sz="2800" b="1" i="1" dirty="0" err="1">
                    <a:solidFill>
                      <a:srgbClr val="FF0000"/>
                    </a:solidFill>
                    <a:effectLst/>
                    <a:latin typeface="Cambria" panose="02040503050406030204" pitchFamily="18" charset="0"/>
                    <a:ea typeface="Cambria" panose="02040503050406030204" pitchFamily="18" charset="0"/>
                  </a:rPr>
                  <a:t>giải</a:t>
                </a:r>
                <a:r>
                  <a:rPr lang="en-US" sz="2800" i="1" dirty="0">
                    <a:solidFill>
                      <a:srgbClr val="FF0000"/>
                    </a:solidFill>
                    <a:effectLst/>
                    <a:latin typeface="Cambria" panose="02040503050406030204" pitchFamily="18" charset="0"/>
                    <a:ea typeface="Cambria" panose="02040503050406030204" pitchFamily="18" charset="0"/>
                  </a:rPr>
                  <a:t/>
                </a:r>
                <a:br>
                  <a:rPr lang="en-US" sz="2800" i="1" dirty="0">
                    <a:solidFill>
                      <a:srgbClr val="FF0000"/>
                    </a:solidFill>
                    <a:effectLst/>
                    <a:latin typeface="Cambria" panose="02040503050406030204" pitchFamily="18" charset="0"/>
                    <a:ea typeface="Cambria" panose="02040503050406030204" pitchFamily="18" charset="0"/>
                  </a:rPr>
                </a:br>
                <a:r>
                  <a:rPr lang="en-US" sz="2800" dirty="0">
                    <a:solidFill>
                      <a:srgbClr val="FF0000"/>
                    </a:solidFill>
                    <a:effectLst/>
                    <a:latin typeface="Cambria" panose="02040503050406030204" pitchFamily="18" charset="0"/>
                    <a:ea typeface="Cambria" panose="02040503050406030204" pitchFamily="18" charset="0"/>
                  </a:rPr>
                  <a:t>70% = </a:t>
                </a:r>
                <a14:m>
                  <m:oMath xmlns:m="http://schemas.openxmlformats.org/officeDocument/2006/math">
                    <m:r>
                      <a:rPr lang="en-US" sz="2800" i="1">
                        <a:solidFill>
                          <a:srgbClr val="FF0000"/>
                        </a:solidFill>
                        <a:effectLst/>
                        <a:latin typeface="Cambria Math" panose="02040503050406030204" pitchFamily="18" charset="0"/>
                        <a:ea typeface="Times New Roman" panose="02020603050405020304" pitchFamily="18" charset="0"/>
                      </a:rPr>
                      <m:t> </m:t>
                    </m:r>
                    <m:f>
                      <m:fPr>
                        <m:ctrlPr>
                          <a:rPr lang="en-US" sz="2800" i="1">
                            <a:solidFill>
                              <a:srgbClr val="FF0000"/>
                            </a:solidFill>
                            <a:effectLst/>
                            <a:latin typeface="Cambria Math" panose="02040503050406030204" pitchFamily="18" charset="0"/>
                            <a:ea typeface="Times New Roman" panose="02020603050405020304" pitchFamily="18" charset="0"/>
                          </a:rPr>
                        </m:ctrlPr>
                      </m:fPr>
                      <m:num>
                        <m:r>
                          <m:rPr>
                            <m:nor/>
                          </m:rPr>
                          <a:rPr lang="en-US" sz="2800">
                            <a:solidFill>
                              <a:srgbClr val="FF0000"/>
                            </a:solidFill>
                            <a:effectLst/>
                            <a:latin typeface="Cambria" panose="02040503050406030204" pitchFamily="18" charset="0"/>
                            <a:ea typeface="Cambria" panose="02040503050406030204" pitchFamily="18" charset="0"/>
                          </a:rPr>
                          <m:t>70</m:t>
                        </m:r>
                      </m:num>
                      <m:den>
                        <m:r>
                          <m:rPr>
                            <m:nor/>
                          </m:rPr>
                          <a:rPr lang="en-US" sz="2800">
                            <a:solidFill>
                              <a:srgbClr val="FF0000"/>
                            </a:solidFill>
                            <a:effectLst/>
                            <a:latin typeface="Cambria" panose="02040503050406030204" pitchFamily="18" charset="0"/>
                            <a:ea typeface="Cambria" panose="02040503050406030204" pitchFamily="18" charset="0"/>
                          </a:rPr>
                          <m:t>100</m:t>
                        </m:r>
                      </m:den>
                    </m:f>
                  </m:oMath>
                </a14:m>
                <a:r>
                  <a:rPr lang="en-US" sz="2800" dirty="0">
                    <a:solidFill>
                      <a:srgbClr val="FF0000"/>
                    </a:solidFill>
                    <a:effectLst/>
                    <a:latin typeface="Cambria" panose="02040503050406030204" pitchFamily="18" charset="0"/>
                    <a:ea typeface="Cambria" panose="02040503050406030204" pitchFamily="18" charset="0"/>
                  </a:rPr>
                  <a:t> = </a:t>
                </a:r>
                <a:r>
                  <a:rPr lang="en-US" sz="2800" i="1"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r>
                      <a:rPr lang="en-US" sz="2800" i="1">
                        <a:solidFill>
                          <a:srgbClr val="FF0000"/>
                        </a:solidFill>
                        <a:effectLst/>
                        <a:latin typeface="Cambria Math" panose="02040503050406030204" pitchFamily="18" charset="0"/>
                        <a:ea typeface="Times New Roman" panose="02020603050405020304" pitchFamily="18" charset="0"/>
                      </a:rPr>
                      <m:t> </m:t>
                    </m:r>
                    <m:f>
                      <m:fPr>
                        <m:ctrlPr>
                          <a:rPr lang="en-US" sz="2800" i="1">
                            <a:solidFill>
                              <a:srgbClr val="FF0000"/>
                            </a:solidFill>
                            <a:effectLst/>
                            <a:latin typeface="Cambria Math" panose="02040503050406030204" pitchFamily="18" charset="0"/>
                            <a:ea typeface="Times New Roman" panose="02020603050405020304" pitchFamily="18" charset="0"/>
                          </a:rPr>
                        </m:ctrlPr>
                      </m:fPr>
                      <m:num>
                        <m:r>
                          <a:rPr lang="en-US" sz="2800" i="1">
                            <a:solidFill>
                              <a:srgbClr val="FF0000"/>
                            </a:solidFill>
                            <a:effectLst/>
                            <a:latin typeface="Cambria Math" panose="02040503050406030204" pitchFamily="18" charset="0"/>
                            <a:ea typeface="Times New Roman" panose="02020603050405020304" pitchFamily="18" charset="0"/>
                          </a:rPr>
                          <m:t>7</m:t>
                        </m:r>
                      </m:num>
                      <m:den>
                        <m:r>
                          <m:rPr>
                            <m:nor/>
                          </m:rPr>
                          <a:rPr lang="en-US" sz="2800">
                            <a:solidFill>
                              <a:srgbClr val="FF0000"/>
                            </a:solidFill>
                            <a:effectLst/>
                            <a:latin typeface="Cambria" panose="02040503050406030204" pitchFamily="18" charset="0"/>
                            <a:ea typeface="Cambria" panose="02040503050406030204" pitchFamily="18" charset="0"/>
                          </a:rPr>
                          <m:t>10</m:t>
                        </m:r>
                      </m:den>
                    </m:f>
                  </m:oMath>
                </a14:m>
                <a:endParaRPr lang="en-US" sz="2800"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500"/>
                  </a:spcAft>
                </a:pPr>
                <a:r>
                  <a:rPr lang="en-US" sz="2800" dirty="0" err="1">
                    <a:solidFill>
                      <a:srgbClr val="FF0000"/>
                    </a:solidFill>
                    <a:effectLst/>
                    <a:latin typeface="Cambria" panose="02040503050406030204" pitchFamily="18" charset="0"/>
                    <a:ea typeface="Cambria" panose="02040503050406030204" pitchFamily="18" charset="0"/>
                  </a:rPr>
                  <a:t>Coi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quần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áo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chưa</a:t>
                </a:r>
                <a:r>
                  <a:rPr lang="en-US" sz="2800" dirty="0">
                    <a:solidFill>
                      <a:srgbClr val="FF0000"/>
                    </a:solidFill>
                    <a:effectLst/>
                    <a:latin typeface="Cambria" panose="02040503050406030204" pitchFamily="18" charset="0"/>
                    <a:ea typeface="Cambria" panose="02040503050406030204" pitchFamily="18" charset="0"/>
                  </a:rPr>
                  <a:t> may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 10 </a:t>
                </a:r>
                <a:r>
                  <a:rPr lang="en-US" sz="2800" dirty="0" err="1">
                    <a:solidFill>
                      <a:srgbClr val="FF0000"/>
                    </a:solidFill>
                    <a:effectLst/>
                    <a:latin typeface="Cambria" panose="02040503050406030204" pitchFamily="18" charset="0"/>
                    <a:ea typeface="Cambria" panose="02040503050406030204" pitchFamily="18" charset="0"/>
                  </a:rPr>
                  <a:t>phần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thì</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quần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áo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đã</a:t>
                </a:r>
                <a:r>
                  <a:rPr lang="en-US" sz="2800" dirty="0">
                    <a:solidFill>
                      <a:srgbClr val="FF0000"/>
                    </a:solidFill>
                    <a:effectLst/>
                    <a:latin typeface="Cambria" panose="02040503050406030204" pitchFamily="18" charset="0"/>
                    <a:ea typeface="Cambria" panose="02040503050406030204" pitchFamily="18" charset="0"/>
                  </a:rPr>
                  <a:t> may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 7 </a:t>
                </a:r>
                <a:r>
                  <a:rPr lang="en-US" sz="2800" dirty="0" err="1">
                    <a:solidFill>
                      <a:srgbClr val="FF0000"/>
                    </a:solidFill>
                    <a:effectLst/>
                    <a:latin typeface="Cambria" panose="02040503050406030204" pitchFamily="18" charset="0"/>
                    <a:ea typeface="Cambria" panose="02040503050406030204" pitchFamily="18" charset="0"/>
                  </a:rPr>
                  <a:t>phần</a:t>
                </a:r>
                <a:r>
                  <a:rPr lang="en-US" sz="2800" dirty="0">
                    <a:solidFill>
                      <a:srgbClr val="FF0000"/>
                    </a:solidFill>
                    <a:effectLst/>
                    <a:latin typeface="Cambria" panose="02040503050406030204" pitchFamily="18" charset="0"/>
                    <a:ea typeface="Cambria" panose="02040503050406030204" pitchFamily="18" charset="0"/>
                  </a:rPr>
                  <a:t>. Ta </a:t>
                </a:r>
                <a:r>
                  <a:rPr lang="en-US" sz="2800" dirty="0" err="1">
                    <a:solidFill>
                      <a:srgbClr val="FF0000"/>
                    </a:solidFill>
                    <a:effectLst/>
                    <a:latin typeface="Cambria" panose="02040503050406030204" pitchFamily="18" charset="0"/>
                    <a:ea typeface="Cambria" panose="02040503050406030204" pitchFamily="18" charset="0"/>
                  </a:rPr>
                  <a:t>có</a:t>
                </a:r>
                <a:r>
                  <a:rPr lang="en-US" sz="2800"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quần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áo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đã</a:t>
                </a:r>
                <a:r>
                  <a:rPr lang="en-US" sz="2800" dirty="0">
                    <a:solidFill>
                      <a:srgbClr val="FF0000"/>
                    </a:solidFill>
                    <a:effectLst/>
                    <a:latin typeface="Cambria" panose="02040503050406030204" pitchFamily="18" charset="0"/>
                    <a:ea typeface="Cambria" panose="02040503050406030204" pitchFamily="18" charset="0"/>
                  </a:rPr>
                  <a:t> may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dirty="0">
                    <a:solidFill>
                      <a:srgbClr val="FF0000"/>
                    </a:solidFill>
                    <a:effectLst/>
                    <a:latin typeface="Cambria" panose="02040503050406030204" pitchFamily="18" charset="0"/>
                    <a:ea typeface="Cambria" panose="02040503050406030204" pitchFamily="18" charset="0"/>
                  </a:rPr>
                  <a:t>850 : (7 + 10) x 7 = 350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a:t>
                </a:r>
              </a:p>
              <a:p>
                <a:pPr marL="0" marR="0" algn="r">
                  <a:spcBef>
                    <a:spcPts val="0"/>
                  </a:spcBef>
                  <a:spcAft>
                    <a:spcPts val="500"/>
                  </a:spcAft>
                </a:pPr>
                <a:r>
                  <a:rPr lang="en-US" sz="2800" i="1" dirty="0" err="1">
                    <a:solidFill>
                      <a:srgbClr val="FF0000"/>
                    </a:solidFill>
                    <a:effectLst/>
                    <a:latin typeface="Cambria" panose="02040503050406030204" pitchFamily="18" charset="0"/>
                    <a:ea typeface="Cambria" panose="02040503050406030204" pitchFamily="18" charset="0"/>
                  </a:rPr>
                  <a:t>Đáp</a:t>
                </a:r>
                <a:r>
                  <a:rPr lang="en-US" sz="2800" i="1" dirty="0">
                    <a:solidFill>
                      <a:srgbClr val="FF0000"/>
                    </a:solidFill>
                    <a:effectLst/>
                    <a:latin typeface="Cambria" panose="02040503050406030204" pitchFamily="18" charset="0"/>
                    <a:ea typeface="Cambria" panose="02040503050406030204" pitchFamily="18" charset="0"/>
                  </a:rPr>
                  <a:t> </a:t>
                </a:r>
                <a:r>
                  <a:rPr lang="en-US" sz="2800" i="1" dirty="0" err="1">
                    <a:solidFill>
                      <a:srgbClr val="FF0000"/>
                    </a:solidFill>
                    <a:effectLst/>
                    <a:latin typeface="Cambria" panose="02040503050406030204" pitchFamily="18" charset="0"/>
                    <a:ea typeface="Cambria" panose="02040503050406030204" pitchFamily="18" charset="0"/>
                  </a:rPr>
                  <a:t>số</a:t>
                </a:r>
                <a:r>
                  <a:rPr lang="en-US" sz="2800" i="1" dirty="0">
                    <a:solidFill>
                      <a:srgbClr val="FF0000"/>
                    </a:solidFill>
                    <a:effectLst/>
                    <a:latin typeface="Cambria" panose="02040503050406030204" pitchFamily="18" charset="0"/>
                    <a:ea typeface="Cambria" panose="02040503050406030204" pitchFamily="18" charset="0"/>
                  </a:rPr>
                  <a:t>:</a:t>
                </a:r>
                <a:r>
                  <a:rPr lang="en-US" sz="2800" dirty="0">
                    <a:solidFill>
                      <a:srgbClr val="FF0000"/>
                    </a:solidFill>
                    <a:effectLst/>
                    <a:latin typeface="Cambria" panose="02040503050406030204" pitchFamily="18" charset="0"/>
                    <a:ea typeface="Cambria" panose="02040503050406030204" pitchFamily="18" charset="0"/>
                  </a:rPr>
                  <a:t> 350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quần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áo</a:t>
                </a:r>
                <a:r>
                  <a:rPr lang="en-US" sz="2800" dirty="0">
                    <a:solidFill>
                      <a:srgbClr val="FF0000"/>
                    </a:solidFill>
                    <a:effectLst/>
                    <a:latin typeface="Cambria" panose="02040503050406030204" pitchFamily="18" charset="0"/>
                    <a:ea typeface="Cambria" panose="02040503050406030204" pitchFamily="18" charset="0"/>
                  </a:rPr>
                  <a:t>.</a:t>
                </a:r>
              </a:p>
              <a:p>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3920CAE8-446C-FC70-E5B2-E48651C994A8}"/>
                  </a:ext>
                </a:extLst>
              </p:cNvPr>
              <p:cNvSpPr txBox="1">
                <a:spLocks noRot="1" noChangeAspect="1" noMove="1" noResize="1" noEditPoints="1" noAdjustHandles="1" noChangeArrowheads="1" noChangeShapeType="1" noTextEdit="1"/>
              </p:cNvSpPr>
              <p:nvPr/>
            </p:nvSpPr>
            <p:spPr>
              <a:xfrm>
                <a:off x="2316480" y="2946400"/>
                <a:ext cx="8636000" cy="4053482"/>
              </a:xfrm>
              <a:prstGeom prst="rect">
                <a:avLst/>
              </a:prstGeom>
              <a:blipFill>
                <a:blip r:embed="rId6"/>
                <a:stretch>
                  <a:fillRect t="-1504" r="-1341"/>
                </a:stretch>
              </a:blipFill>
            </p:spPr>
            <p:txBody>
              <a:bodyPr/>
              <a:lstStyle/>
              <a:p>
                <a:r>
                  <a:rPr lang="en-US">
                    <a:noFill/>
                  </a:rPr>
                  <a:t> </a:t>
                </a:r>
              </a:p>
            </p:txBody>
          </p:sp>
        </mc:Fallback>
      </mc:AlternateContent>
    </p:spTree>
    <p:extLst>
      <p:ext uri="{BB962C8B-B14F-4D97-AF65-F5344CB8AC3E}">
        <p14:creationId xmlns:p14="http://schemas.microsoft.com/office/powerpoint/2010/main" val="400854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1"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strips(down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29" grpId="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29" y="-297"/>
            <a:ext cx="12193057" cy="6858594"/>
          </a:xfrm>
          <a:prstGeom prst="rect">
            <a:avLst/>
          </a:prstGeom>
        </p:spPr>
      </p:pic>
      <p:pic>
        <p:nvPicPr>
          <p:cNvPr id="2" name="Picture 1"/>
          <p:cNvPicPr>
            <a:picLocks noChangeAspect="1"/>
          </p:cNvPicPr>
          <p:nvPr/>
        </p:nvPicPr>
        <p:blipFill>
          <a:blip r:embed="rId4"/>
          <a:stretch>
            <a:fillRect/>
          </a:stretch>
        </p:blipFill>
        <p:spPr>
          <a:xfrm>
            <a:off x="2038899" y="0"/>
            <a:ext cx="8644877" cy="5175953"/>
          </a:xfrm>
          <a:prstGeom prst="rect">
            <a:avLst/>
          </a:prstGeom>
        </p:spPr>
      </p:pic>
    </p:spTree>
    <p:extLst>
      <p:ext uri="{BB962C8B-B14F-4D97-AF65-F5344CB8AC3E}">
        <p14:creationId xmlns:p14="http://schemas.microsoft.com/office/powerpoint/2010/main" val="4015517231"/>
      </p:ext>
    </p:extLst>
  </p:cSld>
  <p:clrMapOvr>
    <a:masterClrMapping/>
  </p:clrMapOvr>
  <p:extLst>
    <p:ext uri="{E180D4A7-C9FB-4DFB-919C-405C955672EB}">
      <p14:showEvtLst xmlns:p14="http://schemas.microsoft.com/office/powerpoint/2010/main">
        <p14:playEvt time="0" objId="1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pt045食品安全"/>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531</Words>
  <Application>Microsoft Office PowerPoint</Application>
  <PresentationFormat>Widescreen</PresentationFormat>
  <Paragraphs>53</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宋体</vt:lpstr>
      <vt:lpstr>#9Slide07 IcielAltus Serif</vt:lpstr>
      <vt:lpstr>Arial</vt:lpstr>
      <vt:lpstr>Calibri</vt:lpstr>
      <vt:lpstr>Cambria</vt:lpstr>
      <vt:lpstr>Cambria Math</vt:lpstr>
      <vt:lpstr>inpin heiti</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ppt045食品安全</dc:title>
  <dc:creator/>
  <cp:lastModifiedBy/>
  <cp:revision>1</cp:revision>
  <dcterms:created xsi:type="dcterms:W3CDTF">2017-04-12T11:07:27Z</dcterms:created>
  <dcterms:modified xsi:type="dcterms:W3CDTF">2025-02-05T05:41:21Z</dcterms:modified>
  <cp:version>MNT37</cp:version>
</cp:coreProperties>
</file>