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16"/>
  </p:notesMasterIdLst>
  <p:sldIdLst>
    <p:sldId id="260" r:id="rId3"/>
    <p:sldId id="273" r:id="rId4"/>
    <p:sldId id="286" r:id="rId5"/>
    <p:sldId id="285" r:id="rId6"/>
    <p:sldId id="288" r:id="rId7"/>
    <p:sldId id="289" r:id="rId8"/>
    <p:sldId id="274" r:id="rId9"/>
    <p:sldId id="306" r:id="rId10"/>
    <p:sldId id="307" r:id="rId11"/>
    <p:sldId id="298" r:id="rId12"/>
    <p:sldId id="302" r:id="rId13"/>
    <p:sldId id="303" r:id="rId14"/>
    <p:sldId id="300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180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167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2025/3/6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1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gif"/><Relationship Id="rId5" Type="http://schemas.openxmlformats.org/officeDocument/2006/relationships/slide" Target="slide3.xml"/><Relationship Id="rId4" Type="http://schemas.openxmlformats.org/officeDocument/2006/relationships/image" Target="../media/image1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9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9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4377" y="347894"/>
            <a:ext cx="10799298" cy="2247900"/>
            <a:chOff x="544710" y="320361"/>
            <a:chExt cx="10369097" cy="2247900"/>
          </a:xfrm>
          <a:solidFill>
            <a:srgbClr val="FDB53F"/>
          </a:solidFill>
        </p:grpSpPr>
        <p:sp>
          <p:nvSpPr>
            <p:cNvPr id="5" name="Rounded Rectangle 4"/>
            <p:cNvSpPr/>
            <p:nvPr/>
          </p:nvSpPr>
          <p:spPr>
            <a:xfrm>
              <a:off x="2009289" y="758453"/>
              <a:ext cx="8904518" cy="1502965"/>
            </a:xfrm>
            <a:prstGeom prst="roundRect">
              <a:avLst/>
            </a:prstGeom>
            <a:grpFill/>
            <a:ln w="57150">
              <a:solidFill>
                <a:srgbClr val="FB5E1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8" name="Text Box 7"/>
            <p:cNvSpPr txBox="1"/>
            <p:nvPr/>
          </p:nvSpPr>
          <p:spPr>
            <a:xfrm>
              <a:off x="2587320" y="907233"/>
              <a:ext cx="8181621" cy="120032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Với</a:t>
              </a:r>
              <a:r>
                <a:rPr kumimoji="0" lang="en-US" sz="3600" b="0" i="0" u="none" strike="noStrike" kern="0" cap="none" spc="0" normalizeH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rPr>
                <a:t> cùng một đơn vị đo, muốn tính diện tích xung quanh của hình hộp chữ nhật ta lấy</a:t>
              </a:r>
              <a:endParaRPr kumimoji="0" lang="en-US" sz="36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charset="0"/>
                <a:ea typeface="Dongle" charset="-127"/>
                <a:cs typeface="Times New Roman" panose="02020603050405020304" charset="0"/>
                <a:sym typeface="Arial" panose="020B0604020202020204"/>
              </a:endParaRPr>
            </a:p>
          </p:txBody>
        </p:sp>
        <p:pic>
          <p:nvPicPr>
            <p:cNvPr id="15" name="Picture 14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148" t="2990" r="33148" b="64788"/>
            <a:stretch/>
          </p:blipFill>
          <p:spPr>
            <a:xfrm>
              <a:off x="544710" y="320361"/>
              <a:ext cx="2351252" cy="2247900"/>
            </a:xfrm>
            <a:prstGeom prst="rect">
              <a:avLst/>
            </a:prstGeom>
            <a:noFill/>
          </p:spPr>
        </p:pic>
      </p:grpSp>
      <p:sp>
        <p:nvSpPr>
          <p:cNvPr id="16" name="Rounded Rectangle 15"/>
          <p:cNvSpPr/>
          <p:nvPr/>
        </p:nvSpPr>
        <p:spPr>
          <a:xfrm>
            <a:off x="1099443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A. Diện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tích đáy nhân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6197584" y="2741590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B. (Chiều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dài + chiều rộng) 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2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127467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>
              <a:buClr>
                <a:srgbClr val="000000"/>
              </a:buClr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C. Chu vi đáy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</a:t>
            </a:r>
            <a:r>
              <a:rPr lang="en-GB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 panose="020B0604020202020204"/>
              </a:rPr>
              <a:t>× chiều cao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197584" y="4195429"/>
            <a:ext cx="4775214" cy="1163638"/>
          </a:xfrm>
          <a:prstGeom prst="roundRect">
            <a:avLst/>
          </a:prstGeom>
          <a:solidFill>
            <a:srgbClr val="FDB53F"/>
          </a:solidFill>
          <a:ln w="38100">
            <a:solidFill>
              <a:srgbClr val="FB5E1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32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D. Cả</a:t>
            </a:r>
            <a:r>
              <a:rPr kumimoji="0" lang="en-GB" sz="3200" b="0" i="0" u="none" strike="noStrike" kern="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 panose="020B0604020202020204"/>
              </a:rPr>
              <a:t> ý B và ý C</a:t>
            </a:r>
            <a:endParaRPr kumimoji="0" lang="en-GB" sz="32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124581496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6" grpId="0" animBg="1"/>
      <p:bldP spid="17" grpId="1" animBg="1"/>
      <p:bldP spid="10" grpId="1" animBg="1"/>
      <p:bldP spid="11" grpId="0" animBg="1"/>
      <p:bldP spid="1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2248587" y="3583196"/>
            <a:ext cx="6641591" cy="904240"/>
            <a:chOff x="975372" y="2935013"/>
            <a:chExt cx="6641591" cy="904240"/>
          </a:xfrm>
        </p:grpSpPr>
        <p:sp>
          <p:nvSpPr>
            <p:cNvPr id="7" name="TextBox 6"/>
            <p:cNvSpPr txBox="1"/>
            <p:nvPr/>
          </p:nvSpPr>
          <p:spPr>
            <a:xfrm>
              <a:off x="1883876" y="313907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lại bài đã học.</a:t>
              </a: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2935013"/>
              <a:ext cx="904240" cy="90424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248587" y="4751275"/>
            <a:ext cx="6637327" cy="904240"/>
            <a:chOff x="975372" y="4103092"/>
            <a:chExt cx="6637327" cy="904240"/>
          </a:xfrm>
        </p:grpSpPr>
        <p:sp>
          <p:nvSpPr>
            <p:cNvPr id="10" name="TextBox 9"/>
            <p:cNvSpPr txBox="1"/>
            <p:nvPr/>
          </p:nvSpPr>
          <p:spPr>
            <a:xfrm>
              <a:off x="1879612" y="4247044"/>
              <a:ext cx="57330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Xem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GB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</a:t>
              </a:r>
              <a:r>
                <a:rPr lang="en-GB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72" y="4103092"/>
              <a:ext cx="904240" cy="904240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FE3F5DC-8217-39CC-0EEF-99F0018266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93884" y="1777919"/>
            <a:ext cx="563319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0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7E01635F-ACE4-4107-B0A5-BFD0C0A87E49}"/>
              </a:ext>
            </a:extLst>
          </p:cNvPr>
          <p:cNvGrpSpPr/>
          <p:nvPr/>
        </p:nvGrpSpPr>
        <p:grpSpPr>
          <a:xfrm>
            <a:off x="2960323" y="827540"/>
            <a:ext cx="6718131" cy="923330"/>
            <a:chOff x="4835028" y="353121"/>
            <a:chExt cx="6718131" cy="92333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F384A7D-147D-4DD0-8DD3-073A86FC061E}"/>
                </a:ext>
              </a:extLst>
            </p:cNvPr>
            <p:cNvSpPr/>
            <p:nvPr/>
          </p:nvSpPr>
          <p:spPr>
            <a:xfrm>
              <a:off x="4933333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1">
                      <a:lumMod val="40000"/>
                      <a:lumOff val="6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FACCB3A9-9616-40B2-9162-2FBD8A543929}"/>
                </a:ext>
              </a:extLst>
            </p:cNvPr>
            <p:cNvSpPr/>
            <p:nvPr/>
          </p:nvSpPr>
          <p:spPr>
            <a:xfrm>
              <a:off x="4835028" y="353121"/>
              <a:ext cx="6619826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b="0" cap="none" spc="0">
                  <a:ln w="0"/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Diện tích xung quanh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327A8063-A4C9-4187-93BD-DC6B3ABC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072" y="2262648"/>
            <a:ext cx="5477164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: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endParaRPr lang="en-US" altLang="en-US" sz="3600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b :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endParaRPr lang="en-US" altLang="en-US" sz="3600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h :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3600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altLang="en-US" sz="3600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3600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endParaRPr lang="en-US" alt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3600" baseline="-250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3600" baseline="-25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Chu vi </a:t>
            </a:r>
            <a:r>
              <a:rPr lang="en-US" alt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endParaRPr lang="en-US" alt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 Box 12">
            <a:extLst>
              <a:ext uri="{FF2B5EF4-FFF2-40B4-BE49-F238E27FC236}">
                <a16:creationId xmlns:a16="http://schemas.microsoft.com/office/drawing/2014/main" id="{2B892441-DCF2-45E8-A349-6FFB278C02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2329" y="1949216"/>
            <a:ext cx="6397723" cy="2739211"/>
          </a:xfrm>
          <a:custGeom>
            <a:avLst/>
            <a:gdLst>
              <a:gd name="connsiteX0" fmla="*/ 0 w 5897418"/>
              <a:gd name="connsiteY0" fmla="*/ 0 h 2739211"/>
              <a:gd name="connsiteX1" fmla="*/ 5897418 w 5897418"/>
              <a:gd name="connsiteY1" fmla="*/ 0 h 2739211"/>
              <a:gd name="connsiteX2" fmla="*/ 5897418 w 5897418"/>
              <a:gd name="connsiteY2" fmla="*/ 2739211 h 2739211"/>
              <a:gd name="connsiteX3" fmla="*/ 0 w 5897418"/>
              <a:gd name="connsiteY3" fmla="*/ 2739211 h 2739211"/>
              <a:gd name="connsiteX4" fmla="*/ 0 w 5897418"/>
              <a:gd name="connsiteY4" fmla="*/ 0 h 27392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97418" h="2739211" fill="none" extrusionOk="0">
                <a:moveTo>
                  <a:pt x="0" y="0"/>
                </a:moveTo>
                <a:cubicBezTo>
                  <a:pt x="2283058" y="23925"/>
                  <a:pt x="4058562" y="-63769"/>
                  <a:pt x="5897418" y="0"/>
                </a:cubicBezTo>
                <a:cubicBezTo>
                  <a:pt x="5990445" y="343572"/>
                  <a:pt x="5821371" y="1734226"/>
                  <a:pt x="5897418" y="2739211"/>
                </a:cubicBezTo>
                <a:cubicBezTo>
                  <a:pt x="4071844" y="2904582"/>
                  <a:pt x="1002445" y="2635433"/>
                  <a:pt x="0" y="2739211"/>
                </a:cubicBezTo>
                <a:cubicBezTo>
                  <a:pt x="169207" y="2336695"/>
                  <a:pt x="94393" y="1262348"/>
                  <a:pt x="0" y="0"/>
                </a:cubicBezTo>
                <a:close/>
              </a:path>
              <a:path w="5897418" h="2739211" stroke="0" extrusionOk="0">
                <a:moveTo>
                  <a:pt x="0" y="0"/>
                </a:moveTo>
                <a:cubicBezTo>
                  <a:pt x="1650554" y="-90330"/>
                  <a:pt x="3517245" y="24700"/>
                  <a:pt x="5897418" y="0"/>
                </a:cubicBezTo>
                <a:cubicBezTo>
                  <a:pt x="6024616" y="1245212"/>
                  <a:pt x="6057870" y="2278820"/>
                  <a:pt x="5897418" y="2739211"/>
                </a:cubicBezTo>
                <a:cubicBezTo>
                  <a:pt x="3206133" y="2783833"/>
                  <a:pt x="1551139" y="2581117"/>
                  <a:pt x="0" y="2739211"/>
                </a:cubicBezTo>
                <a:cubicBezTo>
                  <a:pt x="126758" y="1684993"/>
                  <a:pt x="-71663" y="997147"/>
                  <a:pt x="0" y="0"/>
                </a:cubicBezTo>
                <a:close/>
              </a:path>
            </a:pathLst>
          </a:custGeom>
          <a:solidFill>
            <a:schemeClr val="accent5">
              <a:lumMod val="20000"/>
              <a:lumOff val="80000"/>
            </a:schemeClr>
          </a:solidFill>
          <a:ln w="57150">
            <a:solidFill>
              <a:srgbClr val="FF9900"/>
            </a:solidFill>
            <a:prstDash val="sysDash"/>
            <a:miter lim="800000"/>
            <a:headEnd/>
            <a:tailEnd/>
            <a:extLst>
              <a:ext uri="{C807C97D-BFC1-408E-A445-0C87EB9F89A2}">
                <ask:lineSketchStyleProps xmlns="" xmlns:ask="http://schemas.microsoft.com/office/drawing/2018/sketchyshapes" sd="2277666684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000" b="1" u="sng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altLang="en-US" sz="4000" b="1" u="sng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altLang="en-US" sz="4400" b="1" baseline="-25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  <a:endParaRPr lang="en-US" alt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4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Hay  </a:t>
            </a:r>
            <a:r>
              <a:rPr lang="en-US" alt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</a:t>
            </a:r>
            <a:r>
              <a:rPr lang="en-US" altLang="en-US" sz="4400" b="1" baseline="-250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xq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(a + b)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Symbol" panose="05050102010706020507" pitchFamily="18" charset="2"/>
              </a:rPr>
              <a:t></a:t>
            </a:r>
            <a:r>
              <a:rPr lang="en-US" alt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</a:t>
            </a: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54D67F3-A2A6-A200-6FF8-55C5FBD3C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926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739</TotalTime>
  <Words>475</Words>
  <Application>Microsoft Office PowerPoint</Application>
  <PresentationFormat>Widescreen</PresentationFormat>
  <Paragraphs>59</Paragraphs>
  <Slides>13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Arial</vt:lpstr>
      <vt:lpstr>Calibri</vt:lpstr>
      <vt:lpstr>Cambria</vt:lpstr>
      <vt:lpstr>Cambria Math</vt:lpstr>
      <vt:lpstr>等线</vt:lpstr>
      <vt:lpstr>Dongle</vt:lpstr>
      <vt:lpstr>Symbol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ChatGPT</cp:lastModifiedBy>
  <cp:revision>111</cp:revision>
  <dcterms:created xsi:type="dcterms:W3CDTF">2017-08-18T03:02:00Z</dcterms:created>
  <dcterms:modified xsi:type="dcterms:W3CDTF">2025-03-06T06:08:34Z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