
<file path=[Content_Types].xml><?xml version="1.0" encoding="utf-8"?>
<Types xmlns="http://schemas.openxmlformats.org/package/2006/content-types">
  <Default Extension="png" ContentType="image/png"/>
  <Default Extension="bin" ContentType="application/vnd.ms-office.activeX"/>
  <Default Extension="mp3" ContentType="audio/m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2.xml" ContentType="application/vnd.ms-office.activeX+xml"/>
  <Override PartName="/ppt/tags/tag2.xml" ContentType="application/vnd.openxmlformats-officedocument.presentationml.tags+xml"/>
  <Override PartName="/ppt/activeX/activeX3.xml" ContentType="application/vnd.ms-office.activeX+xml"/>
  <Override PartName="/ppt/tags/tag3.xml" ContentType="application/vnd.openxmlformats-officedocument.presentationml.tags+xml"/>
  <Override PartName="/ppt/activeX/activeX4.xml" ContentType="application/vnd.ms-office.activeX+xml"/>
  <Override PartName="/ppt/activeX/activeX5.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0" r:id="rId2"/>
    <p:sldId id="315" r:id="rId3"/>
    <p:sldId id="316" r:id="rId4"/>
    <p:sldId id="295" r:id="rId5"/>
    <p:sldId id="311" r:id="rId6"/>
    <p:sldId id="289" r:id="rId7"/>
    <p:sldId id="312" r:id="rId8"/>
    <p:sldId id="317" r:id="rId9"/>
    <p:sldId id="313" r:id="rId10"/>
    <p:sldId id="318" r:id="rId11"/>
    <p:sldId id="320" r:id="rId12"/>
    <p:sldId id="305" r:id="rId13"/>
  </p:sldIdLst>
  <p:sldSz cx="12192000" cy="6858000"/>
  <p:notesSz cx="6858000" cy="9144000"/>
  <p:custDataLst>
    <p:tags r:id="rId1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B2D47"/>
    <a:srgbClr val="ECCC8F"/>
    <a:srgbClr val="003600"/>
    <a:srgbClr val="003E00"/>
    <a:srgbClr val="005C00"/>
    <a:srgbClr val="006600"/>
    <a:srgbClr val="4B4B4B"/>
    <a:srgbClr val="A88755"/>
    <a:srgbClr val="E8C9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p:scale>
          <a:sx n="50" d="100"/>
          <a:sy n="50" d="100"/>
        </p:scale>
        <p:origin x="534" y="57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2025/1/3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extLst>
      <p:ext uri="{BB962C8B-B14F-4D97-AF65-F5344CB8AC3E}">
        <p14:creationId xmlns:p14="http://schemas.microsoft.com/office/powerpoint/2010/main" val="421636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E5298E-F5C5-4378-8429-ECBF6318102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5183112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control" Target="../activeX/activeX5.xml"/><Relationship Id="rId2" Type="http://schemas.openxmlformats.org/officeDocument/2006/relationships/control" Target="../activeX/activeX4.xml"/><Relationship Id="rId1" Type="http://schemas.openxmlformats.org/officeDocument/2006/relationships/vmlDrawing" Target="../drawings/vmlDrawing3.vml"/><Relationship Id="rId6" Type="http://schemas.openxmlformats.org/officeDocument/2006/relationships/image" Target="../media/image17.wmf"/><Relationship Id="rId5" Type="http://schemas.openxmlformats.org/officeDocument/2006/relationships/image" Target="../media/image19.png"/><Relationship Id="rId4"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11" Type="http://schemas.openxmlformats.org/officeDocument/2006/relationships/image" Target="../media/image21.png"/><Relationship Id="rId5" Type="http://schemas.openxmlformats.org/officeDocument/2006/relationships/image" Target="../media/image3.png"/><Relationship Id="rId10"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ontrol" Target="../activeX/activeX2.xml"/><Relationship Id="rId7" Type="http://schemas.openxmlformats.org/officeDocument/2006/relationships/image" Target="../media/image11.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image" Target="../media/image9.png"/><Relationship Id="rId4"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6.wmf"/><Relationship Id="rId2" Type="http://schemas.openxmlformats.org/officeDocument/2006/relationships/control" Target="../activeX/activeX3.xml"/><Relationship Id="rId1" Type="http://schemas.openxmlformats.org/officeDocument/2006/relationships/vmlDrawing" Target="../drawings/vmlDrawing2.vml"/><Relationship Id="rId6" Type="http://schemas.microsoft.com/office/2007/relationships/hdphoto" Target="../media/hdphoto2.wdp"/><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0AC8E56-0E34-47EC-BEB2-B75ECD2C2B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pic>
        <p:nvPicPr>
          <p:cNvPr id="7" name="图片 6">
            <a:extLst>
              <a:ext uri="{FF2B5EF4-FFF2-40B4-BE49-F238E27FC236}">
                <a16:creationId xmlns:a16="http://schemas.microsoft.com/office/drawing/2014/main" id="{99E31FB0-D5BE-4DBF-ACAC-50A4D0071D5D}"/>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5939" b="99330" l="2085" r="100000">
                        <a14:foregroundMark x1="65877" y1="23180" x2="90806" y2="8238"/>
                        <a14:foregroundMark x1="77346" y1="40134" x2="90616" y2="55843"/>
                        <a14:foregroundMark x1="6161" y1="57375" x2="26730" y2="65326"/>
                        <a14:foregroundMark x1="9953" y1="54310" x2="30806" y2="59387"/>
                        <a14:foregroundMark x1="2085" y1="57088" x2="6161" y2="53736"/>
                        <a14:foregroundMark x1="13270" y1="82280" x2="29573" y2="82280"/>
                        <a14:foregroundMark x1="42464" y1="67146" x2="60853" y2="68103"/>
                        <a14:foregroundMark x1="32038" y1="97126" x2="42275" y2="92529"/>
                        <a14:foregroundMark x1="70237" y1="86590" x2="76303" y2="94061"/>
                        <a14:backgroundMark x1="65118" y1="27586" x2="67204" y2="18582"/>
                        <a14:backgroundMark x1="72986" y1="39080" x2="79905" y2="38602"/>
                        <a14:backgroundMark x1="11185" y1="84579" x2="16303" y2="79406"/>
                        <a14:backgroundMark x1="3033" y1="58333" x2="8910" y2="51916"/>
                      </a14:backgroundRemoval>
                    </a14:imgEffect>
                  </a14:imgLayer>
                </a14:imgProps>
              </a:ext>
              <a:ext uri="{28A0092B-C50C-407E-A947-70E740481C1C}">
                <a14:useLocalDpi xmlns:a14="http://schemas.microsoft.com/office/drawing/2010/main" val="0"/>
              </a:ext>
            </a:extLst>
          </a:blip>
          <a:stretch>
            <a:fillRect/>
          </a:stretch>
        </p:blipFill>
        <p:spPr>
          <a:xfrm>
            <a:off x="7492730" y="2373019"/>
            <a:ext cx="4383892" cy="4340087"/>
          </a:xfrm>
          <a:prstGeom prst="rect">
            <a:avLst/>
          </a:prstGeom>
        </p:spPr>
      </p:pic>
      <p:sp>
        <p:nvSpPr>
          <p:cNvPr id="10" name="文本框 9">
            <a:extLst>
              <a:ext uri="{FF2B5EF4-FFF2-40B4-BE49-F238E27FC236}">
                <a16:creationId xmlns:a16="http://schemas.microsoft.com/office/drawing/2014/main" id="{856473D1-E42C-4445-A684-77D40100FD20}"/>
              </a:ext>
            </a:extLst>
          </p:cNvPr>
          <p:cNvSpPr txBox="1"/>
          <p:nvPr/>
        </p:nvSpPr>
        <p:spPr>
          <a:xfrm rot="21336746">
            <a:off x="5121740" y="4161215"/>
            <a:ext cx="3422792" cy="523220"/>
          </a:xfrm>
          <a:prstGeom prst="rect">
            <a:avLst/>
          </a:prstGeom>
          <a:noFill/>
        </p:spPr>
        <p:txBody>
          <a:bodyPr wrap="square" rtlCol="0">
            <a:spAutoFit/>
          </a:bodyPr>
          <a:lstStyle/>
          <a:p>
            <a:pPr algn="ctr"/>
            <a:r>
              <a:rPr lang="en-US" altLang="zh-CN" sz="2800" dirty="0">
                <a:solidFill>
                  <a:srgbClr val="4B4B4B"/>
                </a:solidFill>
                <a:effectLst>
                  <a:outerShdw blurRad="38100" dist="38100" dir="2700000" algn="tl">
                    <a:srgbClr val="000000">
                      <a:alpha val="43137"/>
                    </a:srgbClr>
                  </a:outerShdw>
                </a:effectLst>
                <a:latin typeface="仓耳意式布丁体" panose="02020400000000000000" pitchFamily="18" charset="-122"/>
                <a:ea typeface="仓耳意式布丁体" panose="02020400000000000000" pitchFamily="18" charset="-122"/>
              </a:rPr>
              <a:t>TRANG 118, 119</a:t>
            </a:r>
            <a:endParaRPr lang="zh-CN" altLang="en-US" sz="2800" dirty="0">
              <a:solidFill>
                <a:srgbClr val="4B4B4B"/>
              </a:solidFill>
              <a:effectLst>
                <a:outerShdw blurRad="38100" dist="38100" dir="2700000" algn="tl">
                  <a:srgbClr val="000000">
                    <a:alpha val="43137"/>
                  </a:srgbClr>
                </a:outerShdw>
              </a:effectLst>
              <a:latin typeface="仓耳意式布丁体" panose="02020400000000000000" pitchFamily="18" charset="-122"/>
              <a:ea typeface="仓耳意式布丁体" panose="02020400000000000000" pitchFamily="18" charset="-122"/>
            </a:endParaRPr>
          </a:p>
        </p:txBody>
      </p:sp>
      <p:pic>
        <p:nvPicPr>
          <p:cNvPr id="11" name="图片 10">
            <a:extLst>
              <a:ext uri="{FF2B5EF4-FFF2-40B4-BE49-F238E27FC236}">
                <a16:creationId xmlns:a16="http://schemas.microsoft.com/office/drawing/2014/main" id="{9ECD9709-B409-43C3-9341-709C3D941A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4235" y="920477"/>
            <a:ext cx="1994704" cy="1345543"/>
          </a:xfrm>
          <a:prstGeom prst="rect">
            <a:avLst/>
          </a:prstGeom>
        </p:spPr>
      </p:pic>
      <p:pic>
        <p:nvPicPr>
          <p:cNvPr id="13" name="图片 12">
            <a:extLst>
              <a:ext uri="{FF2B5EF4-FFF2-40B4-BE49-F238E27FC236}">
                <a16:creationId xmlns:a16="http://schemas.microsoft.com/office/drawing/2014/main" id="{7EA26673-450E-47B4-91B7-168FE92D1F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1526" y="4543063"/>
            <a:ext cx="3278024" cy="2314937"/>
          </a:xfrm>
          <a:prstGeom prst="rect">
            <a:avLst/>
          </a:prstGeom>
        </p:spPr>
      </p:pic>
      <p:pic>
        <p:nvPicPr>
          <p:cNvPr id="15" name="图片 14">
            <a:extLst>
              <a:ext uri="{FF2B5EF4-FFF2-40B4-BE49-F238E27FC236}">
                <a16:creationId xmlns:a16="http://schemas.microsoft.com/office/drawing/2014/main" id="{2D0835ED-728B-4427-9983-191204DB30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84219" y="2142217"/>
            <a:ext cx="1905331" cy="1345543"/>
          </a:xfrm>
          <a:prstGeom prst="rect">
            <a:avLst/>
          </a:prstGeom>
        </p:spPr>
      </p:pic>
      <p:sp>
        <p:nvSpPr>
          <p:cNvPr id="17" name="椭圆 16">
            <a:extLst>
              <a:ext uri="{FF2B5EF4-FFF2-40B4-BE49-F238E27FC236}">
                <a16:creationId xmlns:a16="http://schemas.microsoft.com/office/drawing/2014/main" id="{847660B9-A70D-4585-937A-FB76055216E8}"/>
              </a:ext>
            </a:extLst>
          </p:cNvPr>
          <p:cNvSpPr/>
          <p:nvPr/>
        </p:nvSpPr>
        <p:spPr>
          <a:xfrm>
            <a:off x="5991827" y="6406592"/>
            <a:ext cx="103423" cy="103423"/>
          </a:xfrm>
          <a:prstGeom prst="ellipse">
            <a:avLst/>
          </a:prstGeom>
          <a:solidFill>
            <a:srgbClr val="4B4B4B"/>
          </a:solidFill>
          <a:ln>
            <a:solidFill>
              <a:srgbClr val="4B4B4B"/>
            </a:solid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18" name="椭圆 17">
            <a:extLst>
              <a:ext uri="{FF2B5EF4-FFF2-40B4-BE49-F238E27FC236}">
                <a16:creationId xmlns:a16="http://schemas.microsoft.com/office/drawing/2014/main" id="{23247550-0152-40F5-89B8-447458F21C7B}"/>
              </a:ext>
            </a:extLst>
          </p:cNvPr>
          <p:cNvSpPr/>
          <p:nvPr/>
        </p:nvSpPr>
        <p:spPr>
          <a:xfrm>
            <a:off x="6187430" y="6406592"/>
            <a:ext cx="103423" cy="103423"/>
          </a:xfrm>
          <a:prstGeom prst="ellipse">
            <a:avLst/>
          </a:prstGeom>
          <a:solidFill>
            <a:srgbClr val="4B4B4B"/>
          </a:solidFill>
          <a:ln>
            <a:solidFill>
              <a:srgbClr val="4B4B4B"/>
            </a:solid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19" name="椭圆 18">
            <a:extLst>
              <a:ext uri="{FF2B5EF4-FFF2-40B4-BE49-F238E27FC236}">
                <a16:creationId xmlns:a16="http://schemas.microsoft.com/office/drawing/2014/main" id="{FB394EC7-E275-4167-9CA9-4E601AD53DE9}"/>
              </a:ext>
            </a:extLst>
          </p:cNvPr>
          <p:cNvSpPr/>
          <p:nvPr/>
        </p:nvSpPr>
        <p:spPr>
          <a:xfrm>
            <a:off x="6383033" y="6406592"/>
            <a:ext cx="103423" cy="103423"/>
          </a:xfrm>
          <a:prstGeom prst="ellipse">
            <a:avLst/>
          </a:prstGeom>
          <a:solidFill>
            <a:srgbClr val="4B4B4B"/>
          </a:solidFill>
          <a:ln>
            <a:solidFill>
              <a:srgbClr val="4B4B4B"/>
            </a:solid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23" name="文本框 22">
            <a:extLst>
              <a:ext uri="{FF2B5EF4-FFF2-40B4-BE49-F238E27FC236}">
                <a16:creationId xmlns:a16="http://schemas.microsoft.com/office/drawing/2014/main" id="{659E38E8-FCB0-483E-BD80-16B7A187D505}"/>
              </a:ext>
            </a:extLst>
          </p:cNvPr>
          <p:cNvSpPr txBox="1"/>
          <p:nvPr/>
        </p:nvSpPr>
        <p:spPr>
          <a:xfrm rot="21096708">
            <a:off x="8990144" y="1757739"/>
            <a:ext cx="1643834" cy="369332"/>
          </a:xfrm>
          <a:prstGeom prst="rect">
            <a:avLst/>
          </a:prstGeom>
          <a:noFill/>
        </p:spPr>
        <p:txBody>
          <a:bodyPr wrap="square" rtlCol="0">
            <a:spAutoFit/>
          </a:bodyPr>
          <a:lstStyle/>
          <a:p>
            <a:pPr algn="dist" defTabSz="914400">
              <a:defRPr/>
            </a:pPr>
            <a:r>
              <a:rPr lang="en-US" altLang="zh-CN" b="1" kern="0" dirty="0">
                <a:solidFill>
                  <a:schemeClr val="bg1"/>
                </a:solidFill>
                <a:latin typeface="仓耳青禾体-谷力 W05" panose="02020400000000000000" pitchFamily="18" charset="-122"/>
                <a:ea typeface="仓耳青禾体-谷力 W05" panose="02020400000000000000" pitchFamily="18" charset="-122"/>
              </a:rPr>
              <a:t>EDUFIVE</a:t>
            </a:r>
            <a:endParaRPr lang="zh-CN" altLang="en-US" b="1" kern="0" dirty="0">
              <a:solidFill>
                <a:schemeClr val="bg1"/>
              </a:solidFill>
              <a:latin typeface="仓耳青禾体-谷力 W05" panose="02020400000000000000" pitchFamily="18" charset="-122"/>
              <a:ea typeface="仓耳青禾体-谷力 W05" panose="02020400000000000000" pitchFamily="18" charset="-122"/>
            </a:endParaRPr>
          </a:p>
        </p:txBody>
      </p:sp>
      <p:pic>
        <p:nvPicPr>
          <p:cNvPr id="5" name="Picture 4">
            <a:extLst>
              <a:ext uri="{FF2B5EF4-FFF2-40B4-BE49-F238E27FC236}">
                <a16:creationId xmlns:a16="http://schemas.microsoft.com/office/drawing/2014/main" id="{516C67F0-D078-93DA-106E-60A463C5B26E}"/>
              </a:ext>
            </a:extLst>
          </p:cNvPr>
          <p:cNvPicPr>
            <a:picLocks noChangeAspect="1"/>
          </p:cNvPicPr>
          <p:nvPr/>
        </p:nvPicPr>
        <p:blipFill>
          <a:blip r:embed="rId8"/>
          <a:stretch>
            <a:fillRect/>
          </a:stretch>
        </p:blipFill>
        <p:spPr>
          <a:xfrm>
            <a:off x="3580233" y="838126"/>
            <a:ext cx="3487214" cy="1707028"/>
          </a:xfrm>
          <a:prstGeom prst="rect">
            <a:avLst/>
          </a:prstGeom>
        </p:spPr>
      </p:pic>
      <p:pic>
        <p:nvPicPr>
          <p:cNvPr id="6" name="Picture 5">
            <a:extLst>
              <a:ext uri="{FF2B5EF4-FFF2-40B4-BE49-F238E27FC236}">
                <a16:creationId xmlns:a16="http://schemas.microsoft.com/office/drawing/2014/main" id="{3D1507B5-03B3-4F4D-84A2-212756BC3019}"/>
              </a:ext>
            </a:extLst>
          </p:cNvPr>
          <p:cNvPicPr>
            <a:picLocks noChangeAspect="1"/>
          </p:cNvPicPr>
          <p:nvPr/>
        </p:nvPicPr>
        <p:blipFill>
          <a:blip r:embed="rId9"/>
          <a:stretch>
            <a:fillRect/>
          </a:stretch>
        </p:blipFill>
        <p:spPr>
          <a:xfrm>
            <a:off x="1538850" y="2226961"/>
            <a:ext cx="8992379" cy="2566638"/>
          </a:xfrm>
          <a:prstGeom prst="rect">
            <a:avLst/>
          </a:prstGeom>
        </p:spPr>
      </p:pic>
    </p:spTree>
    <p:extLst>
      <p:ext uri="{BB962C8B-B14F-4D97-AF65-F5344CB8AC3E}">
        <p14:creationId xmlns:p14="http://schemas.microsoft.com/office/powerpoint/2010/main" val="40650304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par>
                                <p:cTn id="16" presetID="14" presetClass="entr" presetSubtype="1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left)">
                                      <p:cBhvr>
                                        <p:cTn id="41" dur="500"/>
                                        <p:tgtEl>
                                          <p:spTgt spid="23"/>
                                        </p:tgtEl>
                                      </p:cBhvr>
                                    </p:animEffect>
                                  </p:childTnLst>
                                </p:cTn>
                              </p:par>
                              <p:par>
                                <p:cTn id="42" presetID="22" presetClass="entr" presetSubtype="4"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down)">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animBg="1"/>
      <p:bldP spid="18" grpId="0" animBg="1"/>
      <p:bldP spid="19" grpId="0" animBg="1"/>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CEA63-D3C6-84F7-524F-EE005C576881}"/>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AC4E04DC-9DC9-B101-BBA5-D082F06FD27B}"/>
              </a:ext>
            </a:extLst>
          </p:cNvPr>
          <p:cNvGrpSpPr/>
          <p:nvPr/>
        </p:nvGrpSpPr>
        <p:grpSpPr>
          <a:xfrm>
            <a:off x="149380" y="0"/>
            <a:ext cx="605826" cy="830997"/>
            <a:chOff x="3174278" y="237323"/>
            <a:chExt cx="605826" cy="830997"/>
          </a:xfrm>
        </p:grpSpPr>
        <p:sp>
          <p:nvSpPr>
            <p:cNvPr id="8" name="Oval 7">
              <a:extLst>
                <a:ext uri="{FF2B5EF4-FFF2-40B4-BE49-F238E27FC236}">
                  <a16:creationId xmlns:a16="http://schemas.microsoft.com/office/drawing/2014/main" id="{D6DE4089-F1E4-9CBF-A113-853B4BC38861}"/>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8DF0070D-0B06-1D17-3701-FF658E3B01DA}"/>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0" name="TextBox 9">
            <a:extLst>
              <a:ext uri="{FF2B5EF4-FFF2-40B4-BE49-F238E27FC236}">
                <a16:creationId xmlns:a16="http://schemas.microsoft.com/office/drawing/2014/main" id="{29049714-5144-04ED-43D2-773881A27FA9}"/>
              </a:ext>
            </a:extLst>
          </p:cNvPr>
          <p:cNvSpPr txBox="1"/>
          <p:nvPr/>
        </p:nvSpPr>
        <p:spPr>
          <a:xfrm>
            <a:off x="857200" y="53659"/>
            <a:ext cx="10801400" cy="1569660"/>
          </a:xfrm>
          <a:prstGeom prst="rect">
            <a:avLst/>
          </a:prstGeom>
          <a:noFill/>
        </p:spPr>
        <p:txBody>
          <a:bodyPr wrap="square" rtlCol="0">
            <a:spAutoFit/>
          </a:bodyPr>
          <a:lstStyle/>
          <a:p>
            <a:pPr lvl="0" algn="just" defTabSz="914400">
              <a:defRPr/>
            </a:pPr>
            <a:r>
              <a:rPr lang="vi-VN" sz="3200" b="1" dirty="0">
                <a:solidFill>
                  <a:prstClr val="black"/>
                </a:solidFill>
                <a:latin typeface="Cambria" panose="02040503050406030204" pitchFamily="18" charset="0"/>
                <a:ea typeface="Cambria" panose="02040503050406030204" pitchFamily="18" charset="0"/>
                <a:cs typeface="Arial" panose="020B0604020202020204" pitchFamily="34" charset="0"/>
              </a:rPr>
              <a:t> Tìm số thập phân thích hợp.</a:t>
            </a:r>
            <a:endParaRPr lang="en-US" sz="3200" b="1" dirty="0">
              <a:solidFill>
                <a:prstClr val="black"/>
              </a:solidFill>
              <a:latin typeface="Cambria" panose="02040503050406030204" pitchFamily="18" charset="0"/>
              <a:ea typeface="Cambria" panose="02040503050406030204" pitchFamily="18" charset="0"/>
              <a:cs typeface="Arial" panose="020B0604020202020204" pitchFamily="34" charset="0"/>
            </a:endParaRPr>
          </a:p>
          <a:p>
            <a:pPr lvl="0" algn="just" defTabSz="914400">
              <a:defRPr/>
            </a:pPr>
            <a:r>
              <a:rPr lang="vi-VN" sz="3200" dirty="0">
                <a:solidFill>
                  <a:prstClr val="black"/>
                </a:solidFill>
                <a:latin typeface="Cambria" panose="02040503050406030204" pitchFamily="18" charset="0"/>
                <a:ea typeface="Cambria" panose="02040503050406030204" pitchFamily="18" charset="0"/>
                <a:cs typeface="Arial" panose="020B0604020202020204" pitchFamily="34" charset="0"/>
              </a:rPr>
              <a:t>Một rô-bốt cắt được ba mảnh vải màu xanh, đỏ và vàng như hình dưới đây. Tổng diện tích ba mảnh vải đó </a:t>
            </a:r>
            <a:r>
              <a:rPr lang="vi-VN" sz="3200">
                <a:solidFill>
                  <a:prstClr val="black"/>
                </a:solidFill>
                <a:latin typeface="Cambria" panose="02040503050406030204" pitchFamily="18" charset="0"/>
                <a:ea typeface="Cambria" panose="02040503050406030204" pitchFamily="18" charset="0"/>
                <a:cs typeface="Arial" panose="020B0604020202020204" pitchFamily="34" charset="0"/>
              </a:rPr>
              <a:t>là </a:t>
            </a:r>
            <a:r>
              <a:rPr lang="en-US" sz="3200">
                <a:solidFill>
                  <a:prstClr val="black"/>
                </a:solidFill>
                <a:latin typeface="Cambria" panose="02040503050406030204" pitchFamily="18" charset="0"/>
                <a:ea typeface="Cambria" panose="02040503050406030204" pitchFamily="18" charset="0"/>
                <a:cs typeface="Arial" panose="020B0604020202020204" pitchFamily="34" charset="0"/>
              </a:rPr>
              <a:t> </a:t>
            </a:r>
            <a:r>
              <a:rPr lang="vi-VN" sz="320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20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200">
                <a:latin typeface="Cambria" panose="02040503050406030204" pitchFamily="18" charset="0"/>
                <a:ea typeface="Cambria" panose="02040503050406030204" pitchFamily="18" charset="0"/>
              </a:rPr>
              <a:t>cm</a:t>
            </a:r>
            <a:r>
              <a:rPr lang="en-US" sz="3200" baseline="30000">
                <a:latin typeface="Cambria" panose="02040503050406030204" pitchFamily="18" charset="0"/>
                <a:ea typeface="Cambria" panose="02040503050406030204" pitchFamily="18" charset="0"/>
              </a:rPr>
              <a:t>2</a:t>
            </a:r>
            <a:endParaRPr kumimoji="0" lang="vi-VN"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4" name="Picture 3">
            <a:extLst>
              <a:ext uri="{FF2B5EF4-FFF2-40B4-BE49-F238E27FC236}">
                <a16:creationId xmlns:a16="http://schemas.microsoft.com/office/drawing/2014/main" id="{92900642-A292-DA3E-D448-EEFC830C6FE1}"/>
              </a:ext>
            </a:extLst>
          </p:cNvPr>
          <p:cNvPicPr>
            <a:picLocks noChangeAspect="1"/>
          </p:cNvPicPr>
          <p:nvPr/>
        </p:nvPicPr>
        <p:blipFill>
          <a:blip r:embed="rId2"/>
          <a:stretch>
            <a:fillRect/>
          </a:stretch>
        </p:blipFill>
        <p:spPr>
          <a:xfrm>
            <a:off x="316492" y="2740660"/>
            <a:ext cx="6515100" cy="2209800"/>
          </a:xfrm>
          <a:prstGeom prst="rect">
            <a:avLst/>
          </a:prstGeom>
        </p:spPr>
      </p:pic>
      <p:pic>
        <p:nvPicPr>
          <p:cNvPr id="6" name="Picture 5">
            <a:extLst>
              <a:ext uri="{FF2B5EF4-FFF2-40B4-BE49-F238E27FC236}">
                <a16:creationId xmlns:a16="http://schemas.microsoft.com/office/drawing/2014/main" id="{4AA49B2E-BA2A-9AC3-787B-7B416BA9BAD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65" b="96176" l="5674" r="97518">
                        <a14:foregroundMark x1="6915" y1="20650" x2="10284" y2="51625"/>
                        <a14:foregroundMark x1="10284" y1="51625" x2="10816" y2="52581"/>
                        <a14:foregroundMark x1="22872" y1="27725" x2="31738" y2="26960"/>
                        <a14:foregroundMark x1="53369" y1="14340" x2="80851" y2="11855"/>
                        <a14:foregroundMark x1="80851" y1="11855" x2="81738" y2="11855"/>
                        <a14:foregroundMark x1="57624" y1="21033" x2="79255" y2="24474"/>
                        <a14:foregroundMark x1="49823" y1="24857" x2="83688" y2="29063"/>
                        <a14:foregroundMark x1="50000" y1="16252" x2="86348" y2="12428"/>
                        <a14:foregroundMark x1="44681" y1="10516" x2="67021" y2="10325"/>
                        <a14:foregroundMark x1="67021" y1="10325" x2="78369" y2="10325"/>
                        <a14:foregroundMark x1="59043" y1="8031" x2="78901" y2="9751"/>
                        <a14:foregroundMark x1="78901" y1="9751" x2="93440" y2="27725"/>
                        <a14:foregroundMark x1="93440" y1="27725" x2="76773" y2="30019"/>
                        <a14:foregroundMark x1="76773" y1="30019" x2="59752" y2="25239"/>
                        <a14:foregroundMark x1="59752" y1="25239" x2="56560" y2="22753"/>
                        <a14:foregroundMark x1="55319" y1="29063" x2="70213" y2="31549"/>
                        <a14:foregroundMark x1="58333" y1="10516" x2="78014" y2="10707"/>
                        <a14:foregroundMark x1="78014" y1="10707" x2="92376" y2="17400"/>
                        <a14:foregroundMark x1="92376" y1="17400" x2="95390" y2="24092"/>
                        <a14:foregroundMark x1="56560" y1="6692" x2="69149" y2="3250"/>
                        <a14:foregroundMark x1="69149" y1="3250" x2="85816" y2="9369"/>
                        <a14:foregroundMark x1="85816" y1="9369" x2="94504" y2="17017"/>
                        <a14:foregroundMark x1="50532" y1="8222" x2="70035" y2="4015"/>
                        <a14:foregroundMark x1="70035" y1="4015" x2="97872" y2="8031"/>
                        <a14:foregroundMark x1="97872" y1="8031" x2="97695" y2="16252"/>
                        <a14:foregroundMark x1="57092" y1="4780" x2="70922" y2="2677"/>
                        <a14:foregroundMark x1="70922" y1="2677" x2="80496" y2="4207"/>
                        <a14:foregroundMark x1="6028" y1="19694" x2="8333" y2="33461"/>
                        <a14:foregroundMark x1="20213" y1="85277" x2="18440" y2="96176"/>
                        <a14:foregroundMark x1="41844" y1="25239" x2="41667" y2="24857"/>
                        <a14:foregroundMark x1="62234" y1="1147" x2="49468" y2="7648"/>
                        <a14:foregroundMark x1="49468" y1="7648" x2="47340" y2="20268"/>
                        <a14:foregroundMark x1="47340" y1="20268" x2="54433" y2="31549"/>
                        <a14:foregroundMark x1="54433" y1="31549" x2="66489" y2="35946"/>
                        <a14:foregroundMark x1="66489" y1="35946" x2="80674" y2="36329"/>
                        <a14:foregroundMark x1="80674" y1="36329" x2="92730" y2="31740"/>
                        <a14:foregroundMark x1="92730" y1="31740" x2="98404" y2="17400"/>
                        <a14:foregroundMark x1="98404" y1="17400" x2="91312" y2="6692"/>
                        <a14:foregroundMark x1="91312" y1="6692" x2="74468" y2="765"/>
                        <a14:foregroundMark x1="74468" y1="765" x2="69681" y2="1338"/>
                      </a14:backgroundRemoval>
                    </a14:imgEffect>
                  </a14:imgLayer>
                </a14:imgProps>
              </a:ext>
            </a:extLst>
          </a:blip>
          <a:stretch>
            <a:fillRect/>
          </a:stretch>
        </p:blipFill>
        <p:spPr>
          <a:xfrm>
            <a:off x="7005058" y="1951309"/>
            <a:ext cx="4870450" cy="4516392"/>
          </a:xfrm>
          <a:prstGeom prst="rect">
            <a:avLst/>
          </a:prstGeom>
        </p:spPr>
      </p:pic>
      <p:sp>
        <p:nvSpPr>
          <p:cNvPr id="2" name="TextBox 1">
            <a:extLst>
              <a:ext uri="{FF2B5EF4-FFF2-40B4-BE49-F238E27FC236}">
                <a16:creationId xmlns:a16="http://schemas.microsoft.com/office/drawing/2014/main" id="{62A91F50-7685-605E-85CB-3FF147B12CEF}"/>
              </a:ext>
            </a:extLst>
          </p:cNvPr>
          <p:cNvSpPr txBox="1"/>
          <p:nvPr/>
        </p:nvSpPr>
        <p:spPr>
          <a:xfrm>
            <a:off x="9111343" y="1038544"/>
            <a:ext cx="1556658" cy="584775"/>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3200" b="1">
                <a:solidFill>
                  <a:srgbClr val="FF0000"/>
                </a:solidFill>
                <a:latin typeface="Cambria" panose="02040503050406030204" pitchFamily="18" charset="0"/>
                <a:ea typeface="Cambria" panose="02040503050406030204" pitchFamily="18" charset="0"/>
              </a:rPr>
              <a:t>28,435</a:t>
            </a:r>
          </a:p>
        </p:txBody>
      </p:sp>
    </p:spTree>
    <p:extLst>
      <p:ext uri="{BB962C8B-B14F-4D97-AF65-F5344CB8AC3E}">
        <p14:creationId xmlns:p14="http://schemas.microsoft.com/office/powerpoint/2010/main" val="241578530"/>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3C43D-07EE-2E54-EDD0-5139E11D2B99}"/>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F72C39C5-B2A1-24B2-3BE9-88D0FA4DD90A}"/>
              </a:ext>
            </a:extLst>
          </p:cNvPr>
          <p:cNvGrpSpPr/>
          <p:nvPr/>
        </p:nvGrpSpPr>
        <p:grpSpPr>
          <a:xfrm>
            <a:off x="149380" y="0"/>
            <a:ext cx="605826" cy="830997"/>
            <a:chOff x="3174278" y="237323"/>
            <a:chExt cx="605826" cy="830997"/>
          </a:xfrm>
        </p:grpSpPr>
        <p:sp>
          <p:nvSpPr>
            <p:cNvPr id="8" name="Oval 7">
              <a:extLst>
                <a:ext uri="{FF2B5EF4-FFF2-40B4-BE49-F238E27FC236}">
                  <a16:creationId xmlns:a16="http://schemas.microsoft.com/office/drawing/2014/main" id="{8281639C-DE80-1CB3-103F-D9F355FB7900}"/>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6D933890-0233-F372-F8BB-9D81352A3A68}"/>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0" name="TextBox 9">
            <a:extLst>
              <a:ext uri="{FF2B5EF4-FFF2-40B4-BE49-F238E27FC236}">
                <a16:creationId xmlns:a16="http://schemas.microsoft.com/office/drawing/2014/main" id="{C5E2C8DF-5310-9989-6B24-442C8709B768}"/>
              </a:ext>
            </a:extLst>
          </p:cNvPr>
          <p:cNvSpPr txBox="1"/>
          <p:nvPr/>
        </p:nvSpPr>
        <p:spPr>
          <a:xfrm>
            <a:off x="857200" y="53659"/>
            <a:ext cx="10674400" cy="769441"/>
          </a:xfrm>
          <a:prstGeom prst="rect">
            <a:avLst/>
          </a:prstGeom>
          <a:noFill/>
        </p:spPr>
        <p:txBody>
          <a:bodyPr wrap="square" rtlCol="0">
            <a:spAutoFit/>
          </a:bodyPr>
          <a:lstStyle/>
          <a:p>
            <a:pPr lvl="0" algn="just" defTabSz="914400">
              <a:defRPr/>
            </a:pPr>
            <a:r>
              <a:rPr lang="vi-VN" sz="4400" b="1" dirty="0">
                <a:solidFill>
                  <a:prstClr val="black"/>
                </a:solidFill>
                <a:latin typeface="Cambria" panose="02040503050406030204" pitchFamily="18" charset="0"/>
                <a:ea typeface="Cambria" panose="02040503050406030204" pitchFamily="18" charset="0"/>
                <a:cs typeface="Arial" panose="020B0604020202020204" pitchFamily="34" charset="0"/>
              </a:rPr>
              <a:t> Đ, S?</a:t>
            </a:r>
            <a:endParaRPr kumimoji="0" lang="vi-V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2" name="Picture 11">
            <a:extLst>
              <a:ext uri="{FF2B5EF4-FFF2-40B4-BE49-F238E27FC236}">
                <a16:creationId xmlns:a16="http://schemas.microsoft.com/office/drawing/2014/main" id="{BFE7D376-6C83-D247-3EF3-A2D2197F7F04}"/>
              </a:ext>
            </a:extLst>
          </p:cNvPr>
          <p:cNvPicPr>
            <a:picLocks noChangeAspect="1"/>
          </p:cNvPicPr>
          <p:nvPr/>
        </p:nvPicPr>
        <p:blipFill>
          <a:blip r:embed="rId5"/>
          <a:stretch>
            <a:fillRect/>
          </a:stretch>
        </p:blipFill>
        <p:spPr>
          <a:xfrm>
            <a:off x="0" y="1407001"/>
            <a:ext cx="5943591" cy="3195479"/>
          </a:xfrm>
          <a:prstGeom prst="rect">
            <a:avLst/>
          </a:prstGeom>
        </p:spPr>
      </p:pic>
      <p:sp>
        <p:nvSpPr>
          <p:cNvPr id="13" name="TextBox 12">
            <a:extLst>
              <a:ext uri="{FF2B5EF4-FFF2-40B4-BE49-F238E27FC236}">
                <a16:creationId xmlns:a16="http://schemas.microsoft.com/office/drawing/2014/main" id="{3D920895-6D8B-59BA-B637-A1838EEAB289}"/>
              </a:ext>
            </a:extLst>
          </p:cNvPr>
          <p:cNvSpPr txBox="1"/>
          <p:nvPr/>
        </p:nvSpPr>
        <p:spPr>
          <a:xfrm>
            <a:off x="3931920" y="1097280"/>
            <a:ext cx="8260080" cy="1077218"/>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a) Đường kính của hình tròn màu đỏ gấp hai lần đường kính của hình tròn màu xanh.</a:t>
            </a:r>
            <a:endParaRPr lang="en-US" sz="3200" dirty="0">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868BF044-5235-EBAA-3D53-C58ED9E4398A}"/>
              </a:ext>
            </a:extLst>
          </p:cNvPr>
          <p:cNvSpPr txBox="1"/>
          <p:nvPr/>
        </p:nvSpPr>
        <p:spPr>
          <a:xfrm>
            <a:off x="3657600" y="4744720"/>
            <a:ext cx="8260080" cy="1077218"/>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b) Chu vi của hình tròn màu đỏ cũng gấp hai lần chu vi của hình tròn màu xanh</a:t>
            </a:r>
            <a:endParaRPr lang="en-US" sz="3200" dirty="0">
              <a:latin typeface="Cambria" panose="02040503050406030204" pitchFamily="18" charset="0"/>
              <a:ea typeface="Cambria" panose="02040503050406030204" pitchFamily="18" charset="0"/>
            </a:endParaRPr>
          </a:p>
        </p:txBody>
      </p:sp>
    </p:spTree>
    <p:controls>
      <mc:AlternateContent xmlns:mc="http://schemas.openxmlformats.org/markup-compatibility/2006">
        <mc:Choice xmlns:v="urn:schemas-microsoft-com:vml" Requires="v">
          <p:control spid="3076" name="TextBox1" r:id="rId2" imgW="695160" imgH="552600"/>
        </mc:Choice>
        <mc:Fallback>
          <p:control name="TextBox1" r:id="rId2" imgW="695160" imgH="552600">
            <p:pic>
              <p:nvPicPr>
                <p:cNvPr id="2" name="TextBox1">
                  <a:extLst>
                    <a:ext uri="{FF2B5EF4-FFF2-40B4-BE49-F238E27FC236}">
                      <a16:creationId xmlns:a16="http://schemas.microsoft.com/office/drawing/2014/main" id="{16F11D0B-F3EE-BC1B-FD41-EF3B1AF224B0}"/>
                    </a:ext>
                  </a:extLst>
                </p:cNvPr>
                <p:cNvPicPr>
                  <a:picLocks/>
                </p:cNvPicPr>
                <p:nvPr/>
              </p:nvPicPr>
              <p:blipFill>
                <a:blip r:embed="rId6"/>
                <a:stretch>
                  <a:fillRect/>
                </a:stretch>
              </p:blipFill>
              <p:spPr>
                <a:xfrm>
                  <a:off x="10976429" y="1559571"/>
                  <a:ext cx="693058" cy="548640"/>
                </a:xfrm>
                <a:prstGeom prst="rect">
                  <a:avLst/>
                </a:prstGeom>
              </p:spPr>
            </p:pic>
          </p:control>
        </mc:Fallback>
      </mc:AlternateContent>
      <mc:AlternateContent xmlns:mc="http://schemas.openxmlformats.org/markup-compatibility/2006">
        <mc:Choice xmlns:v="urn:schemas-microsoft-com:vml" Requires="v">
          <p:control spid="3077" name="TextBox2" r:id="rId3" imgW="695160" imgH="552600"/>
        </mc:Choice>
        <mc:Fallback>
          <p:control name="TextBox2" r:id="rId3" imgW="695160" imgH="552600">
            <p:pic>
              <p:nvPicPr>
                <p:cNvPr id="3" name="TextBox2">
                  <a:extLst>
                    <a:ext uri="{FF2B5EF4-FFF2-40B4-BE49-F238E27FC236}">
                      <a16:creationId xmlns:a16="http://schemas.microsoft.com/office/drawing/2014/main" id="{093EE6C1-C10B-BE1B-AF71-3B192C116C26}"/>
                    </a:ext>
                  </a:extLst>
                </p:cNvPr>
                <p:cNvPicPr>
                  <a:picLocks/>
                </p:cNvPicPr>
                <p:nvPr/>
              </p:nvPicPr>
              <p:blipFill>
                <a:blip r:embed="rId6"/>
                <a:stretch>
                  <a:fillRect/>
                </a:stretch>
              </p:blipFill>
              <p:spPr>
                <a:xfrm>
                  <a:off x="9670143" y="5212080"/>
                  <a:ext cx="693058" cy="548640"/>
                </a:xfrm>
                <a:prstGeom prst="rect">
                  <a:avLst/>
                </a:prstGeom>
              </p:spPr>
            </p:pic>
          </p:control>
        </mc:Fallback>
      </mc:AlternateContent>
    </p:controls>
    <p:extLst>
      <p:ext uri="{BB962C8B-B14F-4D97-AF65-F5344CB8AC3E}">
        <p14:creationId xmlns:p14="http://schemas.microsoft.com/office/powerpoint/2010/main" val="1609737779"/>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0AC8E56-0E34-47EC-BEB2-B75ECD2C2B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pic>
        <p:nvPicPr>
          <p:cNvPr id="7" name="图片 6">
            <a:extLst>
              <a:ext uri="{FF2B5EF4-FFF2-40B4-BE49-F238E27FC236}">
                <a16:creationId xmlns:a16="http://schemas.microsoft.com/office/drawing/2014/main" id="{99E31FB0-D5BE-4DBF-ACAC-50A4D0071D5D}"/>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5939" b="99330" l="2085" r="100000">
                        <a14:foregroundMark x1="65877" y1="23180" x2="90806" y2="8238"/>
                        <a14:foregroundMark x1="77346" y1="40134" x2="90616" y2="55843"/>
                        <a14:foregroundMark x1="6161" y1="57375" x2="26730" y2="65326"/>
                        <a14:foregroundMark x1="9953" y1="54310" x2="30806" y2="59387"/>
                        <a14:foregroundMark x1="2085" y1="57088" x2="6161" y2="53736"/>
                        <a14:foregroundMark x1="13270" y1="82280" x2="29573" y2="82280"/>
                        <a14:foregroundMark x1="42464" y1="67146" x2="60853" y2="68103"/>
                        <a14:foregroundMark x1="32038" y1="97126" x2="42275" y2="92529"/>
                        <a14:foregroundMark x1="70237" y1="86590" x2="76303" y2="94061"/>
                        <a14:backgroundMark x1="65118" y1="27586" x2="67204" y2="18582"/>
                        <a14:backgroundMark x1="72986" y1="39080" x2="79905" y2="38602"/>
                        <a14:backgroundMark x1="11185" y1="84579" x2="16303" y2="79406"/>
                        <a14:backgroundMark x1="3033" y1="58333" x2="8910" y2="51916"/>
                      </a14:backgroundRemoval>
                    </a14:imgEffect>
                  </a14:imgLayer>
                </a14:imgProps>
              </a:ext>
              <a:ext uri="{28A0092B-C50C-407E-A947-70E740481C1C}">
                <a14:useLocalDpi xmlns:a14="http://schemas.microsoft.com/office/drawing/2010/main" val="0"/>
              </a:ext>
            </a:extLst>
          </a:blip>
          <a:stretch>
            <a:fillRect/>
          </a:stretch>
        </p:blipFill>
        <p:spPr>
          <a:xfrm>
            <a:off x="7492730" y="2373019"/>
            <a:ext cx="4383892" cy="4340087"/>
          </a:xfrm>
          <a:prstGeom prst="rect">
            <a:avLst/>
          </a:prstGeom>
        </p:spPr>
      </p:pic>
      <p:pic>
        <p:nvPicPr>
          <p:cNvPr id="11" name="图片 10">
            <a:extLst>
              <a:ext uri="{FF2B5EF4-FFF2-40B4-BE49-F238E27FC236}">
                <a16:creationId xmlns:a16="http://schemas.microsoft.com/office/drawing/2014/main" id="{9ECD9709-B409-43C3-9341-709C3D941A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74235" y="920477"/>
            <a:ext cx="1994704" cy="1345543"/>
          </a:xfrm>
          <a:prstGeom prst="rect">
            <a:avLst/>
          </a:prstGeom>
        </p:spPr>
      </p:pic>
      <p:pic>
        <p:nvPicPr>
          <p:cNvPr id="13" name="图片 12">
            <a:extLst>
              <a:ext uri="{FF2B5EF4-FFF2-40B4-BE49-F238E27FC236}">
                <a16:creationId xmlns:a16="http://schemas.microsoft.com/office/drawing/2014/main" id="{7EA26673-450E-47B4-91B7-168FE92D1F8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1526" y="4543063"/>
            <a:ext cx="3278024" cy="2314937"/>
          </a:xfrm>
          <a:prstGeom prst="rect">
            <a:avLst/>
          </a:prstGeom>
        </p:spPr>
      </p:pic>
      <p:pic>
        <p:nvPicPr>
          <p:cNvPr id="15" name="图片 14">
            <a:extLst>
              <a:ext uri="{FF2B5EF4-FFF2-40B4-BE49-F238E27FC236}">
                <a16:creationId xmlns:a16="http://schemas.microsoft.com/office/drawing/2014/main" id="{2D0835ED-728B-4427-9983-191204DB30F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84219" y="2142217"/>
            <a:ext cx="1905331" cy="1345543"/>
          </a:xfrm>
          <a:prstGeom prst="rect">
            <a:avLst/>
          </a:prstGeom>
        </p:spPr>
      </p:pic>
      <p:sp>
        <p:nvSpPr>
          <p:cNvPr id="23" name="文本框 22">
            <a:extLst>
              <a:ext uri="{FF2B5EF4-FFF2-40B4-BE49-F238E27FC236}">
                <a16:creationId xmlns:a16="http://schemas.microsoft.com/office/drawing/2014/main" id="{659E38E8-FCB0-483E-BD80-16B7A187D505}"/>
              </a:ext>
            </a:extLst>
          </p:cNvPr>
          <p:cNvSpPr txBox="1"/>
          <p:nvPr/>
        </p:nvSpPr>
        <p:spPr>
          <a:xfrm rot="21096708">
            <a:off x="8990144" y="1757739"/>
            <a:ext cx="1643834" cy="369332"/>
          </a:xfrm>
          <a:prstGeom prst="rect">
            <a:avLst/>
          </a:prstGeom>
          <a:noFill/>
        </p:spPr>
        <p:txBody>
          <a:bodyPr wrap="square" rtlCol="0">
            <a:spAutoFit/>
          </a:bodyPr>
          <a:lstStyle/>
          <a:p>
            <a:pPr algn="dist" defTabSz="914400">
              <a:defRPr/>
            </a:pPr>
            <a:r>
              <a:rPr lang="en-US" altLang="zh-CN" b="1" kern="0" dirty="0">
                <a:solidFill>
                  <a:schemeClr val="bg1"/>
                </a:solidFill>
                <a:latin typeface="仓耳青禾体-谷力 W05" panose="02020400000000000000" pitchFamily="18" charset="-122"/>
                <a:ea typeface="仓耳青禾体-谷力 W05" panose="02020400000000000000" pitchFamily="18" charset="-122"/>
              </a:rPr>
              <a:t>EDUFIVE</a:t>
            </a:r>
            <a:endParaRPr lang="zh-CN" altLang="en-US" b="1" kern="0" dirty="0">
              <a:solidFill>
                <a:schemeClr val="bg1"/>
              </a:solidFill>
              <a:latin typeface="仓耳青禾体-谷力 W05" panose="02020400000000000000" pitchFamily="18" charset="-122"/>
              <a:ea typeface="仓耳青禾体-谷力 W05" panose="02020400000000000000" pitchFamily="18" charset="-122"/>
            </a:endParaRPr>
          </a:p>
        </p:txBody>
      </p:sp>
      <p:pic>
        <p:nvPicPr>
          <p:cNvPr id="2" name="5c00d2c094963">
            <a:hlinkClick r:id="" action="ppaction://media"/>
            <a:extLst>
              <a:ext uri="{FF2B5EF4-FFF2-40B4-BE49-F238E27FC236}">
                <a16:creationId xmlns:a16="http://schemas.microsoft.com/office/drawing/2014/main" id="{BC6F8F6C-E908-476A-90F9-D9140EA3A71D}"/>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850027" y="1040798"/>
            <a:ext cx="552450" cy="552450"/>
          </a:xfrm>
          <a:prstGeom prst="rect">
            <a:avLst/>
          </a:prstGeom>
        </p:spPr>
      </p:pic>
      <p:pic>
        <p:nvPicPr>
          <p:cNvPr id="5" name="Picture 4">
            <a:extLst>
              <a:ext uri="{FF2B5EF4-FFF2-40B4-BE49-F238E27FC236}">
                <a16:creationId xmlns:a16="http://schemas.microsoft.com/office/drawing/2014/main" id="{EA803B94-8CA3-C5CA-0D40-E5F1CC920814}"/>
              </a:ext>
            </a:extLst>
          </p:cNvPr>
          <p:cNvPicPr>
            <a:picLocks noChangeAspect="1"/>
          </p:cNvPicPr>
          <p:nvPr/>
        </p:nvPicPr>
        <p:blipFill>
          <a:blip r:embed="rId11"/>
          <a:stretch>
            <a:fillRect/>
          </a:stretch>
        </p:blipFill>
        <p:spPr>
          <a:xfrm>
            <a:off x="1897567" y="1881465"/>
            <a:ext cx="7401185" cy="3846909"/>
          </a:xfrm>
          <a:prstGeom prst="rect">
            <a:avLst/>
          </a:prstGeom>
        </p:spPr>
      </p:pic>
    </p:spTree>
    <p:extLst>
      <p:ext uri="{BB962C8B-B14F-4D97-AF65-F5344CB8AC3E}">
        <p14:creationId xmlns:p14="http://schemas.microsoft.com/office/powerpoint/2010/main" val="31419499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4" presetClass="entr" presetSubtype="1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par>
                                <p:cTn id="20" presetID="14"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2" presetClass="entr" presetSubtype="8"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arn(inVertical)">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7" repeatCount="indefinite" fill="remove" display="0">
                  <p:stCondLst>
                    <p:cond delay="indefinite"/>
                  </p:stCondLst>
                  <p:endCondLst>
                    <p:cond evt="onStopAudio" delay="0">
                      <p:tgtEl>
                        <p:sldTgt/>
                      </p:tgtEl>
                    </p:cond>
                  </p:endCondLst>
                </p:cTn>
                <p:tgtEl>
                  <p:spTgt spid="2"/>
                </p:tgtEl>
              </p:cMediaNode>
            </p:audio>
          </p:childTnLst>
        </p:cTn>
      </p:par>
    </p:tnLst>
    <p:bldLst>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717E3-67A9-1B19-B09C-D7F4DAEE2DBF}"/>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870E283B-79F4-69B4-1809-FCC3EB4CE640}"/>
              </a:ext>
            </a:extLst>
          </p:cNvPr>
          <p:cNvGrpSpPr/>
          <p:nvPr/>
        </p:nvGrpSpPr>
        <p:grpSpPr>
          <a:xfrm>
            <a:off x="149380" y="0"/>
            <a:ext cx="605826" cy="830997"/>
            <a:chOff x="3174278" y="237323"/>
            <a:chExt cx="605826" cy="830997"/>
          </a:xfrm>
        </p:grpSpPr>
        <p:sp>
          <p:nvSpPr>
            <p:cNvPr id="8" name="Oval 7">
              <a:extLst>
                <a:ext uri="{FF2B5EF4-FFF2-40B4-BE49-F238E27FC236}">
                  <a16:creationId xmlns:a16="http://schemas.microsoft.com/office/drawing/2014/main" id="{75BE5325-6FFA-74C5-6FF5-EF4314AB622E}"/>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30D3C978-0E20-77DF-2946-48F921D0C573}"/>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grpSp>
      <p:sp>
        <p:nvSpPr>
          <p:cNvPr id="10" name="TextBox 9">
            <a:extLst>
              <a:ext uri="{FF2B5EF4-FFF2-40B4-BE49-F238E27FC236}">
                <a16:creationId xmlns:a16="http://schemas.microsoft.com/office/drawing/2014/main" id="{61D6F449-531D-58BB-D3BE-216C9B6212DB}"/>
              </a:ext>
            </a:extLst>
          </p:cNvPr>
          <p:cNvSpPr txBox="1"/>
          <p:nvPr/>
        </p:nvSpPr>
        <p:spPr>
          <a:xfrm>
            <a:off x="857200" y="53659"/>
            <a:ext cx="587828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Số?</a:t>
            </a:r>
          </a:p>
        </p:txBody>
      </p:sp>
      <p:sp>
        <p:nvSpPr>
          <p:cNvPr id="12" name="TextBox 11">
            <a:extLst>
              <a:ext uri="{FF2B5EF4-FFF2-40B4-BE49-F238E27FC236}">
                <a16:creationId xmlns:a16="http://schemas.microsoft.com/office/drawing/2014/main" id="{C52D879B-2EF3-42EB-A2D5-4543E01F3CF9}"/>
              </a:ext>
            </a:extLst>
          </p:cNvPr>
          <p:cNvSpPr txBox="1"/>
          <p:nvPr/>
        </p:nvSpPr>
        <p:spPr>
          <a:xfrm>
            <a:off x="213360" y="955040"/>
            <a:ext cx="11541760"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Cho hình vuông ABCD như hình bên và DE = EG = GH = HK = KC = 1,3 cm.</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4" name="Picture 13">
            <a:extLst>
              <a:ext uri="{FF2B5EF4-FFF2-40B4-BE49-F238E27FC236}">
                <a16:creationId xmlns:a16="http://schemas.microsoft.com/office/drawing/2014/main" id="{DEC0621C-A7DF-2421-8081-38509928B076}"/>
              </a:ext>
            </a:extLst>
          </p:cNvPr>
          <p:cNvPicPr>
            <a:picLocks noChangeAspect="1"/>
          </p:cNvPicPr>
          <p:nvPr/>
        </p:nvPicPr>
        <p:blipFill>
          <a:blip r:embed="rId2"/>
          <a:stretch>
            <a:fillRect/>
          </a:stretch>
        </p:blipFill>
        <p:spPr>
          <a:xfrm>
            <a:off x="8098287" y="1863954"/>
            <a:ext cx="3957506" cy="3612921"/>
          </a:xfrm>
          <a:prstGeom prst="rect">
            <a:avLst/>
          </a:prstGeom>
        </p:spPr>
      </p:pic>
      <p:sp>
        <p:nvSpPr>
          <p:cNvPr id="15" name="TextBox 14">
            <a:extLst>
              <a:ext uri="{FF2B5EF4-FFF2-40B4-BE49-F238E27FC236}">
                <a16:creationId xmlns:a16="http://schemas.microsoft.com/office/drawing/2014/main" id="{CC54C196-B53E-7B24-225D-F02C30370D78}"/>
              </a:ext>
            </a:extLst>
          </p:cNvPr>
          <p:cNvSpPr txBox="1"/>
          <p:nvPr/>
        </p:nvSpPr>
        <p:spPr>
          <a:xfrm>
            <a:off x="295275" y="2533650"/>
            <a:ext cx="6735445" cy="1200329"/>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Diện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tích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hình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thang ABCK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là</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cm</a:t>
            </a:r>
            <a:r>
              <a:rPr kumimoji="0" lang="en-US" sz="3600" b="0" i="0"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2</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DC3F9D32-5659-A47E-6CEB-B0E30E57DCC6}"/>
              </a:ext>
            </a:extLst>
          </p:cNvPr>
          <p:cNvSpPr txBox="1"/>
          <p:nvPr/>
        </p:nvSpPr>
        <p:spPr>
          <a:xfrm>
            <a:off x="254635" y="4321810"/>
            <a:ext cx="7019925" cy="1200329"/>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Diện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tích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hình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tam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giác</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AKD gấp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lần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diện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tích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hình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tam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giác</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ADE. . </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75EA8894-6982-8666-4521-0FCA2522B562}"/>
              </a:ext>
            </a:extLst>
          </p:cNvPr>
          <p:cNvSpPr/>
          <p:nvPr/>
        </p:nvSpPr>
        <p:spPr>
          <a:xfrm>
            <a:off x="6990080" y="2641600"/>
            <a:ext cx="711200" cy="49784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4" name="Rectangle: Rounded Corners 3">
            <a:extLst>
              <a:ext uri="{FF2B5EF4-FFF2-40B4-BE49-F238E27FC236}">
                <a16:creationId xmlns:a16="http://schemas.microsoft.com/office/drawing/2014/main" id="{B198C8BE-ED38-419B-F74E-F837A045FCFC}"/>
              </a:ext>
            </a:extLst>
          </p:cNvPr>
          <p:cNvSpPr/>
          <p:nvPr/>
        </p:nvSpPr>
        <p:spPr>
          <a:xfrm>
            <a:off x="7284720" y="4409440"/>
            <a:ext cx="711200" cy="49784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215901769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55390-4FFD-5CCC-ED6F-219845116CCA}"/>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A031B940-9338-D62D-6B5B-CFC9885C1949}"/>
              </a:ext>
            </a:extLst>
          </p:cNvPr>
          <p:cNvGrpSpPr/>
          <p:nvPr/>
        </p:nvGrpSpPr>
        <p:grpSpPr>
          <a:xfrm>
            <a:off x="149380" y="20687"/>
            <a:ext cx="605826" cy="830997"/>
            <a:chOff x="3174278" y="258010"/>
            <a:chExt cx="605826" cy="830997"/>
          </a:xfrm>
        </p:grpSpPr>
        <p:sp>
          <p:nvSpPr>
            <p:cNvPr id="8" name="Oval 7">
              <a:extLst>
                <a:ext uri="{FF2B5EF4-FFF2-40B4-BE49-F238E27FC236}">
                  <a16:creationId xmlns:a16="http://schemas.microsoft.com/office/drawing/2014/main" id="{0528644E-1C0C-0571-4072-C5FF040E2EB0}"/>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3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CC389D3C-D4CD-A14B-0805-1631193EB59A}"/>
                </a:ext>
              </a:extLst>
            </p:cNvPr>
            <p:cNvSpPr txBox="1"/>
            <p:nvPr/>
          </p:nvSpPr>
          <p:spPr>
            <a:xfrm>
              <a:off x="3207495" y="258010"/>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grpSp>
      <p:sp>
        <p:nvSpPr>
          <p:cNvPr id="10" name="TextBox 9">
            <a:extLst>
              <a:ext uri="{FF2B5EF4-FFF2-40B4-BE49-F238E27FC236}">
                <a16:creationId xmlns:a16="http://schemas.microsoft.com/office/drawing/2014/main" id="{E3999D84-210B-8B57-13FD-D7401F904C21}"/>
              </a:ext>
            </a:extLst>
          </p:cNvPr>
          <p:cNvSpPr txBox="1"/>
          <p:nvPr/>
        </p:nvSpPr>
        <p:spPr>
          <a:xfrm>
            <a:off x="729686" y="53710"/>
            <a:ext cx="587828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Số?</a:t>
            </a:r>
          </a:p>
        </p:txBody>
      </p:sp>
      <p:sp>
        <p:nvSpPr>
          <p:cNvPr id="12" name="TextBox 11">
            <a:extLst>
              <a:ext uri="{FF2B5EF4-FFF2-40B4-BE49-F238E27FC236}">
                <a16:creationId xmlns:a16="http://schemas.microsoft.com/office/drawing/2014/main" id="{FEA915D5-815D-BE7A-A01D-20ED9674D2CE}"/>
              </a:ext>
            </a:extLst>
          </p:cNvPr>
          <p:cNvSpPr txBox="1"/>
          <p:nvPr/>
        </p:nvSpPr>
        <p:spPr>
          <a:xfrm>
            <a:off x="213360" y="955040"/>
            <a:ext cx="11541760"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Cho hình vuông ABCD như hình bên </a:t>
            </a:r>
            <a:r>
              <a:rPr kumimoji="0" lang="vi-VN"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và </a:t>
            </a:r>
            <a:endParaRPr kumimoji="0" 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DE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EG = GH = HK = KC = 1,3 cm.</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4" name="Picture 13">
            <a:extLst>
              <a:ext uri="{FF2B5EF4-FFF2-40B4-BE49-F238E27FC236}">
                <a16:creationId xmlns:a16="http://schemas.microsoft.com/office/drawing/2014/main" id="{EEE6FFF6-5D30-A403-F6B2-DECED7A1B7E0}"/>
              </a:ext>
            </a:extLst>
          </p:cNvPr>
          <p:cNvPicPr>
            <a:picLocks noChangeAspect="1"/>
          </p:cNvPicPr>
          <p:nvPr/>
        </p:nvPicPr>
        <p:blipFill>
          <a:blip r:embed="rId5"/>
          <a:stretch>
            <a:fillRect/>
          </a:stretch>
        </p:blipFill>
        <p:spPr>
          <a:xfrm>
            <a:off x="8021134" y="955040"/>
            <a:ext cx="3957506" cy="3612921"/>
          </a:xfrm>
          <a:prstGeom prst="rect">
            <a:avLst/>
          </a:prstGeom>
        </p:spPr>
      </p:pic>
      <p:sp>
        <p:nvSpPr>
          <p:cNvPr id="15" name="TextBox 14">
            <a:extLst>
              <a:ext uri="{FF2B5EF4-FFF2-40B4-BE49-F238E27FC236}">
                <a16:creationId xmlns:a16="http://schemas.microsoft.com/office/drawing/2014/main" id="{BF0DCF7B-197A-055D-0107-C5124626E639}"/>
              </a:ext>
            </a:extLst>
          </p:cNvPr>
          <p:cNvSpPr txBox="1"/>
          <p:nvPr/>
        </p:nvSpPr>
        <p:spPr>
          <a:xfrm>
            <a:off x="295275" y="2533650"/>
            <a:ext cx="7618254" cy="584775"/>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Diện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tích</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hình</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thang ABCK </a:t>
            </a:r>
            <a:r>
              <a:rPr kumimoji="0" lang="en-US" sz="3200" b="0" i="0" u="none" strike="noStrike" kern="1200" cap="none" spc="0" normalizeH="0" baseline="0" noProof="0" err="1">
                <a:ln>
                  <a:noFill/>
                </a:ln>
                <a:solidFill>
                  <a:srgbClr val="000000"/>
                </a:solidFill>
                <a:effectLst/>
                <a:uLnTx/>
                <a:uFillTx/>
                <a:latin typeface="Cambria" panose="02040503050406030204" pitchFamily="18" charset="0"/>
                <a:ea typeface="Cambria" panose="02040503050406030204" pitchFamily="18" charset="0"/>
                <a:cs typeface="+mn-cs"/>
              </a:rPr>
              <a:t>là</a:t>
            </a:r>
            <a:r>
              <a:rPr kumimoji="0" 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              cm</a:t>
            </a:r>
            <a:r>
              <a:rPr kumimoji="0" lang="en-US" sz="3200" b="0" i="0" u="none" strike="noStrike" kern="1200" cap="none" spc="0" normalizeH="0" baseline="30000" noProof="0">
                <a:ln>
                  <a:noFill/>
                </a:ln>
                <a:solidFill>
                  <a:srgbClr val="000000"/>
                </a:solidFill>
                <a:effectLst/>
                <a:uLnTx/>
                <a:uFillTx/>
                <a:latin typeface="Cambria" panose="02040503050406030204" pitchFamily="18" charset="0"/>
                <a:ea typeface="Cambria" panose="02040503050406030204" pitchFamily="18" charset="0"/>
                <a:cs typeface="+mn-cs"/>
              </a:rPr>
              <a:t>2</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ADC122ED-27A0-39F2-21F5-E54795C9E863}"/>
              </a:ext>
            </a:extLst>
          </p:cNvPr>
          <p:cNvSpPr txBox="1"/>
          <p:nvPr/>
        </p:nvSpPr>
        <p:spPr>
          <a:xfrm>
            <a:off x="286379" y="3739576"/>
            <a:ext cx="7019925" cy="1077218"/>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b</a:t>
            </a:r>
            <a:r>
              <a:rPr lang="en-US" sz="3200">
                <a:solidFill>
                  <a:srgbClr val="000000"/>
                </a:solidFill>
                <a:latin typeface="Cambria" panose="02040503050406030204" pitchFamily="18" charset="0"/>
                <a:ea typeface="Cambria" panose="02040503050406030204" pitchFamily="18" charset="0"/>
              </a:rPr>
              <a:t>) </a:t>
            </a:r>
            <a:r>
              <a:rPr kumimoji="0" lang="en-US" sz="32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Diện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tích</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hình</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tam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giác</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AKD gấp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lần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diện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tích</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hình</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tam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giác</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ADE. . </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controls>
      <mc:AlternateContent xmlns:mc="http://schemas.openxmlformats.org/markup-compatibility/2006">
        <mc:Choice xmlns:v="urn:schemas-microsoft-com:vml" Requires="v">
          <p:control spid="1028" name="TextBox1" r:id="rId2" imgW="914400" imgH="542880"/>
        </mc:Choice>
        <mc:Fallback>
          <p:control name="TextBox1" r:id="rId2" imgW="914400" imgH="542880">
            <p:pic>
              <p:nvPicPr>
                <p:cNvPr id="5" name="TextBox1">
                  <a:extLst>
                    <a:ext uri="{FF2B5EF4-FFF2-40B4-BE49-F238E27FC236}">
                      <a16:creationId xmlns:a16="http://schemas.microsoft.com/office/drawing/2014/main" id="{56391DB8-A314-0F8F-B55B-7DF5507FA57C}"/>
                    </a:ext>
                  </a:extLst>
                </p:cNvPr>
                <p:cNvPicPr>
                  <a:picLocks/>
                </p:cNvPicPr>
                <p:nvPr/>
              </p:nvPicPr>
              <p:blipFill>
                <a:blip r:embed="rId6"/>
                <a:stretch>
                  <a:fillRect/>
                </a:stretch>
              </p:blipFill>
              <p:spPr>
                <a:xfrm>
                  <a:off x="5984240" y="2569784"/>
                  <a:ext cx="914400" cy="548640"/>
                </a:xfrm>
                <a:prstGeom prst="rect">
                  <a:avLst/>
                </a:prstGeom>
              </p:spPr>
            </p:pic>
          </p:control>
        </mc:Fallback>
      </mc:AlternateContent>
      <mc:AlternateContent xmlns:mc="http://schemas.openxmlformats.org/markup-compatibility/2006">
        <mc:Choice xmlns:v="urn:schemas-microsoft-com:vml" Requires="v">
          <p:control spid="1029" name="TextBox2" r:id="rId3" imgW="676440" imgH="542880"/>
        </mc:Choice>
        <mc:Fallback>
          <p:control name="TextBox2" r:id="rId3" imgW="676440" imgH="542880">
            <p:pic>
              <p:nvPicPr>
                <p:cNvPr id="6" name="TextBox2">
                  <a:extLst>
                    <a:ext uri="{FF2B5EF4-FFF2-40B4-BE49-F238E27FC236}">
                      <a16:creationId xmlns:a16="http://schemas.microsoft.com/office/drawing/2014/main" id="{4075AF7A-B5E8-4854-C9BB-B9D2ACA3BCCB}"/>
                    </a:ext>
                  </a:extLst>
                </p:cNvPr>
                <p:cNvPicPr>
                  <a:picLocks/>
                </p:cNvPicPr>
                <p:nvPr/>
              </p:nvPicPr>
              <p:blipFill>
                <a:blip r:embed="rId7"/>
                <a:stretch>
                  <a:fillRect/>
                </a:stretch>
              </p:blipFill>
              <p:spPr>
                <a:xfrm>
                  <a:off x="7236404" y="3739576"/>
                  <a:ext cx="677125" cy="548640"/>
                </a:xfrm>
                <a:prstGeom prst="rect">
                  <a:avLst/>
                </a:prstGeom>
              </p:spPr>
            </p:pic>
          </p:control>
        </mc:Fallback>
      </mc:AlternateContent>
    </p:controls>
    <p:extLst>
      <p:ext uri="{BB962C8B-B14F-4D97-AF65-F5344CB8AC3E}">
        <p14:creationId xmlns:p14="http://schemas.microsoft.com/office/powerpoint/2010/main" val="2006419443"/>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585D664B-8068-515D-BBEE-A1EBCF085209}"/>
              </a:ext>
            </a:extLst>
          </p:cNvPr>
          <p:cNvSpPr txBox="1"/>
          <p:nvPr/>
        </p:nvSpPr>
        <p:spPr>
          <a:xfrm>
            <a:off x="213360" y="955040"/>
            <a:ext cx="11541760" cy="1077218"/>
          </a:xfrm>
          <a:prstGeom prst="rect">
            <a:avLst/>
          </a:prstGeom>
          <a:noFill/>
        </p:spPr>
        <p:txBody>
          <a:bodyPr wrap="square" rtlCol="0">
            <a:spAutoFit/>
          </a:bodyPr>
          <a:lstStyle/>
          <a:p>
            <a:r>
              <a:rPr lang="vi-VN" sz="3200" b="0" i="0" dirty="0">
                <a:solidFill>
                  <a:srgbClr val="000000"/>
                </a:solidFill>
                <a:effectLst/>
                <a:latin typeface="Cambria" panose="02040503050406030204" pitchFamily="18" charset="0"/>
                <a:ea typeface="Cambria" panose="02040503050406030204" pitchFamily="18" charset="0"/>
              </a:rPr>
              <a:t>Cho hình vuông ABCD như hình bên </a:t>
            </a:r>
            <a:r>
              <a:rPr lang="vi-VN" sz="3200" b="0" i="0">
                <a:solidFill>
                  <a:srgbClr val="000000"/>
                </a:solidFill>
                <a:effectLst/>
                <a:latin typeface="Cambria" panose="02040503050406030204" pitchFamily="18" charset="0"/>
                <a:ea typeface="Cambria" panose="02040503050406030204" pitchFamily="18" charset="0"/>
              </a:rPr>
              <a:t>và </a:t>
            </a:r>
            <a:endParaRPr lang="en-US" sz="3200" b="0" i="0">
              <a:solidFill>
                <a:srgbClr val="000000"/>
              </a:solidFill>
              <a:effectLst/>
              <a:latin typeface="Cambria" panose="02040503050406030204" pitchFamily="18" charset="0"/>
              <a:ea typeface="Cambria" panose="02040503050406030204" pitchFamily="18" charset="0"/>
            </a:endParaRPr>
          </a:p>
          <a:p>
            <a:r>
              <a:rPr lang="vi-VN" sz="3200" b="0" i="0">
                <a:solidFill>
                  <a:srgbClr val="000000"/>
                </a:solidFill>
                <a:effectLst/>
                <a:latin typeface="Cambria" panose="02040503050406030204" pitchFamily="18" charset="0"/>
                <a:ea typeface="Cambria" panose="02040503050406030204" pitchFamily="18" charset="0"/>
              </a:rPr>
              <a:t>DE </a:t>
            </a:r>
            <a:r>
              <a:rPr lang="vi-VN" sz="3200" b="0" i="0" dirty="0">
                <a:solidFill>
                  <a:srgbClr val="000000"/>
                </a:solidFill>
                <a:effectLst/>
                <a:latin typeface="Cambria" panose="02040503050406030204" pitchFamily="18" charset="0"/>
                <a:ea typeface="Cambria" panose="02040503050406030204" pitchFamily="18" charset="0"/>
              </a:rPr>
              <a:t>= EG = GH = HK = KC = 1,3 cm.</a:t>
            </a:r>
            <a:endParaRPr lang="en-US" sz="3200" dirty="0">
              <a:latin typeface="Cambria" panose="02040503050406030204" pitchFamily="18" charset="0"/>
              <a:ea typeface="Cambria" panose="02040503050406030204" pitchFamily="18" charset="0"/>
            </a:endParaRPr>
          </a:p>
        </p:txBody>
      </p:sp>
      <p:pic>
        <p:nvPicPr>
          <p:cNvPr id="14" name="Picture 13">
            <a:extLst>
              <a:ext uri="{FF2B5EF4-FFF2-40B4-BE49-F238E27FC236}">
                <a16:creationId xmlns:a16="http://schemas.microsoft.com/office/drawing/2014/main" id="{BE58B524-120D-123F-332A-6A5E714E5736}"/>
              </a:ext>
            </a:extLst>
          </p:cNvPr>
          <p:cNvPicPr>
            <a:picLocks noChangeAspect="1"/>
          </p:cNvPicPr>
          <p:nvPr/>
        </p:nvPicPr>
        <p:blipFill>
          <a:blip r:embed="rId2"/>
          <a:stretch>
            <a:fillRect/>
          </a:stretch>
        </p:blipFill>
        <p:spPr>
          <a:xfrm>
            <a:off x="8036560" y="835139"/>
            <a:ext cx="3957506" cy="3612921"/>
          </a:xfrm>
          <a:prstGeom prst="rect">
            <a:avLst/>
          </a:prstGeom>
        </p:spPr>
      </p:pic>
      <p:sp>
        <p:nvSpPr>
          <p:cNvPr id="15" name="TextBox 14">
            <a:extLst>
              <a:ext uri="{FF2B5EF4-FFF2-40B4-BE49-F238E27FC236}">
                <a16:creationId xmlns:a16="http://schemas.microsoft.com/office/drawing/2014/main" id="{B52C4BAC-6BE4-70E9-8A22-70F5429D3773}"/>
              </a:ext>
            </a:extLst>
          </p:cNvPr>
          <p:cNvSpPr txBox="1"/>
          <p:nvPr/>
        </p:nvSpPr>
        <p:spPr>
          <a:xfrm>
            <a:off x="138521" y="2362996"/>
            <a:ext cx="7847239" cy="584775"/>
          </a:xfrm>
          <a:prstGeom prst="rect">
            <a:avLst/>
          </a:prstGeom>
          <a:noFill/>
        </p:spPr>
        <p:txBody>
          <a:bodyPr wrap="square" rtlCol="0">
            <a:spAutoFit/>
          </a:bodyPr>
          <a:lstStyle/>
          <a:p>
            <a:pPr algn="just"/>
            <a:r>
              <a:rPr lang="en-US" sz="3200" b="0" i="0">
                <a:solidFill>
                  <a:srgbClr val="000000"/>
                </a:solidFill>
                <a:effectLst/>
                <a:latin typeface="Cambria" panose="02040503050406030204" pitchFamily="18" charset="0"/>
                <a:ea typeface="Cambria" panose="02040503050406030204" pitchFamily="18" charset="0"/>
              </a:rPr>
              <a:t>a) Diện </a:t>
            </a:r>
            <a:r>
              <a:rPr lang="en-US" sz="3200" b="0" i="0" dirty="0" err="1">
                <a:solidFill>
                  <a:srgbClr val="000000"/>
                </a:solidFill>
                <a:effectLst/>
                <a:latin typeface="Cambria" panose="02040503050406030204" pitchFamily="18" charset="0"/>
                <a:ea typeface="Cambria" panose="02040503050406030204" pitchFamily="18" charset="0"/>
              </a:rPr>
              <a:t>tích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hình</a:t>
            </a:r>
            <a:r>
              <a:rPr lang="en-US" sz="3200" b="0" i="0" dirty="0">
                <a:solidFill>
                  <a:srgbClr val="000000"/>
                </a:solidFill>
                <a:effectLst/>
                <a:latin typeface="Cambria" panose="02040503050406030204" pitchFamily="18" charset="0"/>
                <a:ea typeface="Cambria" panose="02040503050406030204" pitchFamily="18" charset="0"/>
              </a:rPr>
              <a:t> thang ABCK </a:t>
            </a:r>
            <a:r>
              <a:rPr lang="en-US" sz="3200" b="0" i="0" err="1">
                <a:solidFill>
                  <a:srgbClr val="000000"/>
                </a:solidFill>
                <a:effectLst/>
                <a:latin typeface="Cambria" panose="02040503050406030204" pitchFamily="18" charset="0"/>
                <a:ea typeface="Cambria" panose="02040503050406030204" pitchFamily="18" charset="0"/>
              </a:rPr>
              <a:t>là</a:t>
            </a:r>
            <a:r>
              <a:rPr lang="en-US" sz="3200" b="0" i="0">
                <a:solidFill>
                  <a:srgbClr val="000000"/>
                </a:solidFill>
                <a:effectLst/>
                <a:latin typeface="Cambria" panose="02040503050406030204" pitchFamily="18" charset="0"/>
                <a:ea typeface="Cambria" panose="02040503050406030204" pitchFamily="18" charset="0"/>
              </a:rPr>
              <a:t>                 cm</a:t>
            </a:r>
            <a:r>
              <a:rPr lang="en-US" sz="3200" b="0" i="0" baseline="30000">
                <a:solidFill>
                  <a:srgbClr val="000000"/>
                </a:solidFill>
                <a:effectLst/>
                <a:latin typeface="Cambria" panose="02040503050406030204" pitchFamily="18" charset="0"/>
                <a:ea typeface="Cambria" panose="02040503050406030204" pitchFamily="18" charset="0"/>
              </a:rPr>
              <a:t>2</a:t>
            </a:r>
            <a:endParaRPr lang="en-US" sz="3200" dirty="0">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86E3BC49-4DF3-7779-F8F6-AD88863D2C73}"/>
              </a:ext>
            </a:extLst>
          </p:cNvPr>
          <p:cNvSpPr txBox="1"/>
          <p:nvPr/>
        </p:nvSpPr>
        <p:spPr>
          <a:xfrm>
            <a:off x="254635" y="4321810"/>
            <a:ext cx="8018508" cy="1077218"/>
          </a:xfrm>
          <a:prstGeom prst="rect">
            <a:avLst/>
          </a:prstGeom>
          <a:noFill/>
        </p:spPr>
        <p:txBody>
          <a:bodyPr wrap="square" rtlCol="0">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b) </a:t>
            </a:r>
            <a:r>
              <a:rPr lang="en-US" sz="3200" b="0" i="0" dirty="0" err="1">
                <a:solidFill>
                  <a:srgbClr val="000000"/>
                </a:solidFill>
                <a:effectLst/>
                <a:latin typeface="Cambria" panose="02040503050406030204" pitchFamily="18" charset="0"/>
                <a:ea typeface="Cambria" panose="02040503050406030204" pitchFamily="18" charset="0"/>
              </a:rPr>
              <a:t>Diện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tích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hình</a:t>
            </a:r>
            <a:r>
              <a:rPr lang="en-US" sz="3200" b="0" i="0" dirty="0">
                <a:solidFill>
                  <a:srgbClr val="000000"/>
                </a:solidFill>
                <a:effectLst/>
                <a:latin typeface="Cambria" panose="02040503050406030204" pitchFamily="18" charset="0"/>
                <a:ea typeface="Cambria" panose="02040503050406030204" pitchFamily="18" charset="0"/>
              </a:rPr>
              <a:t> tam </a:t>
            </a:r>
            <a:r>
              <a:rPr lang="en-US" sz="3200" b="0" i="0" dirty="0" err="1">
                <a:solidFill>
                  <a:srgbClr val="000000"/>
                </a:solidFill>
                <a:effectLst/>
                <a:latin typeface="Cambria" panose="02040503050406030204" pitchFamily="18" charset="0"/>
                <a:ea typeface="Cambria" panose="02040503050406030204" pitchFamily="18" charset="0"/>
              </a:rPr>
              <a:t>giác</a:t>
            </a:r>
            <a:r>
              <a:rPr lang="en-US" sz="3200" b="0" i="0" dirty="0">
                <a:solidFill>
                  <a:srgbClr val="000000"/>
                </a:solidFill>
                <a:effectLst/>
                <a:latin typeface="Cambria" panose="02040503050406030204" pitchFamily="18" charset="0"/>
                <a:ea typeface="Cambria" panose="02040503050406030204" pitchFamily="18" charset="0"/>
              </a:rPr>
              <a:t> AKD </a:t>
            </a:r>
            <a:r>
              <a:rPr lang="en-US" sz="3200" b="0" i="0">
                <a:solidFill>
                  <a:srgbClr val="000000"/>
                </a:solidFill>
                <a:effectLst/>
                <a:latin typeface="Cambria" panose="02040503050406030204" pitchFamily="18" charset="0"/>
                <a:ea typeface="Cambria" panose="02040503050406030204" pitchFamily="18" charset="0"/>
              </a:rPr>
              <a:t>gấp           lần </a:t>
            </a:r>
            <a:r>
              <a:rPr lang="en-US" sz="3200" b="0" i="0" dirty="0" err="1">
                <a:solidFill>
                  <a:srgbClr val="000000"/>
                </a:solidFill>
                <a:effectLst/>
                <a:latin typeface="Cambria" panose="02040503050406030204" pitchFamily="18" charset="0"/>
                <a:ea typeface="Cambria" panose="02040503050406030204" pitchFamily="18" charset="0"/>
              </a:rPr>
              <a:t>diện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tích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hình</a:t>
            </a:r>
            <a:r>
              <a:rPr lang="en-US" sz="3200" b="0" i="0" dirty="0">
                <a:solidFill>
                  <a:srgbClr val="000000"/>
                </a:solidFill>
                <a:effectLst/>
                <a:latin typeface="Cambria" panose="02040503050406030204" pitchFamily="18" charset="0"/>
                <a:ea typeface="Cambria" panose="02040503050406030204" pitchFamily="18" charset="0"/>
              </a:rPr>
              <a:t> tam </a:t>
            </a:r>
            <a:r>
              <a:rPr lang="en-US" sz="3200" b="0" i="0" dirty="0" err="1">
                <a:solidFill>
                  <a:srgbClr val="000000"/>
                </a:solidFill>
                <a:effectLst/>
                <a:latin typeface="Cambria" panose="02040503050406030204" pitchFamily="18" charset="0"/>
                <a:ea typeface="Cambria" panose="02040503050406030204" pitchFamily="18" charset="0"/>
              </a:rPr>
              <a:t>giác</a:t>
            </a:r>
            <a:r>
              <a:rPr lang="en-US" sz="3200" b="0" i="0" dirty="0">
                <a:solidFill>
                  <a:srgbClr val="000000"/>
                </a:solidFill>
                <a:effectLst/>
                <a:latin typeface="Cambria" panose="02040503050406030204" pitchFamily="18" charset="0"/>
                <a:ea typeface="Cambria" panose="02040503050406030204" pitchFamily="18" charset="0"/>
              </a:rPr>
              <a:t> </a:t>
            </a:r>
            <a:r>
              <a:rPr lang="en-US" sz="3200" dirty="0">
                <a:solidFill>
                  <a:srgbClr val="000000"/>
                </a:solidFill>
                <a:latin typeface="Cambria" panose="02040503050406030204" pitchFamily="18" charset="0"/>
                <a:ea typeface="Cambria" panose="02040503050406030204" pitchFamily="18" charset="0"/>
              </a:rPr>
              <a:t>ADE. . </a:t>
            </a:r>
            <a:endParaRPr lang="en-US" sz="32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EED4775B-09AC-3EBE-7D33-AFE9EBCF5E65}"/>
              </a:ext>
            </a:extLst>
          </p:cNvPr>
          <p:cNvSpPr/>
          <p:nvPr/>
        </p:nvSpPr>
        <p:spPr>
          <a:xfrm>
            <a:off x="5722984" y="2362199"/>
            <a:ext cx="1370874" cy="5588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22,35</a:t>
            </a:r>
          </a:p>
        </p:txBody>
      </p:sp>
      <p:sp>
        <p:nvSpPr>
          <p:cNvPr id="6" name="Rectangle: Rounded Corners 5">
            <a:extLst>
              <a:ext uri="{FF2B5EF4-FFF2-40B4-BE49-F238E27FC236}">
                <a16:creationId xmlns:a16="http://schemas.microsoft.com/office/drawing/2014/main" id="{36CBBF2C-4701-A39B-8AAD-AF2D96F2EAB4}"/>
              </a:ext>
            </a:extLst>
          </p:cNvPr>
          <p:cNvSpPr/>
          <p:nvPr/>
        </p:nvSpPr>
        <p:spPr>
          <a:xfrm>
            <a:off x="6702698" y="4321810"/>
            <a:ext cx="782320" cy="5588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4</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472FE53-A4AB-099A-79D5-D28AB50AA425}"/>
                  </a:ext>
                </a:extLst>
              </p:cNvPr>
              <p:cNvSpPr txBox="1"/>
              <p:nvPr/>
            </p:nvSpPr>
            <p:spPr>
              <a:xfrm>
                <a:off x="1574800" y="3241040"/>
                <a:ext cx="6410960" cy="890821"/>
              </a:xfrm>
              <a:prstGeom prst="rect">
                <a:avLst/>
              </a:prstGeom>
              <a:noFill/>
            </p:spPr>
            <p:txBody>
              <a:bodyPr wrap="square" rtlCol="0">
                <a:spAutoFit/>
              </a:bodyPr>
              <a:lstStyle/>
              <a:p>
                <a14:m>
                  <m:oMath xmlns:m="http://schemas.openxmlformats.org/officeDocument/2006/math">
                    <m:f>
                      <m:fPr>
                        <m:ctrlPr>
                          <a:rPr lang="en-US" sz="3200" b="1" i="1" smtClean="0">
                            <a:solidFill>
                              <a:srgbClr val="FF0000"/>
                            </a:solidFill>
                            <a:latin typeface="Cambria Math" panose="02040503050406030204" pitchFamily="18" charset="0"/>
                          </a:rPr>
                        </m:ctrlPr>
                      </m:fPr>
                      <m:num>
                        <m:r>
                          <m:rPr>
                            <m:nor/>
                          </m:rPr>
                          <a:rPr lang="en-US" sz="3200" b="1" dirty="0">
                            <a:solidFill>
                              <a:srgbClr val="FF0000"/>
                            </a:solidFill>
                            <a:latin typeface="Cambria" panose="02040503050406030204" pitchFamily="18" charset="0"/>
                            <a:ea typeface="Cambria" panose="02040503050406030204" pitchFamily="18" charset="0"/>
                          </a:rPr>
                          <m:t>(1,3 + 6,5) </m:t>
                        </m:r>
                        <m:r>
                          <m:rPr>
                            <m:nor/>
                          </m:rPr>
                          <a:rPr lang="en-US" sz="3200" b="1" dirty="0">
                            <a:solidFill>
                              <a:srgbClr val="FF0000"/>
                            </a:solidFill>
                            <a:latin typeface="Cambria" panose="02040503050406030204" pitchFamily="18" charset="0"/>
                            <a:ea typeface="Cambria" panose="02040503050406030204" pitchFamily="18" charset="0"/>
                          </a:rPr>
                          <m:t>x</m:t>
                        </m:r>
                        <m:r>
                          <m:rPr>
                            <m:nor/>
                          </m:rPr>
                          <a:rPr lang="en-US" sz="3200" b="1" dirty="0">
                            <a:solidFill>
                              <a:srgbClr val="FF0000"/>
                            </a:solidFill>
                            <a:latin typeface="Cambria" panose="02040503050406030204" pitchFamily="18" charset="0"/>
                            <a:ea typeface="Cambria" panose="02040503050406030204" pitchFamily="18" charset="0"/>
                          </a:rPr>
                          <m:t> 6,5</m:t>
                        </m:r>
                      </m:num>
                      <m:den>
                        <m:r>
                          <a:rPr lang="en-US" sz="3200" b="1" i="1" smtClean="0">
                            <a:solidFill>
                              <a:srgbClr val="FF0000"/>
                            </a:solidFill>
                            <a:latin typeface="Cambria Math" panose="02040503050406030204" pitchFamily="18" charset="0"/>
                          </a:rPr>
                          <m:t>𝟐</m:t>
                        </m:r>
                      </m:den>
                    </m:f>
                    <m:r>
                      <a:rPr lang="en-US" sz="3200" b="1" i="1" smtClean="0">
                        <a:solidFill>
                          <a:srgbClr val="FF0000"/>
                        </a:solidFill>
                        <a:latin typeface="Cambria Math" panose="02040503050406030204" pitchFamily="18" charset="0"/>
                      </a:rPr>
                      <m:t> </m:t>
                    </m:r>
                  </m:oMath>
                </a14:m>
                <a:r>
                  <a:rPr lang="en-US" sz="3200" b="1" dirty="0">
                    <a:solidFill>
                      <a:srgbClr val="FF0000"/>
                    </a:solidFill>
                    <a:latin typeface="Cambria" panose="02040503050406030204" pitchFamily="18" charset="0"/>
                    <a:ea typeface="Cambria" panose="02040503050406030204" pitchFamily="18" charset="0"/>
                  </a:rPr>
                  <a:t>= 25,35 (cm</a:t>
                </a:r>
                <a:r>
                  <a:rPr lang="en-US" sz="3200" b="1" baseline="30000" dirty="0">
                    <a:solidFill>
                      <a:srgbClr val="FF0000"/>
                    </a:solidFill>
                    <a:latin typeface="Cambria" panose="02040503050406030204" pitchFamily="18" charset="0"/>
                    <a:ea typeface="Cambria" panose="02040503050406030204" pitchFamily="18" charset="0"/>
                  </a:rPr>
                  <a:t>2</a:t>
                </a:r>
                <a:r>
                  <a:rPr lang="en-US" sz="3200" b="1" dirty="0">
                    <a:solidFill>
                      <a:srgbClr val="FF0000"/>
                    </a:solidFill>
                    <a:latin typeface="Cambria" panose="02040503050406030204" pitchFamily="18" charset="0"/>
                    <a:ea typeface="Cambria" panose="02040503050406030204" pitchFamily="18" charset="0"/>
                  </a:rPr>
                  <a:t>)</a:t>
                </a:r>
              </a:p>
            </p:txBody>
          </p:sp>
        </mc:Choice>
        <mc:Fallback xmlns="">
          <p:sp>
            <p:nvSpPr>
              <p:cNvPr id="11" name="TextBox 10">
                <a:extLst>
                  <a:ext uri="{FF2B5EF4-FFF2-40B4-BE49-F238E27FC236}">
                    <a16:creationId xmlns:a16="http://schemas.microsoft.com/office/drawing/2014/main" id="{D472FE53-A4AB-099A-79D5-D28AB50AA425}"/>
                  </a:ext>
                </a:extLst>
              </p:cNvPr>
              <p:cNvSpPr txBox="1">
                <a:spLocks noRot="1" noChangeAspect="1" noMove="1" noResize="1" noEditPoints="1" noAdjustHandles="1" noChangeArrowheads="1" noChangeShapeType="1" noTextEdit="1"/>
              </p:cNvSpPr>
              <p:nvPr/>
            </p:nvSpPr>
            <p:spPr>
              <a:xfrm>
                <a:off x="1574800" y="3241040"/>
                <a:ext cx="6410960" cy="890821"/>
              </a:xfrm>
              <a:prstGeom prst="rect">
                <a:avLst/>
              </a:prstGeom>
              <a:blipFill>
                <a:blip r:embed="rId3"/>
                <a:stretch>
                  <a:fillRect b="-8904"/>
                </a:stretch>
              </a:blipFill>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D406A204-5671-A4E4-E424-4DDF1F16FB19}"/>
              </a:ext>
            </a:extLst>
          </p:cNvPr>
          <p:cNvGrpSpPr/>
          <p:nvPr/>
        </p:nvGrpSpPr>
        <p:grpSpPr>
          <a:xfrm>
            <a:off x="149380" y="20687"/>
            <a:ext cx="605826" cy="830997"/>
            <a:chOff x="3174278" y="258010"/>
            <a:chExt cx="605826" cy="830997"/>
          </a:xfrm>
        </p:grpSpPr>
        <p:sp>
          <p:nvSpPr>
            <p:cNvPr id="16" name="Oval 15">
              <a:extLst>
                <a:ext uri="{FF2B5EF4-FFF2-40B4-BE49-F238E27FC236}">
                  <a16:creationId xmlns:a16="http://schemas.microsoft.com/office/drawing/2014/main" id="{B136D889-9D45-7F71-812C-19AA61EB3DA3}"/>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3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925F0F57-F07A-3034-04A6-F9D439AC39FC}"/>
                </a:ext>
              </a:extLst>
            </p:cNvPr>
            <p:cNvSpPr txBox="1"/>
            <p:nvPr/>
          </p:nvSpPr>
          <p:spPr>
            <a:xfrm>
              <a:off x="3207495" y="258010"/>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grpSp>
      <p:sp>
        <p:nvSpPr>
          <p:cNvPr id="18" name="TextBox 17">
            <a:extLst>
              <a:ext uri="{FF2B5EF4-FFF2-40B4-BE49-F238E27FC236}">
                <a16:creationId xmlns:a16="http://schemas.microsoft.com/office/drawing/2014/main" id="{F40BD458-E461-C0AB-E246-2143A0723407}"/>
              </a:ext>
            </a:extLst>
          </p:cNvPr>
          <p:cNvSpPr txBox="1"/>
          <p:nvPr/>
        </p:nvSpPr>
        <p:spPr>
          <a:xfrm>
            <a:off x="729686" y="53710"/>
            <a:ext cx="587828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Số?</a:t>
            </a:r>
          </a:p>
        </p:txBody>
      </p:sp>
    </p:spTree>
    <p:extLst>
      <p:ext uri="{BB962C8B-B14F-4D97-AF65-F5344CB8AC3E}">
        <p14:creationId xmlns:p14="http://schemas.microsoft.com/office/powerpoint/2010/main" val="17233759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344DF27-D653-68F3-F6E5-0A5B7C5A9EC8}"/>
              </a:ext>
            </a:extLst>
          </p:cNvPr>
          <p:cNvGrpSpPr/>
          <p:nvPr/>
        </p:nvGrpSpPr>
        <p:grpSpPr>
          <a:xfrm>
            <a:off x="149380" y="0"/>
            <a:ext cx="605826" cy="830997"/>
            <a:chOff x="3174278" y="237323"/>
            <a:chExt cx="605826" cy="830997"/>
          </a:xfrm>
        </p:grpSpPr>
        <p:sp>
          <p:nvSpPr>
            <p:cNvPr id="8" name="Oval 7">
              <a:extLst>
                <a:ext uri="{FF2B5EF4-FFF2-40B4-BE49-F238E27FC236}">
                  <a16:creationId xmlns:a16="http://schemas.microsoft.com/office/drawing/2014/main" id="{87387067-D12A-9AC6-BF86-5855666373FC}"/>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EA184CF5-E74D-590E-BB1E-97CA5E118579}"/>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0" name="TextBox 9">
            <a:extLst>
              <a:ext uri="{FF2B5EF4-FFF2-40B4-BE49-F238E27FC236}">
                <a16:creationId xmlns:a16="http://schemas.microsoft.com/office/drawing/2014/main" id="{E4D0057D-63BE-B167-66D6-1C4A1A3A9A59}"/>
              </a:ext>
            </a:extLst>
          </p:cNvPr>
          <p:cNvSpPr txBox="1"/>
          <p:nvPr/>
        </p:nvSpPr>
        <p:spPr>
          <a:xfrm>
            <a:off x="857200" y="53659"/>
            <a:ext cx="10674400" cy="1569660"/>
          </a:xfrm>
          <a:prstGeom prst="rect">
            <a:avLst/>
          </a:prstGeom>
          <a:noFill/>
        </p:spPr>
        <p:txBody>
          <a:bodyPr wrap="square" rtlCol="0">
            <a:spAutoFit/>
          </a:bodyPr>
          <a:lstStyle/>
          <a:p>
            <a:pPr lvl="0" algn="just" defTabSz="914400">
              <a:defRPr/>
            </a:pPr>
            <a:r>
              <a:rPr lang="vi-VN" sz="3200" b="1" dirty="0">
                <a:solidFill>
                  <a:prstClr val="black"/>
                </a:solidFill>
                <a:latin typeface="Cambria" panose="02040503050406030204" pitchFamily="18" charset="0"/>
                <a:ea typeface="Cambria" panose="02040503050406030204" pitchFamily="18" charset="0"/>
                <a:cs typeface="Arial" panose="020B0604020202020204" pitchFamily="34" charset="0"/>
              </a:rPr>
              <a:t>Bạn Việt dùng đất sét để nặn hình tam giác, hình thang và hình tròn với kích thước như hình dưới đây. Hỏi hình nào có diện tích bé nhất, hình nào có diện tích lớn nhất?</a:t>
            </a:r>
          </a:p>
        </p:txBody>
      </p:sp>
      <p:pic>
        <p:nvPicPr>
          <p:cNvPr id="16" name="Picture 15">
            <a:extLst>
              <a:ext uri="{FF2B5EF4-FFF2-40B4-BE49-F238E27FC236}">
                <a16:creationId xmlns:a16="http://schemas.microsoft.com/office/drawing/2014/main" id="{DEFB8C42-651A-7D92-0705-22DB09D99340}"/>
              </a:ext>
            </a:extLst>
          </p:cNvPr>
          <p:cNvPicPr>
            <a:picLocks noChangeAspect="1"/>
          </p:cNvPicPr>
          <p:nvPr/>
        </p:nvPicPr>
        <p:blipFill>
          <a:blip r:embed="rId2"/>
          <a:stretch>
            <a:fillRect/>
          </a:stretch>
        </p:blipFill>
        <p:spPr>
          <a:xfrm>
            <a:off x="1862454" y="1952307"/>
            <a:ext cx="8910419" cy="3777933"/>
          </a:xfrm>
          <a:prstGeom prst="rect">
            <a:avLst/>
          </a:prstGeom>
        </p:spPr>
      </p:pic>
    </p:spTree>
    <p:extLst>
      <p:ext uri="{BB962C8B-B14F-4D97-AF65-F5344CB8AC3E}">
        <p14:creationId xmlns:p14="http://schemas.microsoft.com/office/powerpoint/2010/main" val="3498136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2">
            <a:extLst>
              <a:ext uri="{FF2B5EF4-FFF2-40B4-BE49-F238E27FC236}">
                <a16:creationId xmlns:a16="http://schemas.microsoft.com/office/drawing/2014/main" id="{7563F384-8FEF-41E2-9952-89162F8290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815" t="8110" r="28160" b="5079"/>
          <a:stretch/>
        </p:blipFill>
        <p:spPr>
          <a:xfrm>
            <a:off x="-260143" y="2595023"/>
            <a:ext cx="3339520" cy="4262978"/>
          </a:xfrm>
          <a:prstGeom prst="rect">
            <a:avLst/>
          </a:prstGeom>
        </p:spPr>
      </p:pic>
      <p:sp>
        <p:nvSpPr>
          <p:cNvPr id="2" name="TextBox 1">
            <a:extLst>
              <a:ext uri="{FF2B5EF4-FFF2-40B4-BE49-F238E27FC236}">
                <a16:creationId xmlns:a16="http://schemas.microsoft.com/office/drawing/2014/main" id="{05277133-0C04-7D08-6C72-DD8B1448C34B}"/>
              </a:ext>
            </a:extLst>
          </p:cNvPr>
          <p:cNvSpPr txBox="1"/>
          <p:nvPr/>
        </p:nvSpPr>
        <p:spPr>
          <a:xfrm>
            <a:off x="2885440" y="386080"/>
            <a:ext cx="9184640" cy="5771965"/>
          </a:xfrm>
          <a:prstGeom prst="rect">
            <a:avLst/>
          </a:prstGeom>
          <a:noFill/>
        </p:spPr>
        <p:txBody>
          <a:bodyPr wrap="square" rtlCol="0">
            <a:spAutoFit/>
          </a:bodyPr>
          <a:lstStyle/>
          <a:p>
            <a:pPr marL="0" marR="0" algn="ctr">
              <a:lnSpc>
                <a:spcPct val="115000"/>
              </a:lnSpc>
              <a:spcBef>
                <a:spcPts val="0"/>
              </a:spcBef>
              <a:spcAft>
                <a:spcPts val="0"/>
              </a:spcAft>
            </a:pPr>
            <a:r>
              <a:rPr lang="en-US" sz="3600" spc="-50" dirty="0" err="1">
                <a:solidFill>
                  <a:srgbClr val="FF0000"/>
                </a:solidFill>
                <a:effectLst/>
                <a:latin typeface="Cambria" panose="02040503050406030204" pitchFamily="18" charset="0"/>
                <a:ea typeface="Cambria" panose="02040503050406030204" pitchFamily="18" charset="0"/>
              </a:rPr>
              <a:t>Diện</a:t>
            </a:r>
            <a:r>
              <a:rPr lang="en-US" sz="3600" spc="-50" dirty="0">
                <a:solidFill>
                  <a:srgbClr val="FF0000"/>
                </a:solidFill>
                <a:effectLst/>
                <a:latin typeface="Cambria" panose="02040503050406030204" pitchFamily="18" charset="0"/>
                <a:ea typeface="Cambria" panose="02040503050406030204" pitchFamily="18" charset="0"/>
              </a:rPr>
              <a:t> </a:t>
            </a:r>
            <a:r>
              <a:rPr lang="en-US" sz="3600" spc="-50" dirty="0" err="1">
                <a:solidFill>
                  <a:srgbClr val="FF0000"/>
                </a:solidFill>
                <a:effectLst/>
                <a:latin typeface="Cambria" panose="02040503050406030204" pitchFamily="18" charset="0"/>
                <a:ea typeface="Cambria" panose="02040503050406030204" pitchFamily="18" charset="0"/>
              </a:rPr>
              <a:t>tích</a:t>
            </a:r>
            <a:r>
              <a:rPr lang="en-US" sz="3600" spc="-50" dirty="0">
                <a:solidFill>
                  <a:srgbClr val="FF0000"/>
                </a:solidFill>
                <a:effectLst/>
                <a:latin typeface="Cambria" panose="02040503050406030204" pitchFamily="18" charset="0"/>
                <a:ea typeface="Cambria" panose="02040503050406030204" pitchFamily="18" charset="0"/>
              </a:rPr>
              <a:t> </a:t>
            </a:r>
            <a:r>
              <a:rPr lang="en-US" sz="3600" spc="-50" dirty="0" err="1">
                <a:solidFill>
                  <a:srgbClr val="FF0000"/>
                </a:solidFill>
                <a:effectLst/>
                <a:latin typeface="Cambria" panose="02040503050406030204" pitchFamily="18" charset="0"/>
                <a:ea typeface="Cambria" panose="02040503050406030204" pitchFamily="18" charset="0"/>
              </a:rPr>
              <a:t>hình</a:t>
            </a:r>
            <a:r>
              <a:rPr lang="en-US" sz="3600" spc="-50" dirty="0">
                <a:solidFill>
                  <a:srgbClr val="FF0000"/>
                </a:solidFill>
                <a:effectLst/>
                <a:latin typeface="Cambria" panose="02040503050406030204" pitchFamily="18" charset="0"/>
                <a:ea typeface="Cambria" panose="02040503050406030204" pitchFamily="18" charset="0"/>
              </a:rPr>
              <a:t> tam </a:t>
            </a:r>
            <a:r>
              <a:rPr lang="en-US" sz="3600" spc="-50" dirty="0" err="1">
                <a:solidFill>
                  <a:srgbClr val="FF0000"/>
                </a:solidFill>
                <a:effectLst/>
                <a:latin typeface="Cambria" panose="02040503050406030204" pitchFamily="18" charset="0"/>
                <a:ea typeface="Cambria" panose="02040503050406030204" pitchFamily="18" charset="0"/>
              </a:rPr>
              <a:t>giác</a:t>
            </a:r>
            <a:r>
              <a:rPr lang="en-US" sz="3600" spc="-50" dirty="0">
                <a:solidFill>
                  <a:srgbClr val="FF0000"/>
                </a:solidFill>
                <a:effectLst/>
                <a:latin typeface="Cambria" panose="02040503050406030204" pitchFamily="18" charset="0"/>
                <a:ea typeface="Cambria" panose="02040503050406030204" pitchFamily="18" charset="0"/>
              </a:rPr>
              <a:t> </a:t>
            </a:r>
            <a:r>
              <a:rPr lang="en-US" sz="3600" spc="-50" dirty="0" err="1">
                <a:solidFill>
                  <a:srgbClr val="FF0000"/>
                </a:solidFill>
                <a:effectLst/>
                <a:latin typeface="Cambria" panose="02040503050406030204" pitchFamily="18" charset="0"/>
                <a:ea typeface="Cambria" panose="02040503050406030204" pitchFamily="18" charset="0"/>
              </a:rPr>
              <a:t>là</a:t>
            </a:r>
            <a:r>
              <a:rPr lang="en-US" sz="3600" spc="-50" dirty="0">
                <a:solidFill>
                  <a:srgbClr val="FF0000"/>
                </a:solidFill>
                <a:effectLst/>
                <a:latin typeface="Cambria" panose="02040503050406030204" pitchFamily="18" charset="0"/>
                <a:ea typeface="Cambria" panose="02040503050406030204" pitchFamily="18" charset="0"/>
              </a:rPr>
              <a:t>:</a:t>
            </a:r>
          </a:p>
          <a:p>
            <a:pPr marL="0" marR="0" algn="ctr">
              <a:lnSpc>
                <a:spcPct val="115000"/>
              </a:lnSpc>
              <a:spcBef>
                <a:spcPts val="0"/>
              </a:spcBef>
              <a:spcAft>
                <a:spcPts val="0"/>
              </a:spcAft>
            </a:pPr>
            <a:r>
              <a:rPr lang="en-US" sz="3600" spc="-50" dirty="0">
                <a:solidFill>
                  <a:srgbClr val="FF0000"/>
                </a:solidFill>
                <a:effectLst/>
                <a:latin typeface="Cambria" panose="02040503050406030204" pitchFamily="18" charset="0"/>
                <a:ea typeface="Cambria" panose="02040503050406030204" pitchFamily="18" charset="0"/>
              </a:rPr>
              <a:t>(7 × 7) : 2 = 24,5 (cm</a:t>
            </a:r>
            <a:r>
              <a:rPr lang="en-US" sz="3600" spc="-50" baseline="30000" dirty="0">
                <a:solidFill>
                  <a:srgbClr val="FF0000"/>
                </a:solidFill>
                <a:effectLst/>
                <a:latin typeface="Cambria" panose="02040503050406030204" pitchFamily="18" charset="0"/>
                <a:ea typeface="Cambria" panose="02040503050406030204" pitchFamily="18" charset="0"/>
              </a:rPr>
              <a:t>2</a:t>
            </a:r>
            <a:r>
              <a:rPr lang="en-US" sz="3600" spc="-50" dirty="0">
                <a:solidFill>
                  <a:srgbClr val="FF0000"/>
                </a:solidFill>
                <a:effectLst/>
                <a:latin typeface="Cambria" panose="02040503050406030204" pitchFamily="18" charset="0"/>
                <a:ea typeface="Cambria" panose="02040503050406030204" pitchFamily="18" charset="0"/>
              </a:rPr>
              <a:t>)</a:t>
            </a:r>
            <a:endParaRPr lang="en-US" sz="36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en-US" sz="3600" spc="-20" dirty="0" err="1">
                <a:solidFill>
                  <a:srgbClr val="FF0000"/>
                </a:solidFill>
                <a:effectLst/>
                <a:latin typeface="Cambria" panose="02040503050406030204" pitchFamily="18" charset="0"/>
                <a:ea typeface="Cambria" panose="02040503050406030204" pitchFamily="18" charset="0"/>
              </a:rPr>
              <a:t>Diện</a:t>
            </a:r>
            <a:r>
              <a:rPr lang="en-US" sz="3600" spc="-20" dirty="0">
                <a:solidFill>
                  <a:srgbClr val="FF0000"/>
                </a:solidFill>
                <a:effectLst/>
                <a:latin typeface="Cambria" panose="02040503050406030204" pitchFamily="18" charset="0"/>
                <a:ea typeface="Cambria" panose="02040503050406030204" pitchFamily="18" charset="0"/>
              </a:rPr>
              <a:t> </a:t>
            </a:r>
            <a:r>
              <a:rPr lang="en-US" sz="3600" spc="-20" dirty="0" err="1">
                <a:solidFill>
                  <a:srgbClr val="FF0000"/>
                </a:solidFill>
                <a:effectLst/>
                <a:latin typeface="Cambria" panose="02040503050406030204" pitchFamily="18" charset="0"/>
                <a:ea typeface="Cambria" panose="02040503050406030204" pitchFamily="18" charset="0"/>
              </a:rPr>
              <a:t>tích</a:t>
            </a:r>
            <a:r>
              <a:rPr lang="en-US" sz="3600" spc="-20" dirty="0">
                <a:solidFill>
                  <a:srgbClr val="FF0000"/>
                </a:solidFill>
                <a:effectLst/>
                <a:latin typeface="Cambria" panose="02040503050406030204" pitchFamily="18" charset="0"/>
                <a:ea typeface="Cambria" panose="02040503050406030204" pitchFamily="18" charset="0"/>
              </a:rPr>
              <a:t> </a:t>
            </a:r>
            <a:r>
              <a:rPr lang="en-US" sz="3600" spc="-20" dirty="0" err="1">
                <a:solidFill>
                  <a:srgbClr val="FF0000"/>
                </a:solidFill>
                <a:effectLst/>
                <a:latin typeface="Cambria" panose="02040503050406030204" pitchFamily="18" charset="0"/>
                <a:ea typeface="Cambria" panose="02040503050406030204" pitchFamily="18" charset="0"/>
              </a:rPr>
              <a:t>hình</a:t>
            </a:r>
            <a:r>
              <a:rPr lang="en-US" sz="3600" spc="-20" dirty="0">
                <a:solidFill>
                  <a:srgbClr val="FF0000"/>
                </a:solidFill>
                <a:effectLst/>
                <a:latin typeface="Cambria" panose="02040503050406030204" pitchFamily="18" charset="0"/>
                <a:ea typeface="Cambria" panose="02040503050406030204" pitchFamily="18" charset="0"/>
              </a:rPr>
              <a:t> </a:t>
            </a:r>
            <a:r>
              <a:rPr lang="en-US" sz="3600" spc="-20" dirty="0" err="1">
                <a:solidFill>
                  <a:srgbClr val="FF0000"/>
                </a:solidFill>
                <a:effectLst/>
                <a:latin typeface="Cambria" panose="02040503050406030204" pitchFamily="18" charset="0"/>
                <a:ea typeface="Cambria" panose="02040503050406030204" pitchFamily="18" charset="0"/>
              </a:rPr>
              <a:t>tròn</a:t>
            </a:r>
            <a:r>
              <a:rPr lang="en-US" sz="3600" spc="-20" dirty="0">
                <a:solidFill>
                  <a:srgbClr val="FF0000"/>
                </a:solidFill>
                <a:effectLst/>
                <a:latin typeface="Cambria" panose="02040503050406030204" pitchFamily="18" charset="0"/>
                <a:ea typeface="Cambria" panose="02040503050406030204" pitchFamily="18" charset="0"/>
              </a:rPr>
              <a:t> </a:t>
            </a:r>
            <a:r>
              <a:rPr lang="en-US" sz="3600" spc="-20" dirty="0" err="1">
                <a:solidFill>
                  <a:srgbClr val="FF0000"/>
                </a:solidFill>
                <a:effectLst/>
                <a:latin typeface="Cambria" panose="02040503050406030204" pitchFamily="18" charset="0"/>
                <a:ea typeface="Cambria" panose="02040503050406030204" pitchFamily="18" charset="0"/>
              </a:rPr>
              <a:t>là</a:t>
            </a:r>
            <a:r>
              <a:rPr lang="en-US" sz="3600" spc="-20" dirty="0">
                <a:solidFill>
                  <a:srgbClr val="FF0000"/>
                </a:solidFill>
                <a:effectLst/>
                <a:latin typeface="Cambria" panose="02040503050406030204" pitchFamily="18" charset="0"/>
                <a:ea typeface="Cambria" panose="02040503050406030204" pitchFamily="18" charset="0"/>
              </a:rPr>
              <a:t>:</a:t>
            </a:r>
          </a:p>
          <a:p>
            <a:pPr marL="0" marR="0" algn="ctr">
              <a:lnSpc>
                <a:spcPct val="115000"/>
              </a:lnSpc>
              <a:spcBef>
                <a:spcPts val="0"/>
              </a:spcBef>
              <a:spcAft>
                <a:spcPts val="0"/>
              </a:spcAft>
            </a:pPr>
            <a:r>
              <a:rPr lang="en-US" sz="3600" spc="-20" dirty="0">
                <a:solidFill>
                  <a:srgbClr val="FF0000"/>
                </a:solidFill>
                <a:effectLst/>
                <a:latin typeface="Cambria" panose="02040503050406030204" pitchFamily="18" charset="0"/>
                <a:ea typeface="Cambria" panose="02040503050406030204" pitchFamily="18" charset="0"/>
              </a:rPr>
              <a:t>3,14 × 5 × 5 = 78,5 (cm</a:t>
            </a:r>
            <a:r>
              <a:rPr lang="en-US" sz="3600" spc="-20" baseline="30000" dirty="0">
                <a:solidFill>
                  <a:srgbClr val="FF0000"/>
                </a:solidFill>
                <a:effectLst/>
                <a:latin typeface="Cambria" panose="02040503050406030204" pitchFamily="18" charset="0"/>
                <a:ea typeface="Cambria" panose="02040503050406030204" pitchFamily="18" charset="0"/>
              </a:rPr>
              <a:t>2</a:t>
            </a:r>
            <a:r>
              <a:rPr lang="en-US" sz="3600" spc="-20" dirty="0">
                <a:solidFill>
                  <a:srgbClr val="FF0000"/>
                </a:solidFill>
                <a:effectLst/>
                <a:latin typeface="Cambria" panose="02040503050406030204" pitchFamily="18" charset="0"/>
                <a:ea typeface="Cambria" panose="02040503050406030204" pitchFamily="18" charset="0"/>
              </a:rPr>
              <a:t>)</a:t>
            </a:r>
            <a:endParaRPr lang="en-US" sz="36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en-US" sz="3600" dirty="0" err="1">
                <a:solidFill>
                  <a:srgbClr val="FF0000"/>
                </a:solidFill>
                <a:effectLst/>
                <a:latin typeface="Cambria" panose="02040503050406030204" pitchFamily="18" charset="0"/>
                <a:ea typeface="Cambria" panose="02040503050406030204" pitchFamily="18" charset="0"/>
              </a:rPr>
              <a:t>Diện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tích</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hình</a:t>
            </a:r>
            <a:r>
              <a:rPr lang="en-US" sz="3600" dirty="0">
                <a:solidFill>
                  <a:srgbClr val="FF0000"/>
                </a:solidFill>
                <a:effectLst/>
                <a:latin typeface="Cambria" panose="02040503050406030204" pitchFamily="18" charset="0"/>
                <a:ea typeface="Cambria" panose="02040503050406030204" pitchFamily="18" charset="0"/>
              </a:rPr>
              <a:t> thang </a:t>
            </a:r>
            <a:r>
              <a:rPr lang="en-US" sz="3600" dirty="0" err="1">
                <a:solidFill>
                  <a:srgbClr val="FF0000"/>
                </a:solidFill>
                <a:effectLst/>
                <a:latin typeface="Cambria" panose="02040503050406030204" pitchFamily="18" charset="0"/>
                <a:ea typeface="Cambria" panose="02040503050406030204" pitchFamily="18" charset="0"/>
              </a:rPr>
              <a:t>là</a:t>
            </a:r>
            <a:r>
              <a:rPr lang="en-US" sz="3600" dirty="0">
                <a:solidFill>
                  <a:srgbClr val="FF0000"/>
                </a:solidFill>
                <a:effectLst/>
                <a:latin typeface="Cambria" panose="02040503050406030204" pitchFamily="18" charset="0"/>
                <a:ea typeface="Cambria" panose="02040503050406030204" pitchFamily="18" charset="0"/>
              </a:rPr>
              <a:t>:</a:t>
            </a:r>
          </a:p>
          <a:p>
            <a:pPr marL="0" marR="0" algn="ctr">
              <a:lnSpc>
                <a:spcPct val="115000"/>
              </a:lnSpc>
              <a:spcBef>
                <a:spcPts val="0"/>
              </a:spcBef>
              <a:spcAft>
                <a:spcPts val="0"/>
              </a:spcAft>
            </a:pPr>
            <a:r>
              <a:rPr lang="en-US" sz="3600" dirty="0">
                <a:solidFill>
                  <a:srgbClr val="FF0000"/>
                </a:solidFill>
                <a:effectLst/>
                <a:latin typeface="Cambria" panose="02040503050406030204" pitchFamily="18" charset="0"/>
                <a:ea typeface="Cambria" panose="02040503050406030204" pitchFamily="18" charset="0"/>
              </a:rPr>
              <a:t>(3 + 6) × 4 : 2 = 18 (cm</a:t>
            </a:r>
            <a:r>
              <a:rPr lang="en-US" sz="3600" baseline="30000" dirty="0">
                <a:solidFill>
                  <a:srgbClr val="FF0000"/>
                </a:solidFill>
                <a:effectLst/>
                <a:latin typeface="Cambria" panose="02040503050406030204" pitchFamily="18" charset="0"/>
                <a:ea typeface="Cambria" panose="02040503050406030204" pitchFamily="18" charset="0"/>
              </a:rPr>
              <a:t>2</a:t>
            </a:r>
            <a:r>
              <a:rPr lang="en-US" sz="3600" dirty="0">
                <a:solidFill>
                  <a:srgbClr val="FF0000"/>
                </a:solidFill>
                <a:effectLst/>
                <a:latin typeface="Cambria" panose="02040503050406030204" pitchFamily="18" charset="0"/>
                <a:ea typeface="Cambria" panose="02040503050406030204" pitchFamily="18" charset="0"/>
              </a:rPr>
              <a:t>)</a:t>
            </a:r>
          </a:p>
          <a:p>
            <a:pPr marL="0" marR="0" algn="ctr">
              <a:lnSpc>
                <a:spcPct val="115000"/>
              </a:lnSpc>
              <a:spcBef>
                <a:spcPts val="0"/>
              </a:spcBef>
              <a:spcAft>
                <a:spcPts val="0"/>
              </a:spcAft>
            </a:pPr>
            <a:r>
              <a:rPr lang="en-US" sz="3600" dirty="0">
                <a:solidFill>
                  <a:srgbClr val="FF0000"/>
                </a:solidFill>
                <a:effectLst/>
                <a:latin typeface="Cambria" panose="02040503050406030204" pitchFamily="18" charset="0"/>
                <a:ea typeface="Cambria" panose="02040503050406030204" pitchFamily="18" charset="0"/>
              </a:rPr>
              <a:t>So </a:t>
            </a:r>
            <a:r>
              <a:rPr lang="en-US" sz="3600" dirty="0" err="1">
                <a:solidFill>
                  <a:srgbClr val="FF0000"/>
                </a:solidFill>
                <a:effectLst/>
                <a:latin typeface="Cambria" panose="02040503050406030204" pitchFamily="18" charset="0"/>
                <a:ea typeface="Cambria" panose="02040503050406030204" pitchFamily="18" charset="0"/>
              </a:rPr>
              <a:t>sánh</a:t>
            </a:r>
            <a:r>
              <a:rPr lang="en-US" sz="3600" dirty="0">
                <a:solidFill>
                  <a:srgbClr val="FF0000"/>
                </a:solidFill>
                <a:effectLst/>
                <a:latin typeface="Cambria" panose="02040503050406030204" pitchFamily="18" charset="0"/>
                <a:ea typeface="Cambria" panose="02040503050406030204" pitchFamily="18" charset="0"/>
              </a:rPr>
              <a:t>: 18 cm</a:t>
            </a:r>
            <a:r>
              <a:rPr lang="en-US" sz="3600" baseline="30000" dirty="0">
                <a:solidFill>
                  <a:srgbClr val="FF0000"/>
                </a:solidFill>
                <a:effectLst/>
                <a:latin typeface="Cambria" panose="02040503050406030204" pitchFamily="18" charset="0"/>
                <a:ea typeface="Cambria" panose="02040503050406030204" pitchFamily="18" charset="0"/>
              </a:rPr>
              <a:t>2</a:t>
            </a:r>
            <a:r>
              <a:rPr lang="en-US" sz="3600" dirty="0">
                <a:solidFill>
                  <a:srgbClr val="FF0000"/>
                </a:solidFill>
                <a:effectLst/>
                <a:latin typeface="Cambria" panose="02040503050406030204" pitchFamily="18" charset="0"/>
                <a:ea typeface="Cambria" panose="02040503050406030204" pitchFamily="18" charset="0"/>
              </a:rPr>
              <a:t> &lt; 24,5 cm</a:t>
            </a:r>
            <a:r>
              <a:rPr lang="en-US" sz="3600" baseline="30000" dirty="0">
                <a:solidFill>
                  <a:srgbClr val="FF0000"/>
                </a:solidFill>
                <a:effectLst/>
                <a:latin typeface="Cambria" panose="02040503050406030204" pitchFamily="18" charset="0"/>
                <a:ea typeface="Cambria" panose="02040503050406030204" pitchFamily="18" charset="0"/>
              </a:rPr>
              <a:t>2</a:t>
            </a:r>
            <a:r>
              <a:rPr lang="en-US" sz="3600" dirty="0">
                <a:solidFill>
                  <a:srgbClr val="FF0000"/>
                </a:solidFill>
                <a:effectLst/>
                <a:latin typeface="Cambria" panose="02040503050406030204" pitchFamily="18" charset="0"/>
                <a:ea typeface="Cambria" panose="02040503050406030204" pitchFamily="18" charset="0"/>
              </a:rPr>
              <a:t> &lt; 78,5 cm</a:t>
            </a:r>
            <a:r>
              <a:rPr lang="en-US" sz="3600" baseline="30000" dirty="0">
                <a:solidFill>
                  <a:srgbClr val="FF0000"/>
                </a:solidFill>
                <a:effectLst/>
                <a:latin typeface="Cambria" panose="02040503050406030204" pitchFamily="18" charset="0"/>
                <a:ea typeface="Cambria" panose="02040503050406030204" pitchFamily="18" charset="0"/>
              </a:rPr>
              <a:t>2</a:t>
            </a:r>
            <a:endParaRPr lang="en-US" sz="36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en-US" sz="3600" dirty="0" err="1">
                <a:solidFill>
                  <a:srgbClr val="FF0000"/>
                </a:solidFill>
                <a:effectLst/>
                <a:latin typeface="Cambria" panose="02040503050406030204" pitchFamily="18" charset="0"/>
                <a:ea typeface="Cambria" panose="02040503050406030204" pitchFamily="18" charset="0"/>
              </a:rPr>
              <a:t>Vậy</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hình</a:t>
            </a:r>
            <a:r>
              <a:rPr lang="en-US" sz="3600" dirty="0">
                <a:solidFill>
                  <a:srgbClr val="FF0000"/>
                </a:solidFill>
                <a:effectLst/>
                <a:latin typeface="Cambria" panose="02040503050406030204" pitchFamily="18" charset="0"/>
                <a:ea typeface="Cambria" panose="02040503050406030204" pitchFamily="18" charset="0"/>
              </a:rPr>
              <a:t> thang </a:t>
            </a:r>
            <a:r>
              <a:rPr lang="en-US" sz="3600" dirty="0" err="1">
                <a:solidFill>
                  <a:srgbClr val="FF0000"/>
                </a:solidFill>
                <a:effectLst/>
                <a:latin typeface="Cambria" panose="02040503050406030204" pitchFamily="18" charset="0"/>
                <a:ea typeface="Cambria" panose="02040503050406030204" pitchFamily="18" charset="0"/>
              </a:rPr>
              <a:t>có</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diện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tích</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bé</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nhất</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hình</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tròn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có</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diện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tích</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lớn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nhất</a:t>
            </a:r>
            <a:r>
              <a:rPr lang="en-US" sz="3600" dirty="0">
                <a:solidFill>
                  <a:srgbClr val="FF0000"/>
                </a:solidFill>
                <a:effectLst/>
                <a:latin typeface="Cambria" panose="02040503050406030204" pitchFamily="18" charset="0"/>
                <a:ea typeface="Cambria" panose="02040503050406030204" pitchFamily="18" charset="0"/>
              </a:rPr>
              <a:t>.</a:t>
            </a:r>
          </a:p>
        </p:txBody>
      </p:sp>
    </p:spTree>
    <p:custDataLst>
      <p:tags r:id="rId1"/>
    </p:custDataLst>
    <p:extLst>
      <p:ext uri="{BB962C8B-B14F-4D97-AF65-F5344CB8AC3E}">
        <p14:creationId xmlns:p14="http://schemas.microsoft.com/office/powerpoint/2010/main" val="22897639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344DF27-D653-68F3-F6E5-0A5B7C5A9EC8}"/>
              </a:ext>
            </a:extLst>
          </p:cNvPr>
          <p:cNvGrpSpPr/>
          <p:nvPr/>
        </p:nvGrpSpPr>
        <p:grpSpPr>
          <a:xfrm>
            <a:off x="149380" y="0"/>
            <a:ext cx="605826" cy="830997"/>
            <a:chOff x="3174278" y="237323"/>
            <a:chExt cx="605826" cy="830997"/>
          </a:xfrm>
        </p:grpSpPr>
        <p:sp>
          <p:nvSpPr>
            <p:cNvPr id="8" name="Oval 7">
              <a:extLst>
                <a:ext uri="{FF2B5EF4-FFF2-40B4-BE49-F238E27FC236}">
                  <a16:creationId xmlns:a16="http://schemas.microsoft.com/office/drawing/2014/main" id="{87387067-D12A-9AC6-BF86-5855666373FC}"/>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EA184CF5-E74D-590E-BB1E-97CA5E118579}"/>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0" name="TextBox 9">
            <a:extLst>
              <a:ext uri="{FF2B5EF4-FFF2-40B4-BE49-F238E27FC236}">
                <a16:creationId xmlns:a16="http://schemas.microsoft.com/office/drawing/2014/main" id="{E4D0057D-63BE-B167-66D6-1C4A1A3A9A59}"/>
              </a:ext>
            </a:extLst>
          </p:cNvPr>
          <p:cNvSpPr txBox="1"/>
          <p:nvPr/>
        </p:nvSpPr>
        <p:spPr>
          <a:xfrm>
            <a:off x="857200" y="53659"/>
            <a:ext cx="10674400" cy="1569660"/>
          </a:xfrm>
          <a:prstGeom prst="rect">
            <a:avLst/>
          </a:prstGeom>
          <a:noFill/>
        </p:spPr>
        <p:txBody>
          <a:bodyPr wrap="square" rtlCol="0">
            <a:spAutoFit/>
          </a:bodyPr>
          <a:lstStyle/>
          <a:p>
            <a:pPr lvl="0" algn="just" defTabSz="914400">
              <a:defRPr/>
            </a:pPr>
            <a:r>
              <a:rPr lang="vi-VN" sz="3200" b="1" dirty="0">
                <a:solidFill>
                  <a:prstClr val="black"/>
                </a:solidFill>
                <a:latin typeface="Cambria" panose="02040503050406030204" pitchFamily="18" charset="0"/>
                <a:ea typeface="Cambria" panose="02040503050406030204" pitchFamily="18" charset="0"/>
                <a:cs typeface="Arial" panose="020B0604020202020204" pitchFamily="34" charset="0"/>
              </a:rPr>
              <a:t> Tìm số thập phân thích hợp.</a:t>
            </a:r>
            <a:endParaRPr lang="en-US" sz="3200" b="1" dirty="0">
              <a:solidFill>
                <a:prstClr val="black"/>
              </a:solidFill>
              <a:latin typeface="Cambria" panose="02040503050406030204" pitchFamily="18" charset="0"/>
              <a:ea typeface="Cambria" panose="02040503050406030204" pitchFamily="18" charset="0"/>
              <a:cs typeface="Arial" panose="020B0604020202020204" pitchFamily="34" charset="0"/>
            </a:endParaRPr>
          </a:p>
          <a:p>
            <a:pPr lvl="0" algn="just" defTabSz="914400">
              <a:defRPr/>
            </a:pPr>
            <a:r>
              <a:rPr lang="vi-VN" sz="3200" dirty="0">
                <a:solidFill>
                  <a:prstClr val="black"/>
                </a:solidFill>
                <a:latin typeface="Cambria" panose="02040503050406030204" pitchFamily="18" charset="0"/>
                <a:ea typeface="Cambria" panose="02040503050406030204" pitchFamily="18" charset="0"/>
                <a:cs typeface="Arial" panose="020B0604020202020204" pitchFamily="34" charset="0"/>
              </a:rPr>
              <a:t>Một rô-bốt cắt được ba mảnh vải màu xanh, đỏ và vàng như hình dưới đây. Tổng diện tích ba mảnh vải đó là </a:t>
            </a:r>
            <a:r>
              <a:rPr lang="en-US" sz="320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vi-VN" sz="320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20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200" dirty="0">
                <a:latin typeface="Cambria" panose="02040503050406030204" pitchFamily="18" charset="0"/>
                <a:ea typeface="Cambria" panose="02040503050406030204" pitchFamily="18" charset="0"/>
              </a:rPr>
              <a:t>cm</a:t>
            </a:r>
            <a:r>
              <a:rPr lang="en-US" sz="3200" baseline="30000" dirty="0">
                <a:latin typeface="Cambria" panose="02040503050406030204" pitchFamily="18" charset="0"/>
                <a:ea typeface="Cambria" panose="02040503050406030204" pitchFamily="18" charset="0"/>
              </a:rPr>
              <a:t>2</a:t>
            </a:r>
            <a:endParaRPr kumimoji="0" lang="vi-VN"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 name="Rectangle: Rounded Corners 1">
            <a:extLst>
              <a:ext uri="{FF2B5EF4-FFF2-40B4-BE49-F238E27FC236}">
                <a16:creationId xmlns:a16="http://schemas.microsoft.com/office/drawing/2014/main" id="{1AEAD1AF-E2F6-5309-5B0B-02263C89A83A}"/>
              </a:ext>
            </a:extLst>
          </p:cNvPr>
          <p:cNvSpPr/>
          <p:nvPr/>
        </p:nvSpPr>
        <p:spPr>
          <a:xfrm>
            <a:off x="9184640" y="1117600"/>
            <a:ext cx="579120" cy="5181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pic>
        <p:nvPicPr>
          <p:cNvPr id="4" name="Picture 3">
            <a:extLst>
              <a:ext uri="{FF2B5EF4-FFF2-40B4-BE49-F238E27FC236}">
                <a16:creationId xmlns:a16="http://schemas.microsoft.com/office/drawing/2014/main" id="{14339E9B-CF61-4DA9-79F4-7F8F6AA4287A}"/>
              </a:ext>
            </a:extLst>
          </p:cNvPr>
          <p:cNvPicPr>
            <a:picLocks noChangeAspect="1"/>
          </p:cNvPicPr>
          <p:nvPr/>
        </p:nvPicPr>
        <p:blipFill>
          <a:blip r:embed="rId2"/>
          <a:stretch>
            <a:fillRect/>
          </a:stretch>
        </p:blipFill>
        <p:spPr>
          <a:xfrm>
            <a:off x="379730" y="1978660"/>
            <a:ext cx="6515100" cy="2209800"/>
          </a:xfrm>
          <a:prstGeom prst="rect">
            <a:avLst/>
          </a:prstGeom>
        </p:spPr>
      </p:pic>
      <p:pic>
        <p:nvPicPr>
          <p:cNvPr id="6" name="Picture 5">
            <a:extLst>
              <a:ext uri="{FF2B5EF4-FFF2-40B4-BE49-F238E27FC236}">
                <a16:creationId xmlns:a16="http://schemas.microsoft.com/office/drawing/2014/main" id="{B9F23495-4832-8278-1265-1A080AE05BC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65" b="96176" l="5674" r="97518">
                        <a14:foregroundMark x1="6915" y1="20650" x2="10284" y2="51625"/>
                        <a14:foregroundMark x1="10284" y1="51625" x2="10816" y2="52581"/>
                        <a14:foregroundMark x1="22872" y1="27725" x2="31738" y2="26960"/>
                        <a14:foregroundMark x1="53369" y1="14340" x2="80851" y2="11855"/>
                        <a14:foregroundMark x1="80851" y1="11855" x2="81738" y2="11855"/>
                        <a14:foregroundMark x1="57624" y1="21033" x2="79255" y2="24474"/>
                        <a14:foregroundMark x1="49823" y1="24857" x2="83688" y2="29063"/>
                        <a14:foregroundMark x1="50000" y1="16252" x2="86348" y2="12428"/>
                        <a14:foregroundMark x1="44681" y1="10516" x2="67021" y2="10325"/>
                        <a14:foregroundMark x1="67021" y1="10325" x2="78369" y2="10325"/>
                        <a14:foregroundMark x1="59043" y1="8031" x2="78901" y2="9751"/>
                        <a14:foregroundMark x1="78901" y1="9751" x2="93440" y2="27725"/>
                        <a14:foregroundMark x1="93440" y1="27725" x2="76773" y2="30019"/>
                        <a14:foregroundMark x1="76773" y1="30019" x2="59752" y2="25239"/>
                        <a14:foregroundMark x1="59752" y1="25239" x2="56560" y2="22753"/>
                        <a14:foregroundMark x1="55319" y1="29063" x2="70213" y2="31549"/>
                        <a14:foregroundMark x1="58333" y1="10516" x2="78014" y2="10707"/>
                        <a14:foregroundMark x1="78014" y1="10707" x2="92376" y2="17400"/>
                        <a14:foregroundMark x1="92376" y1="17400" x2="95390" y2="24092"/>
                        <a14:foregroundMark x1="56560" y1="6692" x2="69149" y2="3250"/>
                        <a14:foregroundMark x1="69149" y1="3250" x2="85816" y2="9369"/>
                        <a14:foregroundMark x1="85816" y1="9369" x2="94504" y2="17017"/>
                        <a14:foregroundMark x1="50532" y1="8222" x2="70035" y2="4015"/>
                        <a14:foregroundMark x1="70035" y1="4015" x2="97872" y2="8031"/>
                        <a14:foregroundMark x1="97872" y1="8031" x2="97695" y2="16252"/>
                        <a14:foregroundMark x1="57092" y1="4780" x2="70922" y2="2677"/>
                        <a14:foregroundMark x1="70922" y1="2677" x2="80496" y2="4207"/>
                        <a14:foregroundMark x1="6028" y1="19694" x2="8333" y2="33461"/>
                        <a14:foregroundMark x1="20213" y1="85277" x2="18440" y2="96176"/>
                        <a14:foregroundMark x1="41844" y1="25239" x2="41667" y2="24857"/>
                        <a14:foregroundMark x1="62234" y1="1147" x2="49468" y2="7648"/>
                        <a14:foregroundMark x1="49468" y1="7648" x2="47340" y2="20268"/>
                        <a14:foregroundMark x1="47340" y1="20268" x2="54433" y2="31549"/>
                        <a14:foregroundMark x1="54433" y1="31549" x2="66489" y2="35946"/>
                        <a14:foregroundMark x1="66489" y1="35946" x2="80674" y2="36329"/>
                        <a14:foregroundMark x1="80674" y1="36329" x2="92730" y2="31740"/>
                        <a14:foregroundMark x1="92730" y1="31740" x2="98404" y2="17400"/>
                        <a14:foregroundMark x1="98404" y1="17400" x2="91312" y2="6692"/>
                        <a14:foregroundMark x1="91312" y1="6692" x2="74468" y2="765"/>
                        <a14:foregroundMark x1="74468" y1="765" x2="69681" y2="1338"/>
                      </a14:backgroundRemoval>
                    </a14:imgEffect>
                  </a14:imgLayer>
                </a14:imgProps>
              </a:ext>
            </a:extLst>
          </a:blip>
          <a:stretch>
            <a:fillRect/>
          </a:stretch>
        </p:blipFill>
        <p:spPr>
          <a:xfrm>
            <a:off x="7183120" y="1657395"/>
            <a:ext cx="4870450" cy="4516392"/>
          </a:xfrm>
          <a:prstGeom prst="rect">
            <a:avLst/>
          </a:prstGeom>
        </p:spPr>
      </p:pic>
    </p:spTree>
    <p:extLst>
      <p:ext uri="{BB962C8B-B14F-4D97-AF65-F5344CB8AC3E}">
        <p14:creationId xmlns:p14="http://schemas.microsoft.com/office/powerpoint/2010/main" val="14731940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81E49-17F1-3EEB-CCA5-47B3792CA632}"/>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3CE93F03-AC71-5C3F-04C6-4EE76F8CEE90}"/>
              </a:ext>
            </a:extLst>
          </p:cNvPr>
          <p:cNvGrpSpPr/>
          <p:nvPr/>
        </p:nvGrpSpPr>
        <p:grpSpPr>
          <a:xfrm>
            <a:off x="149380" y="0"/>
            <a:ext cx="605826" cy="830997"/>
            <a:chOff x="3174278" y="237323"/>
            <a:chExt cx="605826" cy="830997"/>
          </a:xfrm>
        </p:grpSpPr>
        <p:sp>
          <p:nvSpPr>
            <p:cNvPr id="8" name="Oval 7">
              <a:extLst>
                <a:ext uri="{FF2B5EF4-FFF2-40B4-BE49-F238E27FC236}">
                  <a16:creationId xmlns:a16="http://schemas.microsoft.com/office/drawing/2014/main" id="{C9E4319B-2B6F-64B1-5143-C5D16E0436EE}"/>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76C9F03B-AD9A-5505-A564-EB0675A124D1}"/>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0" name="TextBox 9">
            <a:extLst>
              <a:ext uri="{FF2B5EF4-FFF2-40B4-BE49-F238E27FC236}">
                <a16:creationId xmlns:a16="http://schemas.microsoft.com/office/drawing/2014/main" id="{C1344AE9-779F-54A5-CE23-549ADF87DDB9}"/>
              </a:ext>
            </a:extLst>
          </p:cNvPr>
          <p:cNvSpPr txBox="1"/>
          <p:nvPr/>
        </p:nvSpPr>
        <p:spPr>
          <a:xfrm>
            <a:off x="857200" y="53659"/>
            <a:ext cx="10674400" cy="1569660"/>
          </a:xfrm>
          <a:prstGeom prst="rect">
            <a:avLst/>
          </a:prstGeom>
          <a:noFill/>
        </p:spPr>
        <p:txBody>
          <a:bodyPr wrap="square" rtlCol="0">
            <a:spAutoFit/>
          </a:bodyPr>
          <a:lstStyle/>
          <a:p>
            <a:pPr lvl="0" algn="just" defTabSz="914400">
              <a:defRPr/>
            </a:pPr>
            <a:r>
              <a:rPr lang="vi-VN" sz="3200" b="1" dirty="0">
                <a:solidFill>
                  <a:prstClr val="black"/>
                </a:solidFill>
                <a:latin typeface="Cambria" panose="02040503050406030204" pitchFamily="18" charset="0"/>
                <a:ea typeface="Cambria" panose="02040503050406030204" pitchFamily="18" charset="0"/>
                <a:cs typeface="Arial" panose="020B0604020202020204" pitchFamily="34" charset="0"/>
              </a:rPr>
              <a:t> Tìm số thập phân thích hợp.</a:t>
            </a:r>
            <a:endParaRPr lang="en-US" sz="3200" b="1" dirty="0">
              <a:solidFill>
                <a:prstClr val="black"/>
              </a:solidFill>
              <a:latin typeface="Cambria" panose="02040503050406030204" pitchFamily="18" charset="0"/>
              <a:ea typeface="Cambria" panose="02040503050406030204" pitchFamily="18" charset="0"/>
              <a:cs typeface="Arial" panose="020B0604020202020204" pitchFamily="34" charset="0"/>
            </a:endParaRPr>
          </a:p>
          <a:p>
            <a:pPr lvl="0" algn="just" defTabSz="914400">
              <a:defRPr/>
            </a:pPr>
            <a:r>
              <a:rPr lang="vi-VN" sz="3200" dirty="0">
                <a:solidFill>
                  <a:prstClr val="black"/>
                </a:solidFill>
                <a:latin typeface="Cambria" panose="02040503050406030204" pitchFamily="18" charset="0"/>
                <a:ea typeface="Cambria" panose="02040503050406030204" pitchFamily="18" charset="0"/>
                <a:cs typeface="Arial" panose="020B0604020202020204" pitchFamily="34" charset="0"/>
              </a:rPr>
              <a:t>Một rô-bốt cắt được ba mảnh vải màu xanh, đỏ và vàng như hình dưới đây. Tổng diện tích ba mảnh vải đó </a:t>
            </a:r>
            <a:r>
              <a:rPr lang="vi-VN" sz="3200">
                <a:solidFill>
                  <a:prstClr val="black"/>
                </a:solidFill>
                <a:latin typeface="Cambria" panose="02040503050406030204" pitchFamily="18" charset="0"/>
                <a:ea typeface="Cambria" panose="02040503050406030204" pitchFamily="18" charset="0"/>
                <a:cs typeface="Arial" panose="020B0604020202020204" pitchFamily="34" charset="0"/>
              </a:rPr>
              <a:t>là </a:t>
            </a:r>
            <a:r>
              <a:rPr lang="en-US" sz="3200">
                <a:solidFill>
                  <a:prstClr val="black"/>
                </a:solidFill>
                <a:latin typeface="Cambria" panose="02040503050406030204" pitchFamily="18" charset="0"/>
                <a:ea typeface="Cambria" panose="02040503050406030204" pitchFamily="18" charset="0"/>
                <a:cs typeface="Arial" panose="020B0604020202020204" pitchFamily="34" charset="0"/>
              </a:rPr>
              <a:t> </a:t>
            </a:r>
            <a:r>
              <a:rPr lang="vi-VN" sz="320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20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200">
                <a:latin typeface="Cambria" panose="02040503050406030204" pitchFamily="18" charset="0"/>
                <a:ea typeface="Cambria" panose="02040503050406030204" pitchFamily="18" charset="0"/>
              </a:rPr>
              <a:t>cm</a:t>
            </a:r>
            <a:r>
              <a:rPr lang="en-US" sz="3200" baseline="30000">
                <a:latin typeface="Cambria" panose="02040503050406030204" pitchFamily="18" charset="0"/>
                <a:ea typeface="Cambria" panose="02040503050406030204" pitchFamily="18" charset="0"/>
              </a:rPr>
              <a:t>2</a:t>
            </a:r>
            <a:endParaRPr kumimoji="0" lang="vi-VN"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4" name="Picture 3">
            <a:extLst>
              <a:ext uri="{FF2B5EF4-FFF2-40B4-BE49-F238E27FC236}">
                <a16:creationId xmlns:a16="http://schemas.microsoft.com/office/drawing/2014/main" id="{937E29A0-2057-E120-F2BC-FC91557A2E9C}"/>
              </a:ext>
            </a:extLst>
          </p:cNvPr>
          <p:cNvPicPr>
            <a:picLocks noChangeAspect="1"/>
          </p:cNvPicPr>
          <p:nvPr/>
        </p:nvPicPr>
        <p:blipFill>
          <a:blip r:embed="rId4"/>
          <a:stretch>
            <a:fillRect/>
          </a:stretch>
        </p:blipFill>
        <p:spPr>
          <a:xfrm>
            <a:off x="316492" y="2740660"/>
            <a:ext cx="6515100" cy="2209800"/>
          </a:xfrm>
          <a:prstGeom prst="rect">
            <a:avLst/>
          </a:prstGeom>
        </p:spPr>
      </p:pic>
      <p:pic>
        <p:nvPicPr>
          <p:cNvPr id="6" name="Picture 5">
            <a:extLst>
              <a:ext uri="{FF2B5EF4-FFF2-40B4-BE49-F238E27FC236}">
                <a16:creationId xmlns:a16="http://schemas.microsoft.com/office/drawing/2014/main" id="{7163AA64-C607-4D0C-7950-C9331DF65D1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765" b="96176" l="5674" r="97518">
                        <a14:foregroundMark x1="6915" y1="20650" x2="10284" y2="51625"/>
                        <a14:foregroundMark x1="10284" y1="51625" x2="10816" y2="52581"/>
                        <a14:foregroundMark x1="22872" y1="27725" x2="31738" y2="26960"/>
                        <a14:foregroundMark x1="53369" y1="14340" x2="80851" y2="11855"/>
                        <a14:foregroundMark x1="80851" y1="11855" x2="81738" y2="11855"/>
                        <a14:foregroundMark x1="57624" y1="21033" x2="79255" y2="24474"/>
                        <a14:foregroundMark x1="49823" y1="24857" x2="83688" y2="29063"/>
                        <a14:foregroundMark x1="50000" y1="16252" x2="86348" y2="12428"/>
                        <a14:foregroundMark x1="44681" y1="10516" x2="67021" y2="10325"/>
                        <a14:foregroundMark x1="67021" y1="10325" x2="78369" y2="10325"/>
                        <a14:foregroundMark x1="59043" y1="8031" x2="78901" y2="9751"/>
                        <a14:foregroundMark x1="78901" y1="9751" x2="93440" y2="27725"/>
                        <a14:foregroundMark x1="93440" y1="27725" x2="76773" y2="30019"/>
                        <a14:foregroundMark x1="76773" y1="30019" x2="59752" y2="25239"/>
                        <a14:foregroundMark x1="59752" y1="25239" x2="56560" y2="22753"/>
                        <a14:foregroundMark x1="55319" y1="29063" x2="70213" y2="31549"/>
                        <a14:foregroundMark x1="58333" y1="10516" x2="78014" y2="10707"/>
                        <a14:foregroundMark x1="78014" y1="10707" x2="92376" y2="17400"/>
                        <a14:foregroundMark x1="92376" y1="17400" x2="95390" y2="24092"/>
                        <a14:foregroundMark x1="56560" y1="6692" x2="69149" y2="3250"/>
                        <a14:foregroundMark x1="69149" y1="3250" x2="85816" y2="9369"/>
                        <a14:foregroundMark x1="85816" y1="9369" x2="94504" y2="17017"/>
                        <a14:foregroundMark x1="50532" y1="8222" x2="70035" y2="4015"/>
                        <a14:foregroundMark x1="70035" y1="4015" x2="97872" y2="8031"/>
                        <a14:foregroundMark x1="97872" y1="8031" x2="97695" y2="16252"/>
                        <a14:foregroundMark x1="57092" y1="4780" x2="70922" y2="2677"/>
                        <a14:foregroundMark x1="70922" y1="2677" x2="80496" y2="4207"/>
                        <a14:foregroundMark x1="6028" y1="19694" x2="8333" y2="33461"/>
                        <a14:foregroundMark x1="20213" y1="85277" x2="18440" y2="96176"/>
                        <a14:foregroundMark x1="41844" y1="25239" x2="41667" y2="24857"/>
                        <a14:foregroundMark x1="62234" y1="1147" x2="49468" y2="7648"/>
                        <a14:foregroundMark x1="49468" y1="7648" x2="47340" y2="20268"/>
                        <a14:foregroundMark x1="47340" y1="20268" x2="54433" y2="31549"/>
                        <a14:foregroundMark x1="54433" y1="31549" x2="66489" y2="35946"/>
                        <a14:foregroundMark x1="66489" y1="35946" x2="80674" y2="36329"/>
                        <a14:foregroundMark x1="80674" y1="36329" x2="92730" y2="31740"/>
                        <a14:foregroundMark x1="92730" y1="31740" x2="98404" y2="17400"/>
                        <a14:foregroundMark x1="98404" y1="17400" x2="91312" y2="6692"/>
                        <a14:foregroundMark x1="91312" y1="6692" x2="74468" y2="765"/>
                        <a14:foregroundMark x1="74468" y1="765" x2="69681" y2="1338"/>
                      </a14:backgroundRemoval>
                    </a14:imgEffect>
                  </a14:imgLayer>
                </a14:imgProps>
              </a:ext>
            </a:extLst>
          </a:blip>
          <a:stretch>
            <a:fillRect/>
          </a:stretch>
        </p:blipFill>
        <p:spPr>
          <a:xfrm>
            <a:off x="7005058" y="1951309"/>
            <a:ext cx="4870450" cy="4516392"/>
          </a:xfrm>
          <a:prstGeom prst="rect">
            <a:avLst/>
          </a:prstGeom>
        </p:spPr>
      </p:pic>
    </p:spTree>
    <p:controls>
      <mc:AlternateContent xmlns:mc="http://schemas.openxmlformats.org/markup-compatibility/2006">
        <mc:Choice xmlns:v="urn:schemas-microsoft-com:vml" Requires="v">
          <p:control spid="2051" name="TextBox1" r:id="rId2" imgW="1114560" imgH="552600"/>
        </mc:Choice>
        <mc:Fallback>
          <p:control name="TextBox1" r:id="rId2" imgW="1114560" imgH="552600">
            <p:pic>
              <p:nvPicPr>
                <p:cNvPr id="3" name="TextBox1">
                  <a:extLst>
                    <a:ext uri="{FF2B5EF4-FFF2-40B4-BE49-F238E27FC236}">
                      <a16:creationId xmlns:a16="http://schemas.microsoft.com/office/drawing/2014/main" id="{A712CDBB-E530-903C-5E04-FA10F1C5C109}"/>
                    </a:ext>
                  </a:extLst>
                </p:cNvPr>
                <p:cNvPicPr>
                  <a:picLocks/>
                </p:cNvPicPr>
                <p:nvPr/>
              </p:nvPicPr>
              <p:blipFill>
                <a:blip r:embed="rId7"/>
                <a:stretch>
                  <a:fillRect/>
                </a:stretch>
              </p:blipFill>
              <p:spPr>
                <a:xfrm>
                  <a:off x="9111342" y="1074679"/>
                  <a:ext cx="1110343" cy="548640"/>
                </a:xfrm>
                <a:prstGeom prst="rect">
                  <a:avLst/>
                </a:prstGeom>
              </p:spPr>
            </p:pic>
          </p:control>
        </mc:Fallback>
      </mc:AlternateContent>
    </p:controls>
    <p:extLst>
      <p:ext uri="{BB962C8B-B14F-4D97-AF65-F5344CB8AC3E}">
        <p14:creationId xmlns:p14="http://schemas.microsoft.com/office/powerpoint/2010/main" val="1675976484"/>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2">
            <a:extLst>
              <a:ext uri="{FF2B5EF4-FFF2-40B4-BE49-F238E27FC236}">
                <a16:creationId xmlns:a16="http://schemas.microsoft.com/office/drawing/2014/main" id="{7563F384-8FEF-41E2-9952-89162F8290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815" t="8110" r="28160" b="5079"/>
          <a:stretch/>
        </p:blipFill>
        <p:spPr>
          <a:xfrm>
            <a:off x="-260143" y="2595023"/>
            <a:ext cx="3339520" cy="4262978"/>
          </a:xfrm>
          <a:prstGeom prst="rect">
            <a:avLst/>
          </a:prstGeom>
        </p:spPr>
      </p:pic>
      <p:sp>
        <p:nvSpPr>
          <p:cNvPr id="2" name="TextBox 1">
            <a:extLst>
              <a:ext uri="{FF2B5EF4-FFF2-40B4-BE49-F238E27FC236}">
                <a16:creationId xmlns:a16="http://schemas.microsoft.com/office/drawing/2014/main" id="{05277133-0C04-7D08-6C72-DD8B1448C34B}"/>
              </a:ext>
            </a:extLst>
          </p:cNvPr>
          <p:cNvSpPr txBox="1"/>
          <p:nvPr/>
        </p:nvSpPr>
        <p:spPr>
          <a:xfrm>
            <a:off x="2885440" y="386080"/>
            <a:ext cx="9184640" cy="5693866"/>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thang bao </a:t>
            </a:r>
            <a:r>
              <a:rPr lang="en-US" sz="2800" dirty="0" err="1">
                <a:solidFill>
                  <a:srgbClr val="FF0000"/>
                </a:solidFill>
                <a:latin typeface="Cambria" panose="02040503050406030204" pitchFamily="18" charset="0"/>
                <a:ea typeface="Cambria" panose="02040503050406030204" pitchFamily="18" charset="0"/>
              </a:rPr>
              <a:t>ngoài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(4 + 6) × 3,5 : 2 = 17,5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Bán </a:t>
            </a:r>
            <a:r>
              <a:rPr lang="en-US" sz="2800" dirty="0" err="1">
                <a:solidFill>
                  <a:srgbClr val="FF0000"/>
                </a:solidFill>
                <a:latin typeface="Cambria" panose="02040503050406030204" pitchFamily="18" charset="0"/>
                <a:ea typeface="Cambria" panose="02040503050406030204" pitchFamily="18" charset="0"/>
              </a:rPr>
              <a:t>kính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tròn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bên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trong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3 : 2 = 1,5 (dm)</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nửa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tròn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bên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trong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(3,14 × 1, 5 × 1,5) : 2 = 3,5325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phần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giấy</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xanh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đỏ</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(17,5 – 3,5325) x 2 = 27,935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tam </a:t>
            </a:r>
            <a:r>
              <a:rPr lang="en-US" sz="2800" dirty="0" err="1">
                <a:solidFill>
                  <a:srgbClr val="FF0000"/>
                </a:solidFill>
                <a:latin typeface="Cambria" panose="02040503050406030204" pitchFamily="18" charset="0"/>
                <a:ea typeface="Cambria" panose="02040503050406030204" pitchFamily="18" charset="0"/>
              </a:rPr>
              <a:t>giác</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 × 1) : 2 = 0,5 (dm2)</a:t>
            </a:r>
          </a:p>
          <a:p>
            <a:pPr algn="ctr"/>
            <a:r>
              <a:rPr lang="en-US" sz="2800" dirty="0" err="1">
                <a:solidFill>
                  <a:srgbClr val="FF0000"/>
                </a:solidFill>
                <a:latin typeface="Cambria" panose="02040503050406030204" pitchFamily="18" charset="0"/>
                <a:ea typeface="Cambria" panose="02040503050406030204" pitchFamily="18" charset="0"/>
              </a:rPr>
              <a:t>Tổng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3 </a:t>
            </a:r>
            <a:r>
              <a:rPr lang="en-US" sz="2800" dirty="0" err="1">
                <a:solidFill>
                  <a:srgbClr val="FF0000"/>
                </a:solidFill>
                <a:latin typeface="Cambria" panose="02040503050406030204" pitchFamily="18" charset="0"/>
                <a:ea typeface="Cambria" panose="02040503050406030204" pitchFamily="18" charset="0"/>
              </a:rPr>
              <a:t>mảnh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vải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13,9675 + 13,9675 + 0,5 = 28,435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Đáp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28,435 dm</a:t>
            </a:r>
            <a:r>
              <a:rPr lang="en-US" sz="2800" baseline="30000" dirty="0">
                <a:solidFill>
                  <a:srgbClr val="FF0000"/>
                </a:solidFill>
                <a:latin typeface="Cambria" panose="02040503050406030204" pitchFamily="18" charset="0"/>
                <a:ea typeface="Cambria" panose="02040503050406030204" pitchFamily="18" charset="0"/>
              </a:rPr>
              <a:t>2</a:t>
            </a:r>
            <a:endParaRPr lang="en-US" sz="2800" dirty="0">
              <a:solidFill>
                <a:srgbClr val="FF000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9076732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ISLIDE.DIAGRAM" val="#332015;"/>
</p:tagLst>
</file>

<file path=ppt/tags/tag3.xml><?xml version="1.0" encoding="utf-8"?>
<p:tagLst xmlns:a="http://schemas.openxmlformats.org/drawingml/2006/main" xmlns:r="http://schemas.openxmlformats.org/officeDocument/2006/relationships" xmlns:p="http://schemas.openxmlformats.org/presentationml/2006/main">
  <p:tag name="ISLIDE.DIAGRAM" val="#332015;"/>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1079</TotalTime>
  <Words>548</Words>
  <Application>Microsoft Office PowerPoint</Application>
  <PresentationFormat>Widescreen</PresentationFormat>
  <Paragraphs>63</Paragraphs>
  <Slides>12</Slides>
  <Notes>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Calibri</vt:lpstr>
      <vt:lpstr>Calibri Light</vt:lpstr>
      <vt:lpstr>Cambria</vt:lpstr>
      <vt:lpstr>Cambria Math</vt:lpstr>
      <vt:lpstr>等线</vt:lpstr>
      <vt:lpstr>等线 Light</vt:lpstr>
      <vt:lpstr>仓耳意式布丁体</vt:lpstr>
      <vt:lpstr>仓耳青禾体-谷力 W05</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WINDOWS</cp:lastModifiedBy>
  <cp:revision>302</cp:revision>
  <dcterms:created xsi:type="dcterms:W3CDTF">2019-03-29T12:25:33Z</dcterms:created>
  <dcterms:modified xsi:type="dcterms:W3CDTF">2025-01-03T05:38:28Z</dcterms:modified>
</cp:coreProperties>
</file>