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02" r:id="rId2"/>
    <p:sldId id="292" r:id="rId3"/>
    <p:sldId id="298" r:id="rId4"/>
    <p:sldId id="265" r:id="rId5"/>
    <p:sldId id="266" r:id="rId6"/>
    <p:sldId id="296" r:id="rId7"/>
    <p:sldId id="297" r:id="rId8"/>
    <p:sldId id="299" r:id="rId9"/>
    <p:sldId id="300" r:id="rId10"/>
    <p:sldId id="301" r:id="rId11"/>
  </p:sldIdLst>
  <p:sldSz cx="12192000" cy="6858000"/>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25B3A"/>
    <a:srgbClr val="E6E6E6"/>
    <a:srgbClr val="627654"/>
    <a:srgbClr val="93AC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2899" autoAdjust="0"/>
    <p:restoredTop sz="94660"/>
  </p:normalViewPr>
  <p:slideViewPr>
    <p:cSldViewPr snapToGrid="0">
      <p:cViewPr varScale="1">
        <p:scale>
          <a:sx n="79" d="100"/>
          <a:sy n="79" d="100"/>
        </p:scale>
        <p:origin x="96" y="22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2838627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2839691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70752163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48767042"/>
      </p:ext>
    </p:extLst>
  </p:cSld>
  <p:clrMap bg1="lt1" tx1="dk1" bg2="lt2" tx2="dk2" accent1="accent1" accent2="accent2" accent3="accent3" accent4="accent4" accent5="accent5" accent6="accent6" hlink="hlink" folHlink="folHlink"/>
  <p:sldLayoutIdLst>
    <p:sldLayoutId id="2147483668" r:id="rId1"/>
    <p:sldLayoutId id="2147483669" r:id="rId2"/>
    <p:sldLayoutId id="2147483689"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NUL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NUL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92480" y="2088541"/>
            <a:ext cx="10533888" cy="1246495"/>
          </a:xfrm>
          <a:prstGeom prst="rect">
            <a:avLst/>
          </a:prstGeom>
        </p:spPr>
        <p:txBody>
          <a:bodyPr wrap="square">
            <a:spAutoFit/>
          </a:bodyPr>
          <a:lstStyle/>
          <a:p>
            <a:pPr algn="ctr"/>
            <a:r>
              <a:rPr lang="en-US" sz="3000" i="1" smtClean="0">
                <a:latin typeface="Tahoma" panose="020B0604030504040204" pitchFamily="34" charset="0"/>
                <a:ea typeface="Tahoma" panose="020B0604030504040204" pitchFamily="34" charset="0"/>
                <a:cs typeface="Tahoma" panose="020B0604030504040204" pitchFamily="34" charset="0"/>
              </a:rPr>
              <a:t>Tiếng Việt</a:t>
            </a:r>
          </a:p>
          <a:p>
            <a:pPr algn="just"/>
            <a:r>
              <a:rPr lang="en-US" sz="4500" i="1" smtClean="0">
                <a:latin typeface="Tahoma" panose="020B0604030504040204" pitchFamily="34" charset="0"/>
                <a:ea typeface="Tahoma" panose="020B0604030504040204" pitchFamily="34" charset="0"/>
                <a:cs typeface="Tahoma" panose="020B0604030504040204" pitchFamily="34" charset="0"/>
              </a:rPr>
              <a:t>Những búp chè trên cây cổ thụ</a:t>
            </a:r>
            <a:endParaRPr lang="en-US" sz="4500" i="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7774472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43584" y="2551837"/>
            <a:ext cx="9924288" cy="2092881"/>
          </a:xfrm>
          <a:prstGeom prst="rect">
            <a:avLst/>
          </a:prstGeom>
        </p:spPr>
        <p:txBody>
          <a:bodyPr wrap="square">
            <a:spAutoFit/>
          </a:bodyPr>
          <a:lstStyle/>
          <a:p>
            <a:pPr algn="just"/>
            <a:r>
              <a:rPr lang="vi-VN" sz="2600" i="1">
                <a:latin typeface="Tahoma" panose="020B0604030504040204" pitchFamily="34" charset="0"/>
                <a:ea typeface="Tahoma" panose="020B0604030504040204" pitchFamily="34" charset="0"/>
                <a:cs typeface="Tahoma" panose="020B0604030504040204" pitchFamily="34" charset="0"/>
              </a:rPr>
              <a:t>Búp chè trên những cây cổ thụ Tà Xùa mang những nét đặc trưng về búp, lá, vị chè. Đó là niềm tự hào của những người con quê hương, nơi có sản vật ấy. Ước mong lan toả và giới thiệu sản vật quê hương tới thật nhiều người luôn là ấp ủ, ước mong của những người con yêu quê hương.</a:t>
            </a:r>
            <a:endParaRPr lang="en-US" sz="2600" i="1" dirty="0">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2743200" y="357277"/>
            <a:ext cx="6096000" cy="769441"/>
          </a:xfrm>
          <a:prstGeom prst="rect">
            <a:avLst/>
          </a:prstGeom>
        </p:spPr>
        <p:txBody>
          <a:bodyPr>
            <a:spAutoFit/>
          </a:bodyPr>
          <a:lstStyle/>
          <a:p>
            <a:pPr algn="ctr"/>
            <a:r>
              <a:rPr lang="en-US" sz="2600" i="1" smtClean="0">
                <a:latin typeface="Tahoma" panose="020B0604030504040204" pitchFamily="34" charset="0"/>
                <a:ea typeface="Tahoma" panose="020B0604030504040204" pitchFamily="34" charset="0"/>
                <a:cs typeface="Tahoma" panose="020B0604030504040204" pitchFamily="34" charset="0"/>
              </a:rPr>
              <a:t>Nội dung</a:t>
            </a:r>
          </a:p>
          <a:p>
            <a:pPr algn="ctr"/>
            <a:endParaRPr lang="en-US" i="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099538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A815849B-818A-C981-B4A1-BF36C62CC298}"/>
              </a:ext>
            </a:extLst>
          </p:cNvPr>
          <p:cNvSpPr/>
          <p:nvPr/>
        </p:nvSpPr>
        <p:spPr>
          <a:xfrm>
            <a:off x="180422" y="306160"/>
            <a:ext cx="7744378" cy="6245679"/>
          </a:xfrm>
          <a:prstGeom prst="roundRect">
            <a:avLst/>
          </a:prstGeom>
          <a:solidFill>
            <a:srgbClr val="00B05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r>
              <a:rPr lang="en-US" sz="2800" i="1" dirty="0">
                <a:latin typeface="Tahoma" panose="020B0604030504040204" pitchFamily="34" charset="0"/>
                <a:ea typeface="Tahoma" panose="020B0604030504040204" pitchFamily="34" charset="0"/>
                <a:cs typeface="Tahoma" panose="020B0604030504040204" pitchFamily="34" charset="0"/>
              </a:rPr>
              <a:t>- </a:t>
            </a:r>
            <a:r>
              <a:rPr lang="vi-VN" sz="2800" i="1" dirty="0">
                <a:latin typeface="Tahoma" panose="020B0604030504040204" pitchFamily="34" charset="0"/>
                <a:ea typeface="Tahoma" panose="020B0604030504040204" pitchFamily="34" charset="0"/>
                <a:cs typeface="Tahoma" panose="020B0604030504040204" pitchFamily="34" charset="0"/>
              </a:rPr>
              <a:t>Đồ uống mà em thích là nước chanh.</a:t>
            </a:r>
            <a:endParaRPr lang="en-US" sz="2800" i="1" dirty="0">
              <a:latin typeface="Tahoma" panose="020B0604030504040204" pitchFamily="34" charset="0"/>
              <a:ea typeface="Tahoma" panose="020B0604030504040204" pitchFamily="34" charset="0"/>
              <a:cs typeface="Tahoma" panose="020B0604030504040204" pitchFamily="34" charset="0"/>
            </a:endParaRPr>
          </a:p>
          <a:p>
            <a:pPr algn="just"/>
            <a:r>
              <a:rPr lang="en-US" sz="2800" i="1" dirty="0">
                <a:latin typeface="Tahoma" panose="020B0604030504040204" pitchFamily="34" charset="0"/>
                <a:ea typeface="Tahoma" panose="020B0604030504040204" pitchFamily="34" charset="0"/>
                <a:cs typeface="Tahoma" panose="020B0604030504040204" pitchFamily="34" charset="0"/>
              </a:rPr>
              <a:t>- </a:t>
            </a:r>
            <a:r>
              <a:rPr lang="vi-VN" sz="2800" i="1" dirty="0">
                <a:latin typeface="Tahoma" panose="020B0604030504040204" pitchFamily="34" charset="0"/>
                <a:ea typeface="Tahoma" panose="020B0604030504040204" pitchFamily="34" charset="0"/>
                <a:cs typeface="Tahoma" panose="020B0604030504040204" pitchFamily="34" charset="0"/>
              </a:rPr>
              <a:t>Nguồn gốc: được làm từ nước lọc, đường và quả chanh.</a:t>
            </a:r>
            <a:endParaRPr lang="en-US" sz="2800" i="1" dirty="0">
              <a:latin typeface="Tahoma" panose="020B0604030504040204" pitchFamily="34" charset="0"/>
              <a:ea typeface="Tahoma" panose="020B0604030504040204" pitchFamily="34" charset="0"/>
              <a:cs typeface="Tahoma" panose="020B0604030504040204" pitchFamily="34" charset="0"/>
            </a:endParaRPr>
          </a:p>
          <a:p>
            <a:pPr algn="just"/>
            <a:r>
              <a:rPr lang="en-US" sz="2800" i="1" dirty="0">
                <a:latin typeface="Tahoma" panose="020B0604030504040204" pitchFamily="34" charset="0"/>
                <a:ea typeface="Tahoma" panose="020B0604030504040204" pitchFamily="34" charset="0"/>
                <a:cs typeface="Tahoma" panose="020B0604030504040204" pitchFamily="34" charset="0"/>
              </a:rPr>
              <a:t>- </a:t>
            </a:r>
            <a:r>
              <a:rPr lang="vi-VN" sz="2800" i="1" dirty="0">
                <a:latin typeface="Tahoma" panose="020B0604030504040204" pitchFamily="34" charset="0"/>
                <a:ea typeface="Tahoma" panose="020B0604030504040204" pitchFamily="34" charset="0"/>
                <a:cs typeface="Tahoma" panose="020B0604030504040204" pitchFamily="34" charset="0"/>
              </a:rPr>
              <a:t>Cách pha:</a:t>
            </a:r>
            <a:endParaRPr lang="en-US" sz="2800" i="1" dirty="0">
              <a:latin typeface="Tahoma" panose="020B0604030504040204" pitchFamily="34" charset="0"/>
              <a:ea typeface="Tahoma" panose="020B0604030504040204" pitchFamily="34" charset="0"/>
              <a:cs typeface="Tahoma" panose="020B0604030504040204" pitchFamily="34" charset="0"/>
            </a:endParaRPr>
          </a:p>
          <a:p>
            <a:pPr algn="just"/>
            <a:r>
              <a:rPr lang="vi-VN" sz="2800" i="1" dirty="0">
                <a:latin typeface="Tahoma" panose="020B0604030504040204" pitchFamily="34" charset="0"/>
                <a:ea typeface="Tahoma" panose="020B0604030504040204" pitchFamily="34" charset="0"/>
                <a:cs typeface="Tahoma" panose="020B0604030504040204" pitchFamily="34" charset="0"/>
              </a:rPr>
              <a:t>+ Bước 1: Lấy 1 cốc nước lọc, thêm 1 – 2 thìa đường (tùy khẩu vị) và khuấy tan đường.</a:t>
            </a:r>
            <a:endParaRPr lang="en-US" sz="2800" i="1" dirty="0">
              <a:latin typeface="Tahoma" panose="020B0604030504040204" pitchFamily="34" charset="0"/>
              <a:ea typeface="Tahoma" panose="020B0604030504040204" pitchFamily="34" charset="0"/>
              <a:cs typeface="Tahoma" panose="020B0604030504040204" pitchFamily="34" charset="0"/>
            </a:endParaRPr>
          </a:p>
          <a:p>
            <a:pPr algn="just"/>
            <a:r>
              <a:rPr lang="en-US" sz="2800" i="1" dirty="0">
                <a:latin typeface="Tahoma" panose="020B0604030504040204" pitchFamily="34" charset="0"/>
                <a:ea typeface="Tahoma" panose="020B0604030504040204" pitchFamily="34" charset="0"/>
                <a:cs typeface="Tahoma" panose="020B0604030504040204" pitchFamily="34" charset="0"/>
              </a:rPr>
              <a:t>+ </a:t>
            </a:r>
            <a:r>
              <a:rPr lang="vi-VN" sz="2800" i="1" dirty="0">
                <a:latin typeface="Tahoma" panose="020B0604030504040204" pitchFamily="34" charset="0"/>
                <a:ea typeface="Tahoma" panose="020B0604030504040204" pitchFamily="34" charset="0"/>
                <a:cs typeface="Tahoma" panose="020B0604030504040204" pitchFamily="34" charset="0"/>
              </a:rPr>
              <a:t>Bước 2: Cắt 1 nửa quả chanh, vắt nước và cho vào cốc nước đường đã pha, khuấy đều.</a:t>
            </a:r>
            <a:endParaRPr lang="en-US" sz="2800" i="1" dirty="0">
              <a:latin typeface="Tahoma" panose="020B0604030504040204" pitchFamily="34" charset="0"/>
              <a:ea typeface="Tahoma" panose="020B0604030504040204" pitchFamily="34" charset="0"/>
              <a:cs typeface="Tahoma" panose="020B0604030504040204" pitchFamily="34" charset="0"/>
            </a:endParaRPr>
          </a:p>
          <a:p>
            <a:pPr algn="just"/>
            <a:r>
              <a:rPr lang="vi-VN" sz="2800" i="1" dirty="0">
                <a:latin typeface="Tahoma" panose="020B0604030504040204" pitchFamily="34" charset="0"/>
                <a:ea typeface="Tahoma" panose="020B0604030504040204" pitchFamily="34" charset="0"/>
                <a:cs typeface="Tahoma" panose="020B0604030504040204" pitchFamily="34" charset="0"/>
              </a:rPr>
              <a:t>- Hương vị: Vị ngọt thanh kết hợp với vị chua nhẹ rất thanh mát, sảng khoái.</a:t>
            </a:r>
            <a:endParaRPr lang="en-US" sz="2800" i="1"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948379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80288" y="2136339"/>
            <a:ext cx="10351008" cy="3108543"/>
          </a:xfrm>
          <a:prstGeom prst="rect">
            <a:avLst/>
          </a:prstGeom>
        </p:spPr>
        <p:txBody>
          <a:bodyPr wrap="square">
            <a:spAutoFit/>
          </a:bodyPr>
          <a:lstStyle/>
          <a:p>
            <a:pPr algn="just"/>
            <a:r>
              <a:rPr lang="en-US" sz="2800">
                <a:latin typeface="Tahoma" panose="020B0604030504040204" pitchFamily="34" charset="0"/>
                <a:ea typeface="Tahoma" panose="020B0604030504040204" pitchFamily="34" charset="0"/>
                <a:cs typeface="Tahoma" panose="020B0604030504040204" pitchFamily="34" charset="0"/>
              </a:rPr>
              <a:t>Tôi có một cậu bạn người Mông tên là Thào A Sùng. Mỗi lần gặp cậu, tôi lại được nghe cậu kể về bản làng Tà Xùa quê hương cậu, về những cây chè cổ thụ cao lớn ở đó với giọng tự hào. Cậu luôn trăn trở vì còn ít người biết đến chè Tà Xùa.</a:t>
            </a:r>
          </a:p>
          <a:p>
            <a:pPr algn="just"/>
            <a:r>
              <a:rPr lang="en-US" sz="2800">
                <a:latin typeface="Tahoma" panose="020B0604030504040204" pitchFamily="34" charset="0"/>
                <a:ea typeface="Tahoma" panose="020B0604030504040204" pitchFamily="34" charset="0"/>
                <a:cs typeface="Tahoma" panose="020B0604030504040204" pitchFamily="34" charset="0"/>
              </a:rPr>
              <a:t>	Một lần, huyện tôi tổ chức cuộc thi "Bảy sắc cầu vồng" giữa các trường. Chúng tôi gặp nhau trong một trận đấu. Chỉ còn câu hỏi cuối cùng khi tỉ số đang nghiêng về trường tôi.</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1682496" y="295347"/>
            <a:ext cx="8290560" cy="553998"/>
          </a:xfrm>
          <a:prstGeom prst="rect">
            <a:avLst/>
          </a:prstGeom>
        </p:spPr>
        <p:txBody>
          <a:bodyPr wrap="square">
            <a:spAutoFit/>
          </a:bodyPr>
          <a:lstStyle/>
          <a:p>
            <a:pPr algn="ctr"/>
            <a:r>
              <a:rPr lang="en-US" sz="3000" smtClean="0">
                <a:latin typeface="Tahoma" panose="020B0604030504040204" pitchFamily="34" charset="0"/>
                <a:ea typeface="Tahoma" panose="020B0604030504040204" pitchFamily="34" charset="0"/>
                <a:cs typeface="Tahoma" panose="020B0604030504040204" pitchFamily="34" charset="0"/>
              </a:rPr>
              <a:t>Những búp chè trên cây cổ thụ</a:t>
            </a:r>
            <a:endParaRPr lang="en-US" sz="30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40666771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reeform 9">
            <a:extLst>
              <a:ext uri="{FF2B5EF4-FFF2-40B4-BE49-F238E27FC236}">
                <a16:creationId xmlns:a16="http://schemas.microsoft.com/office/drawing/2014/main" id="{86986FA6-C40D-4D96-6A3E-E402C0EC6FA9}"/>
              </a:ext>
            </a:extLst>
          </p:cNvPr>
          <p:cNvSpPr/>
          <p:nvPr/>
        </p:nvSpPr>
        <p:spPr>
          <a:xfrm>
            <a:off x="-15648" y="2959099"/>
            <a:ext cx="12223295" cy="3530601"/>
          </a:xfrm>
          <a:custGeom>
            <a:avLst/>
            <a:gdLst/>
            <a:ahLst/>
            <a:cxnLst/>
            <a:rect l="l" t="t" r="r" b="b"/>
            <a:pathLst>
              <a:path w="11054475" h="7666071">
                <a:moveTo>
                  <a:pt x="0" y="0"/>
                </a:moveTo>
                <a:lnTo>
                  <a:pt x="11054475" y="0"/>
                </a:lnTo>
                <a:lnTo>
                  <a:pt x="11054475" y="7666071"/>
                </a:lnTo>
                <a:lnTo>
                  <a:pt x="0" y="7666071"/>
                </a:lnTo>
                <a:lnTo>
                  <a:pt x="0" y="0"/>
                </a:lnTo>
                <a:close/>
              </a:path>
            </a:pathLst>
          </a:custGeom>
          <a:blipFill dpi="0" rotWithShape="1">
            <a:blip r:embed="rId2">
              <a:extLst>
                <a:ext uri="{96DAC541-7B7A-43D3-8B79-37D633B846F1}">
                  <asvg:svgBlip xmlns="" xmlns:asvg="http://schemas.microsoft.com/office/drawing/2016/SVG/main" r:embed="rId4"/>
                </a:ext>
              </a:extLst>
            </a:blip>
            <a:srcRect/>
            <a:stretch>
              <a:fillRect/>
            </a:stretch>
          </a:blipFill>
        </p:spPr>
      </p:sp>
      <p:sp>
        <p:nvSpPr>
          <p:cNvPr id="3" name="TextBox 2">
            <a:extLst>
              <a:ext uri="{FF2B5EF4-FFF2-40B4-BE49-F238E27FC236}">
                <a16:creationId xmlns:a16="http://schemas.microsoft.com/office/drawing/2014/main" id="{D9E498C3-AD72-8F47-F6DF-1319A2A27282}"/>
              </a:ext>
            </a:extLst>
          </p:cNvPr>
          <p:cNvSpPr txBox="1"/>
          <p:nvPr/>
        </p:nvSpPr>
        <p:spPr>
          <a:xfrm>
            <a:off x="774699" y="3505200"/>
            <a:ext cx="10642600" cy="2862322"/>
          </a:xfrm>
          <a:prstGeom prst="rect">
            <a:avLst/>
          </a:prstGeom>
          <a:noFill/>
        </p:spPr>
        <p:txBody>
          <a:bodyPr wrap="square" rtlCol="0">
            <a:spAutoFit/>
          </a:bodyPr>
          <a:lstStyle/>
          <a:p>
            <a:pPr marL="285750" indent="-285750" algn="just">
              <a:buFontTx/>
              <a:buChar char="-"/>
            </a:pPr>
            <a:r>
              <a:rPr lang="en-US" sz="3600" dirty="0" err="1">
                <a:latin typeface="Tahoma" panose="020B0604030504040204" pitchFamily="34" charset="0"/>
                <a:ea typeface="Tahoma" panose="020B0604030504040204" pitchFamily="34" charset="0"/>
                <a:cs typeface="Tahoma" panose="020B0604030504040204" pitchFamily="34" charset="0"/>
              </a:rPr>
              <a:t>Giọng</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tình</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cảm</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thay</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đổi</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ngữ</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điệu</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khi</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đọc</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lời</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thoại</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của</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nhân</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vật</a:t>
            </a:r>
            <a:r>
              <a:rPr lang="en-US" sz="3600" dirty="0">
                <a:latin typeface="Tahoma" panose="020B0604030504040204" pitchFamily="34" charset="0"/>
                <a:ea typeface="Tahoma" panose="020B0604030504040204" pitchFamily="34" charset="0"/>
                <a:cs typeface="Tahoma" panose="020B0604030504040204" pitchFamily="34" charset="0"/>
              </a:rPr>
              <a:t>.</a:t>
            </a:r>
          </a:p>
          <a:p>
            <a:pPr marL="285750" indent="-285750" algn="just">
              <a:buFontTx/>
              <a:buChar char="-"/>
            </a:pPr>
            <a:r>
              <a:rPr lang="en-US" sz="3600" dirty="0" err="1">
                <a:latin typeface="Tahoma" panose="020B0604030504040204" pitchFamily="34" charset="0"/>
                <a:ea typeface="Tahoma" panose="020B0604030504040204" pitchFamily="34" charset="0"/>
                <a:cs typeface="Tahoma" panose="020B0604030504040204" pitchFamily="34" charset="0"/>
              </a:rPr>
              <a:t>Nhấn</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giọng</a:t>
            </a:r>
            <a:r>
              <a:rPr lang="en-US" sz="3600" dirty="0">
                <a:latin typeface="Tahoma" panose="020B0604030504040204" pitchFamily="34" charset="0"/>
                <a:ea typeface="Tahoma" panose="020B0604030504040204" pitchFamily="34" charset="0"/>
                <a:cs typeface="Tahoma" panose="020B0604030504040204" pitchFamily="34" charset="0"/>
              </a:rPr>
              <a:t> ở </a:t>
            </a:r>
            <a:r>
              <a:rPr lang="en-US" sz="3600" dirty="0" err="1">
                <a:latin typeface="Tahoma" panose="020B0604030504040204" pitchFamily="34" charset="0"/>
                <a:ea typeface="Tahoma" panose="020B0604030504040204" pitchFamily="34" charset="0"/>
                <a:cs typeface="Tahoma" panose="020B0604030504040204" pitchFamily="34" charset="0"/>
              </a:rPr>
              <a:t>các</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từ</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ngữ</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thể</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hiện</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tâm</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trạng</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cảm</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xúc</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tự</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hào</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ước</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mơ</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cháy</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bỏng</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của</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nhân</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vật</a:t>
            </a:r>
            <a:r>
              <a:rPr lang="en-US" sz="3600" dirty="0">
                <a:latin typeface="Tahoma" panose="020B0604030504040204" pitchFamily="34" charset="0"/>
                <a:ea typeface="Tahoma" panose="020B0604030504040204" pitchFamily="34" charset="0"/>
                <a:cs typeface="Tahoma" panose="020B0604030504040204" pitchFamily="34" charset="0"/>
              </a:rPr>
              <a:t> </a:t>
            </a:r>
            <a:r>
              <a:rPr lang="en-US" sz="3600" dirty="0" err="1">
                <a:latin typeface="Tahoma" panose="020B0604030504040204" pitchFamily="34" charset="0"/>
                <a:ea typeface="Tahoma" panose="020B0604030504040204" pitchFamily="34" charset="0"/>
                <a:cs typeface="Tahoma" panose="020B0604030504040204" pitchFamily="34" charset="0"/>
              </a:rPr>
              <a:t>chính</a:t>
            </a:r>
            <a:r>
              <a:rPr lang="en-US" sz="3600" dirty="0">
                <a:latin typeface="Tahoma" panose="020B0604030504040204" pitchFamily="34" charset="0"/>
                <a:ea typeface="Tahoma" panose="020B0604030504040204" pitchFamily="34" charset="0"/>
                <a:cs typeface="Tahoma" panose="020B0604030504040204" pitchFamily="34" charset="0"/>
              </a:rPr>
              <a:t>.</a:t>
            </a:r>
          </a:p>
        </p:txBody>
      </p:sp>
    </p:spTree>
    <p:extLst>
      <p:ext uri="{BB962C8B-B14F-4D97-AF65-F5344CB8AC3E}">
        <p14:creationId xmlns:p14="http://schemas.microsoft.com/office/powerpoint/2010/main" val="30585738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764C7C-1E44-B7EA-B3AB-BA7A17AE8C3D}"/>
            </a:ext>
          </a:extLst>
        </p:cNvPr>
        <p:cNvGrpSpPr/>
        <p:nvPr/>
      </p:nvGrpSpPr>
      <p:grpSpPr>
        <a:xfrm>
          <a:off x="0" y="0"/>
          <a:ext cx="0" cy="0"/>
          <a:chOff x="0" y="0"/>
          <a:chExt cx="0" cy="0"/>
        </a:xfrm>
      </p:grpSpPr>
      <p:sp>
        <p:nvSpPr>
          <p:cNvPr id="14" name="Freeform 9">
            <a:extLst>
              <a:ext uri="{FF2B5EF4-FFF2-40B4-BE49-F238E27FC236}">
                <a16:creationId xmlns:a16="http://schemas.microsoft.com/office/drawing/2014/main" id="{63995774-F0E3-4CAC-1B2F-67E7C4C843AA}"/>
              </a:ext>
            </a:extLst>
          </p:cNvPr>
          <p:cNvSpPr/>
          <p:nvPr/>
        </p:nvSpPr>
        <p:spPr>
          <a:xfrm>
            <a:off x="304800" y="1484381"/>
            <a:ext cx="11887200" cy="1242701"/>
          </a:xfrm>
          <a:custGeom>
            <a:avLst/>
            <a:gdLst/>
            <a:ahLst/>
            <a:cxnLst/>
            <a:rect l="l" t="t" r="r" b="b"/>
            <a:pathLst>
              <a:path w="11054475" h="7666071">
                <a:moveTo>
                  <a:pt x="0" y="0"/>
                </a:moveTo>
                <a:lnTo>
                  <a:pt x="11054475" y="0"/>
                </a:lnTo>
                <a:lnTo>
                  <a:pt x="11054475" y="7666071"/>
                </a:lnTo>
                <a:lnTo>
                  <a:pt x="0" y="7666071"/>
                </a:lnTo>
                <a:lnTo>
                  <a:pt x="0" y="0"/>
                </a:lnTo>
                <a:close/>
              </a:path>
            </a:pathLst>
          </a:custGeom>
          <a:blipFill dpi="0" rotWithShape="1">
            <a:blip r:embed="rId2">
              <a:extLst>
                <a:ext uri="{96DAC541-7B7A-43D3-8B79-37D633B846F1}">
                  <asvg:svgBlip xmlns="" xmlns:asvg="http://schemas.microsoft.com/office/drawing/2016/SVG/main" r:embed="rId4"/>
                </a:ext>
              </a:extLst>
            </a:blip>
            <a:srcRect/>
            <a:stretch>
              <a:fillRect/>
            </a:stretch>
          </a:blipFill>
        </p:spPr>
      </p:sp>
      <p:sp>
        <p:nvSpPr>
          <p:cNvPr id="15" name="TextBox 14">
            <a:extLst>
              <a:ext uri="{FF2B5EF4-FFF2-40B4-BE49-F238E27FC236}">
                <a16:creationId xmlns:a16="http://schemas.microsoft.com/office/drawing/2014/main" id="{B34F0ACF-F8EF-2CFE-DC96-D1A5A0E6C708}"/>
              </a:ext>
            </a:extLst>
          </p:cNvPr>
          <p:cNvSpPr txBox="1"/>
          <p:nvPr/>
        </p:nvSpPr>
        <p:spPr>
          <a:xfrm>
            <a:off x="576378" y="1839110"/>
            <a:ext cx="10642600" cy="584775"/>
          </a:xfrm>
          <a:prstGeom prst="rect">
            <a:avLst/>
          </a:prstGeom>
          <a:noFill/>
        </p:spPr>
        <p:txBody>
          <a:bodyPr wrap="square" rtlCol="0">
            <a:spAutoFit/>
          </a:bodyPr>
          <a:lstStyle/>
          <a:p>
            <a:pPr algn="just"/>
            <a:r>
              <a:rPr lang="en-US" sz="3200" dirty="0" err="1">
                <a:latin typeface="Tahoma" panose="020B0604030504040204" pitchFamily="34" charset="0"/>
                <a:ea typeface="Tahoma" panose="020B0604030504040204" pitchFamily="34" charset="0"/>
                <a:cs typeface="Tahoma" panose="020B0604030504040204" pitchFamily="34" charset="0"/>
              </a:rPr>
              <a:t>Đoạn</a:t>
            </a:r>
            <a:r>
              <a:rPr lang="en-US" sz="3200" dirty="0">
                <a:latin typeface="Tahoma" panose="020B0604030504040204" pitchFamily="34" charset="0"/>
                <a:ea typeface="Tahoma" panose="020B0604030504040204" pitchFamily="34" charset="0"/>
                <a:cs typeface="Tahoma" panose="020B0604030504040204" pitchFamily="34" charset="0"/>
              </a:rPr>
              <a:t> 1: </a:t>
            </a:r>
            <a:r>
              <a:rPr lang="en-US" sz="3200" dirty="0" err="1">
                <a:latin typeface="Tahoma" panose="020B0604030504040204" pitchFamily="34" charset="0"/>
                <a:ea typeface="Tahoma" panose="020B0604030504040204" pitchFamily="34" charset="0"/>
                <a:cs typeface="Tahoma" panose="020B0604030504040204" pitchFamily="34" charset="0"/>
              </a:rPr>
              <a:t>Từ</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đầu</a:t>
            </a:r>
            <a:r>
              <a:rPr lang="en-US" sz="3200" dirty="0">
                <a:latin typeface="Tahoma" panose="020B0604030504040204" pitchFamily="34" charset="0"/>
                <a:ea typeface="Tahoma" panose="020B0604030504040204" pitchFamily="34" charset="0"/>
                <a:cs typeface="Tahoma" panose="020B0604030504040204" pitchFamily="34" charset="0"/>
              </a:rPr>
              <a:t> … </a:t>
            </a:r>
            <a:r>
              <a:rPr lang="en-US" sz="3200" dirty="0" err="1">
                <a:solidFill>
                  <a:srgbClr val="C00000"/>
                </a:solidFill>
                <a:latin typeface="Tahoma" panose="020B0604030504040204" pitchFamily="34" charset="0"/>
                <a:ea typeface="Tahoma" panose="020B0604030504040204" pitchFamily="34" charset="0"/>
                <a:cs typeface="Tahoma" panose="020B0604030504040204" pitchFamily="34" charset="0"/>
              </a:rPr>
              <a:t>đến</a:t>
            </a:r>
            <a:r>
              <a:rPr lang="en-US" sz="3200" dirty="0">
                <a:solidFill>
                  <a:srgbClr val="C00000"/>
                </a:solidFill>
                <a:latin typeface="Tahoma" panose="020B0604030504040204" pitchFamily="34" charset="0"/>
                <a:ea typeface="Tahoma" panose="020B0604030504040204" pitchFamily="34" charset="0"/>
                <a:cs typeface="Tahoma" panose="020B0604030504040204" pitchFamily="34" charset="0"/>
              </a:rPr>
              <a:t> </a:t>
            </a:r>
            <a:r>
              <a:rPr lang="en-US" sz="3200" dirty="0" err="1">
                <a:solidFill>
                  <a:srgbClr val="C00000"/>
                </a:solidFill>
                <a:latin typeface="Tahoma" panose="020B0604030504040204" pitchFamily="34" charset="0"/>
                <a:ea typeface="Tahoma" panose="020B0604030504040204" pitchFamily="34" charset="0"/>
                <a:cs typeface="Tahoma" panose="020B0604030504040204" pitchFamily="34" charset="0"/>
              </a:rPr>
              <a:t>biết</a:t>
            </a:r>
            <a:r>
              <a:rPr lang="en-US" sz="3200" dirty="0">
                <a:solidFill>
                  <a:srgbClr val="C00000"/>
                </a:solidFill>
                <a:latin typeface="Tahoma" panose="020B0604030504040204" pitchFamily="34" charset="0"/>
                <a:ea typeface="Tahoma" panose="020B0604030504040204" pitchFamily="34" charset="0"/>
                <a:cs typeface="Tahoma" panose="020B0604030504040204" pitchFamily="34" charset="0"/>
              </a:rPr>
              <a:t> </a:t>
            </a:r>
            <a:r>
              <a:rPr lang="en-US" sz="3200" dirty="0" err="1">
                <a:solidFill>
                  <a:srgbClr val="C00000"/>
                </a:solidFill>
                <a:latin typeface="Tahoma" panose="020B0604030504040204" pitchFamily="34" charset="0"/>
                <a:ea typeface="Tahoma" panose="020B0604030504040204" pitchFamily="34" charset="0"/>
                <a:cs typeface="Tahoma" panose="020B0604030504040204" pitchFamily="34" charset="0"/>
              </a:rPr>
              <a:t>đến</a:t>
            </a:r>
            <a:r>
              <a:rPr lang="en-US" sz="3200" dirty="0">
                <a:solidFill>
                  <a:srgbClr val="C00000"/>
                </a:solidFill>
                <a:latin typeface="Tahoma" panose="020B0604030504040204" pitchFamily="34" charset="0"/>
                <a:ea typeface="Tahoma" panose="020B0604030504040204" pitchFamily="34" charset="0"/>
                <a:cs typeface="Tahoma" panose="020B0604030504040204" pitchFamily="34" charset="0"/>
              </a:rPr>
              <a:t> </a:t>
            </a:r>
            <a:r>
              <a:rPr lang="en-US" sz="3200" dirty="0" err="1">
                <a:solidFill>
                  <a:srgbClr val="C00000"/>
                </a:solidFill>
                <a:latin typeface="Tahoma" panose="020B0604030504040204" pitchFamily="34" charset="0"/>
                <a:ea typeface="Tahoma" panose="020B0604030504040204" pitchFamily="34" charset="0"/>
                <a:cs typeface="Tahoma" panose="020B0604030504040204" pitchFamily="34" charset="0"/>
              </a:rPr>
              <a:t>chè</a:t>
            </a:r>
            <a:r>
              <a:rPr lang="en-US" sz="3200" dirty="0">
                <a:solidFill>
                  <a:srgbClr val="C00000"/>
                </a:solidFill>
                <a:latin typeface="Tahoma" panose="020B0604030504040204" pitchFamily="34" charset="0"/>
                <a:ea typeface="Tahoma" panose="020B0604030504040204" pitchFamily="34" charset="0"/>
                <a:cs typeface="Tahoma" panose="020B0604030504040204" pitchFamily="34" charset="0"/>
              </a:rPr>
              <a:t> </a:t>
            </a:r>
            <a:r>
              <a:rPr lang="en-US" sz="3200" dirty="0" err="1">
                <a:solidFill>
                  <a:srgbClr val="C00000"/>
                </a:solidFill>
                <a:latin typeface="Tahoma" panose="020B0604030504040204" pitchFamily="34" charset="0"/>
                <a:ea typeface="Tahoma" panose="020B0604030504040204" pitchFamily="34" charset="0"/>
                <a:cs typeface="Tahoma" panose="020B0604030504040204" pitchFamily="34" charset="0"/>
              </a:rPr>
              <a:t>Tà</a:t>
            </a:r>
            <a:r>
              <a:rPr lang="en-US" sz="3200" dirty="0">
                <a:solidFill>
                  <a:srgbClr val="C00000"/>
                </a:solidFill>
                <a:latin typeface="Tahoma" panose="020B0604030504040204" pitchFamily="34" charset="0"/>
                <a:ea typeface="Tahoma" panose="020B0604030504040204" pitchFamily="34" charset="0"/>
                <a:cs typeface="Tahoma" panose="020B0604030504040204" pitchFamily="34" charset="0"/>
              </a:rPr>
              <a:t> </a:t>
            </a:r>
            <a:r>
              <a:rPr lang="en-US" sz="3200" dirty="0" err="1">
                <a:solidFill>
                  <a:srgbClr val="C00000"/>
                </a:solidFill>
                <a:latin typeface="Tahoma" panose="020B0604030504040204" pitchFamily="34" charset="0"/>
                <a:ea typeface="Tahoma" panose="020B0604030504040204" pitchFamily="34" charset="0"/>
                <a:cs typeface="Tahoma" panose="020B0604030504040204" pitchFamily="34" charset="0"/>
              </a:rPr>
              <a:t>Xùa</a:t>
            </a:r>
            <a:r>
              <a:rPr lang="en-US" sz="3200" dirty="0">
                <a:latin typeface="Tahoma" panose="020B0604030504040204" pitchFamily="34" charset="0"/>
                <a:ea typeface="Tahoma" panose="020B0604030504040204" pitchFamily="34" charset="0"/>
                <a:cs typeface="Tahoma" panose="020B0604030504040204" pitchFamily="34" charset="0"/>
              </a:rPr>
              <a:t>.</a:t>
            </a:r>
          </a:p>
        </p:txBody>
      </p:sp>
      <p:sp>
        <p:nvSpPr>
          <p:cNvPr id="16" name="Freeform 9">
            <a:extLst>
              <a:ext uri="{FF2B5EF4-FFF2-40B4-BE49-F238E27FC236}">
                <a16:creationId xmlns:a16="http://schemas.microsoft.com/office/drawing/2014/main" id="{A264CAB4-4D5D-D767-8DCD-D25061AB8EAD}"/>
              </a:ext>
            </a:extLst>
          </p:cNvPr>
          <p:cNvSpPr/>
          <p:nvPr/>
        </p:nvSpPr>
        <p:spPr>
          <a:xfrm>
            <a:off x="361950" y="2826041"/>
            <a:ext cx="11734800" cy="1311339"/>
          </a:xfrm>
          <a:custGeom>
            <a:avLst/>
            <a:gdLst/>
            <a:ahLst/>
            <a:cxnLst/>
            <a:rect l="l" t="t" r="r" b="b"/>
            <a:pathLst>
              <a:path w="11054475" h="7666071">
                <a:moveTo>
                  <a:pt x="0" y="0"/>
                </a:moveTo>
                <a:lnTo>
                  <a:pt x="11054475" y="0"/>
                </a:lnTo>
                <a:lnTo>
                  <a:pt x="11054475" y="7666071"/>
                </a:lnTo>
                <a:lnTo>
                  <a:pt x="0" y="7666071"/>
                </a:lnTo>
                <a:lnTo>
                  <a:pt x="0" y="0"/>
                </a:lnTo>
                <a:close/>
              </a:path>
            </a:pathLst>
          </a:custGeom>
          <a:blipFill dpi="0" rotWithShape="1">
            <a:blip r:embed="rId2">
              <a:extLst>
                <a:ext uri="{96DAC541-7B7A-43D3-8B79-37D633B846F1}">
                  <asvg:svgBlip xmlns="" xmlns:asvg="http://schemas.microsoft.com/office/drawing/2016/SVG/main" r:embed="rId4"/>
                </a:ext>
              </a:extLst>
            </a:blip>
            <a:srcRect/>
            <a:stretch>
              <a:fillRect/>
            </a:stretch>
          </a:blipFill>
        </p:spPr>
        <p:txBody>
          <a:bodyPr/>
          <a:lstStyle/>
          <a:p>
            <a:endParaRPr lang="en-US" dirty="0"/>
          </a:p>
        </p:txBody>
      </p:sp>
      <p:sp>
        <p:nvSpPr>
          <p:cNvPr id="17" name="TextBox 16">
            <a:extLst>
              <a:ext uri="{FF2B5EF4-FFF2-40B4-BE49-F238E27FC236}">
                <a16:creationId xmlns:a16="http://schemas.microsoft.com/office/drawing/2014/main" id="{5DF3FC90-2E0F-DB03-4F54-6EF81D18C8FF}"/>
              </a:ext>
            </a:extLst>
          </p:cNvPr>
          <p:cNvSpPr txBox="1"/>
          <p:nvPr/>
        </p:nvSpPr>
        <p:spPr>
          <a:xfrm>
            <a:off x="555854" y="3186198"/>
            <a:ext cx="12848995" cy="584775"/>
          </a:xfrm>
          <a:prstGeom prst="rect">
            <a:avLst/>
          </a:prstGeom>
          <a:noFill/>
        </p:spPr>
        <p:txBody>
          <a:bodyPr wrap="square" rtlCol="0">
            <a:spAutoFit/>
          </a:bodyPr>
          <a:lstStyle/>
          <a:p>
            <a:pPr algn="just"/>
            <a:r>
              <a:rPr lang="en-US" sz="3200" dirty="0" err="1">
                <a:latin typeface="Tahoma" panose="020B0604030504040204" pitchFamily="34" charset="0"/>
                <a:ea typeface="Tahoma" panose="020B0604030504040204" pitchFamily="34" charset="0"/>
                <a:cs typeface="Tahoma" panose="020B0604030504040204" pitchFamily="34" charset="0"/>
              </a:rPr>
              <a:t>Đoạn</a:t>
            </a:r>
            <a:r>
              <a:rPr lang="en-US" sz="3200" dirty="0">
                <a:latin typeface="Tahoma" panose="020B0604030504040204" pitchFamily="34" charset="0"/>
                <a:ea typeface="Tahoma" panose="020B0604030504040204" pitchFamily="34" charset="0"/>
                <a:cs typeface="Tahoma" panose="020B0604030504040204" pitchFamily="34" charset="0"/>
              </a:rPr>
              <a:t> 2: </a:t>
            </a:r>
            <a:r>
              <a:rPr lang="en-US" sz="3200" dirty="0" err="1">
                <a:latin typeface="Tahoma" panose="020B0604030504040204" pitchFamily="34" charset="0"/>
                <a:ea typeface="Tahoma" panose="020B0604030504040204" pitchFamily="34" charset="0"/>
                <a:cs typeface="Tahoma" panose="020B0604030504040204" pitchFamily="34" charset="0"/>
              </a:rPr>
              <a:t>Tiếp</a:t>
            </a:r>
            <a:r>
              <a:rPr lang="en-US" sz="3200" dirty="0">
                <a:latin typeface="Tahoma" panose="020B0604030504040204" pitchFamily="34" charset="0"/>
                <a:ea typeface="Tahoma" panose="020B0604030504040204" pitchFamily="34" charset="0"/>
                <a:cs typeface="Tahoma" panose="020B0604030504040204" pitchFamily="34" charset="0"/>
              </a:rPr>
              <a:t> </a:t>
            </a:r>
            <a:r>
              <a:rPr lang="en-US" sz="3200" dirty="0" err="1">
                <a:latin typeface="Tahoma" panose="020B0604030504040204" pitchFamily="34" charset="0"/>
                <a:ea typeface="Tahoma" panose="020B0604030504040204" pitchFamily="34" charset="0"/>
                <a:cs typeface="Tahoma" panose="020B0604030504040204" pitchFamily="34" charset="0"/>
              </a:rPr>
              <a:t>theo</a:t>
            </a:r>
            <a:r>
              <a:rPr lang="en-US" sz="3200">
                <a:latin typeface="Tahoma" panose="020B0604030504040204" pitchFamily="34" charset="0"/>
                <a:ea typeface="Tahoma" panose="020B0604030504040204" pitchFamily="34" charset="0"/>
                <a:cs typeface="Tahoma" panose="020B0604030504040204" pitchFamily="34" charset="0"/>
              </a:rPr>
              <a:t>… </a:t>
            </a:r>
            <a:r>
              <a:rPr lang="en-US" sz="3200" smtClean="0">
                <a:solidFill>
                  <a:srgbClr val="C00000"/>
                </a:solidFill>
                <a:latin typeface="Tahoma" panose="020B0604030504040204" pitchFamily="34" charset="0"/>
                <a:ea typeface="Tahoma" panose="020B0604030504040204" pitchFamily="34" charset="0"/>
                <a:cs typeface="Tahoma" panose="020B0604030504040204" pitchFamily="34" charset="0"/>
              </a:rPr>
              <a:t>đi khắp thế giời</a:t>
            </a:r>
            <a:endParaRPr lang="en-US" sz="3200" dirty="0">
              <a:latin typeface="Tahoma" panose="020B0604030504040204" pitchFamily="34" charset="0"/>
              <a:ea typeface="Tahoma" panose="020B0604030504040204" pitchFamily="34" charset="0"/>
              <a:cs typeface="Tahoma" panose="020B0604030504040204" pitchFamily="34" charset="0"/>
            </a:endParaRPr>
          </a:p>
        </p:txBody>
      </p:sp>
      <p:sp>
        <p:nvSpPr>
          <p:cNvPr id="18" name="Freeform 9">
            <a:extLst>
              <a:ext uri="{FF2B5EF4-FFF2-40B4-BE49-F238E27FC236}">
                <a16:creationId xmlns:a16="http://schemas.microsoft.com/office/drawing/2014/main" id="{711CBD0F-DC5B-3789-BB20-075892655AE8}"/>
              </a:ext>
            </a:extLst>
          </p:cNvPr>
          <p:cNvSpPr/>
          <p:nvPr/>
        </p:nvSpPr>
        <p:spPr>
          <a:xfrm>
            <a:off x="95250" y="4239007"/>
            <a:ext cx="12001500" cy="1211477"/>
          </a:xfrm>
          <a:custGeom>
            <a:avLst/>
            <a:gdLst/>
            <a:ahLst/>
            <a:cxnLst/>
            <a:rect l="l" t="t" r="r" b="b"/>
            <a:pathLst>
              <a:path w="11054475" h="7666071">
                <a:moveTo>
                  <a:pt x="0" y="0"/>
                </a:moveTo>
                <a:lnTo>
                  <a:pt x="11054475" y="0"/>
                </a:lnTo>
                <a:lnTo>
                  <a:pt x="11054475" y="7666071"/>
                </a:lnTo>
                <a:lnTo>
                  <a:pt x="0" y="7666071"/>
                </a:lnTo>
                <a:lnTo>
                  <a:pt x="0" y="0"/>
                </a:lnTo>
                <a:close/>
              </a:path>
            </a:pathLst>
          </a:custGeom>
          <a:blipFill dpi="0" rotWithShape="1">
            <a:blip r:embed="rId2">
              <a:extLst>
                <a:ext uri="{96DAC541-7B7A-43D3-8B79-37D633B846F1}">
                  <asvg:svgBlip xmlns="" xmlns:asvg="http://schemas.microsoft.com/office/drawing/2016/SVG/main" r:embed="rId4"/>
                </a:ext>
              </a:extLst>
            </a:blip>
            <a:srcRect/>
            <a:stretch>
              <a:fillRect/>
            </a:stretch>
          </a:blipFill>
        </p:spPr>
      </p:sp>
      <p:sp>
        <p:nvSpPr>
          <p:cNvPr id="19" name="TextBox 18">
            <a:extLst>
              <a:ext uri="{FF2B5EF4-FFF2-40B4-BE49-F238E27FC236}">
                <a16:creationId xmlns:a16="http://schemas.microsoft.com/office/drawing/2014/main" id="{23B4860B-30EE-09B8-42EE-A5EB6545033F}"/>
              </a:ext>
            </a:extLst>
          </p:cNvPr>
          <p:cNvSpPr txBox="1"/>
          <p:nvPr/>
        </p:nvSpPr>
        <p:spPr>
          <a:xfrm>
            <a:off x="885596" y="4521207"/>
            <a:ext cx="10642600" cy="584775"/>
          </a:xfrm>
          <a:prstGeom prst="rect">
            <a:avLst/>
          </a:prstGeom>
          <a:noFill/>
        </p:spPr>
        <p:txBody>
          <a:bodyPr wrap="square" rtlCol="0">
            <a:spAutoFit/>
          </a:bodyPr>
          <a:lstStyle/>
          <a:p>
            <a:pPr algn="just"/>
            <a:r>
              <a:rPr lang="en-US" sz="3200" dirty="0" err="1">
                <a:latin typeface="Tahoma" panose="020B0604030504040204" pitchFamily="34" charset="0"/>
                <a:ea typeface="Tahoma" panose="020B0604030504040204" pitchFamily="34" charset="0"/>
                <a:cs typeface="Tahoma" panose="020B0604030504040204" pitchFamily="34" charset="0"/>
              </a:rPr>
              <a:t>Đoạn</a:t>
            </a:r>
            <a:r>
              <a:rPr lang="en-US" sz="3200" dirty="0">
                <a:latin typeface="Tahoma" panose="020B0604030504040204" pitchFamily="34" charset="0"/>
                <a:ea typeface="Tahoma" panose="020B0604030504040204" pitchFamily="34" charset="0"/>
                <a:cs typeface="Tahoma" panose="020B0604030504040204" pitchFamily="34" charset="0"/>
              </a:rPr>
              <a:t> 3</a:t>
            </a:r>
            <a:r>
              <a:rPr lang="en-US" sz="3200">
                <a:latin typeface="Tahoma" panose="020B0604030504040204" pitchFamily="34" charset="0"/>
                <a:ea typeface="Tahoma" panose="020B0604030504040204" pitchFamily="34" charset="0"/>
                <a:cs typeface="Tahoma" panose="020B0604030504040204" pitchFamily="34" charset="0"/>
              </a:rPr>
              <a:t>: </a:t>
            </a:r>
            <a:r>
              <a:rPr lang="en-US" sz="3200" smtClean="0">
                <a:latin typeface="Tahoma" panose="020B0604030504040204" pitchFamily="34" charset="0"/>
                <a:ea typeface="Tahoma" panose="020B0604030504040204" pitchFamily="34" charset="0"/>
                <a:cs typeface="Tahoma" panose="020B0604030504040204" pitchFamily="34" charset="0"/>
              </a:rPr>
              <a:t>Còn lại</a:t>
            </a:r>
            <a:endParaRPr lang="en-US" sz="32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805088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1000"/>
                                        <p:tgtEl>
                                          <p:spTgt spid="14"/>
                                        </p:tgtEl>
                                      </p:cBhvr>
                                    </p:animEffect>
                                    <p:anim calcmode="lin" valueType="num">
                                      <p:cBhvr>
                                        <p:cTn id="8" dur="1000" fill="hold"/>
                                        <p:tgtEl>
                                          <p:spTgt spid="14"/>
                                        </p:tgtEl>
                                        <p:attrNameLst>
                                          <p:attrName>ppt_x</p:attrName>
                                        </p:attrNameLst>
                                      </p:cBhvr>
                                      <p:tavLst>
                                        <p:tav tm="0">
                                          <p:val>
                                            <p:strVal val="#ppt_x"/>
                                          </p:val>
                                        </p:tav>
                                        <p:tav tm="100000">
                                          <p:val>
                                            <p:strVal val="#ppt_x"/>
                                          </p:val>
                                        </p:tav>
                                      </p:tavLst>
                                    </p:anim>
                                    <p:anim calcmode="lin" valueType="num">
                                      <p:cBhvr>
                                        <p:cTn id="9" dur="1000" fill="hold"/>
                                        <p:tgtEl>
                                          <p:spTgt spid="14"/>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5"/>
                                        </p:tgtEl>
                                        <p:attrNameLst>
                                          <p:attrName>style.visibility</p:attrName>
                                        </p:attrNameLst>
                                      </p:cBhvr>
                                      <p:to>
                                        <p:strVal val="visible"/>
                                      </p:to>
                                    </p:set>
                                    <p:animEffect transition="in" filter="fade">
                                      <p:cBhvr>
                                        <p:cTn id="12" dur="1000"/>
                                        <p:tgtEl>
                                          <p:spTgt spid="15"/>
                                        </p:tgtEl>
                                      </p:cBhvr>
                                    </p:animEffect>
                                    <p:anim calcmode="lin" valueType="num">
                                      <p:cBhvr>
                                        <p:cTn id="13" dur="1000" fill="hold"/>
                                        <p:tgtEl>
                                          <p:spTgt spid="15"/>
                                        </p:tgtEl>
                                        <p:attrNameLst>
                                          <p:attrName>ppt_x</p:attrName>
                                        </p:attrNameLst>
                                      </p:cBhvr>
                                      <p:tavLst>
                                        <p:tav tm="0">
                                          <p:val>
                                            <p:strVal val="#ppt_x"/>
                                          </p:val>
                                        </p:tav>
                                        <p:tav tm="100000">
                                          <p:val>
                                            <p:strVal val="#ppt_x"/>
                                          </p:val>
                                        </p:tav>
                                      </p:tavLst>
                                    </p:anim>
                                    <p:anim calcmode="lin" valueType="num">
                                      <p:cBhvr>
                                        <p:cTn id="14" dur="1000" fill="hold"/>
                                        <p:tgtEl>
                                          <p:spTgt spid="15"/>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fade">
                                      <p:cBhvr>
                                        <p:cTn id="17" dur="1000"/>
                                        <p:tgtEl>
                                          <p:spTgt spid="16"/>
                                        </p:tgtEl>
                                      </p:cBhvr>
                                    </p:animEffect>
                                    <p:anim calcmode="lin" valueType="num">
                                      <p:cBhvr>
                                        <p:cTn id="18" dur="1000" fill="hold"/>
                                        <p:tgtEl>
                                          <p:spTgt spid="16"/>
                                        </p:tgtEl>
                                        <p:attrNameLst>
                                          <p:attrName>ppt_x</p:attrName>
                                        </p:attrNameLst>
                                      </p:cBhvr>
                                      <p:tavLst>
                                        <p:tav tm="0">
                                          <p:val>
                                            <p:strVal val="#ppt_x"/>
                                          </p:val>
                                        </p:tav>
                                        <p:tav tm="100000">
                                          <p:val>
                                            <p:strVal val="#ppt_x"/>
                                          </p:val>
                                        </p:tav>
                                      </p:tavLst>
                                    </p:anim>
                                    <p:anim calcmode="lin" valueType="num">
                                      <p:cBhvr>
                                        <p:cTn id="19" dur="1000" fill="hold"/>
                                        <p:tgtEl>
                                          <p:spTgt spid="16"/>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1000"/>
                                        <p:tgtEl>
                                          <p:spTgt spid="17"/>
                                        </p:tgtEl>
                                      </p:cBhvr>
                                    </p:animEffect>
                                    <p:anim calcmode="lin" valueType="num">
                                      <p:cBhvr>
                                        <p:cTn id="23" dur="1000" fill="hold"/>
                                        <p:tgtEl>
                                          <p:spTgt spid="17"/>
                                        </p:tgtEl>
                                        <p:attrNameLst>
                                          <p:attrName>ppt_x</p:attrName>
                                        </p:attrNameLst>
                                      </p:cBhvr>
                                      <p:tavLst>
                                        <p:tav tm="0">
                                          <p:val>
                                            <p:strVal val="#ppt_x"/>
                                          </p:val>
                                        </p:tav>
                                        <p:tav tm="100000">
                                          <p:val>
                                            <p:strVal val="#ppt_x"/>
                                          </p:val>
                                        </p:tav>
                                      </p:tavLst>
                                    </p:anim>
                                    <p:anim calcmode="lin" valueType="num">
                                      <p:cBhvr>
                                        <p:cTn id="24" dur="1000" fill="hold"/>
                                        <p:tgtEl>
                                          <p:spTgt spid="17"/>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fade">
                                      <p:cBhvr>
                                        <p:cTn id="27" dur="1000"/>
                                        <p:tgtEl>
                                          <p:spTgt spid="18"/>
                                        </p:tgtEl>
                                      </p:cBhvr>
                                    </p:animEffect>
                                    <p:anim calcmode="lin" valueType="num">
                                      <p:cBhvr>
                                        <p:cTn id="28" dur="1000" fill="hold"/>
                                        <p:tgtEl>
                                          <p:spTgt spid="18"/>
                                        </p:tgtEl>
                                        <p:attrNameLst>
                                          <p:attrName>ppt_x</p:attrName>
                                        </p:attrNameLst>
                                      </p:cBhvr>
                                      <p:tavLst>
                                        <p:tav tm="0">
                                          <p:val>
                                            <p:strVal val="#ppt_x"/>
                                          </p:val>
                                        </p:tav>
                                        <p:tav tm="100000">
                                          <p:val>
                                            <p:strVal val="#ppt_x"/>
                                          </p:val>
                                        </p:tav>
                                      </p:tavLst>
                                    </p:anim>
                                    <p:anim calcmode="lin" valueType="num">
                                      <p:cBhvr>
                                        <p:cTn id="29" dur="1000" fill="hold"/>
                                        <p:tgtEl>
                                          <p:spTgt spid="18"/>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fade">
                                      <p:cBhvr>
                                        <p:cTn id="32" dur="1000"/>
                                        <p:tgtEl>
                                          <p:spTgt spid="19"/>
                                        </p:tgtEl>
                                      </p:cBhvr>
                                    </p:animEffect>
                                    <p:anim calcmode="lin" valueType="num">
                                      <p:cBhvr>
                                        <p:cTn id="33" dur="1000" fill="hold"/>
                                        <p:tgtEl>
                                          <p:spTgt spid="19"/>
                                        </p:tgtEl>
                                        <p:attrNameLst>
                                          <p:attrName>ppt_x</p:attrName>
                                        </p:attrNameLst>
                                      </p:cBhvr>
                                      <p:tavLst>
                                        <p:tav tm="0">
                                          <p:val>
                                            <p:strVal val="#ppt_x"/>
                                          </p:val>
                                        </p:tav>
                                        <p:tav tm="100000">
                                          <p:val>
                                            <p:strVal val="#ppt_x"/>
                                          </p:val>
                                        </p:tav>
                                      </p:tavLst>
                                    </p:anim>
                                    <p:anim calcmode="lin" valueType="num">
                                      <p:cBhvr>
                                        <p:cTn id="34"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animBg="1"/>
      <p:bldP spid="17" grpId="0"/>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63864" y="2378702"/>
            <a:ext cx="1886472" cy="369332"/>
          </a:xfrm>
          <a:prstGeom prst="rect">
            <a:avLst/>
          </a:prstGeom>
        </p:spPr>
        <p:txBody>
          <a:bodyPr wrap="square">
            <a:spAutoFit/>
          </a:bodyPr>
          <a:lstStyle/>
          <a:p>
            <a:pPr algn="just"/>
            <a:r>
              <a:rPr lang="en-US">
                <a:solidFill>
                  <a:srgbClr val="002060"/>
                </a:solidFill>
                <a:latin typeface="Tahoma" panose="020B0604030504040204" pitchFamily="34" charset="0"/>
                <a:ea typeface="Tahoma" panose="020B0604030504040204" pitchFamily="34" charset="0"/>
                <a:cs typeface="Tahoma" panose="020B0604030504040204" pitchFamily="34" charset="0"/>
              </a:rPr>
              <a:t>bản làng</a:t>
            </a:r>
            <a:endParaRPr lang="en-US"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5698062" y="2378702"/>
            <a:ext cx="2287698" cy="369332"/>
          </a:xfrm>
          <a:prstGeom prst="rect">
            <a:avLst/>
          </a:prstGeom>
        </p:spPr>
        <p:txBody>
          <a:bodyPr wrap="square">
            <a:spAutoFit/>
          </a:bodyPr>
          <a:lstStyle/>
          <a:p>
            <a:pPr algn="ctr"/>
            <a:r>
              <a:rPr lang="en-US">
                <a:solidFill>
                  <a:srgbClr val="002060"/>
                </a:solidFill>
                <a:latin typeface="Tahoma" panose="020B0604030504040204" pitchFamily="34" charset="0"/>
                <a:ea typeface="Tahoma" panose="020B0604030504040204" pitchFamily="34" charset="0"/>
                <a:cs typeface="Tahoma" panose="020B0604030504040204" pitchFamily="34" charset="0"/>
              </a:rPr>
              <a:t>nông nghiệp</a:t>
            </a:r>
            <a:endParaRPr lang="en-US"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4" name="Rectangle 3"/>
          <p:cNvSpPr/>
          <p:nvPr/>
        </p:nvSpPr>
        <p:spPr>
          <a:xfrm>
            <a:off x="1563864" y="3500366"/>
            <a:ext cx="1334020" cy="369332"/>
          </a:xfrm>
          <a:prstGeom prst="rect">
            <a:avLst/>
          </a:prstGeom>
        </p:spPr>
        <p:txBody>
          <a:bodyPr wrap="none">
            <a:spAutoFit/>
          </a:bodyPr>
          <a:lstStyle/>
          <a:p>
            <a:pPr algn="just"/>
            <a:r>
              <a:rPr lang="en-US">
                <a:solidFill>
                  <a:srgbClr val="002060"/>
                </a:solidFill>
                <a:latin typeface="Tahoma" panose="020B0604030504040204" pitchFamily="34" charset="0"/>
                <a:ea typeface="Tahoma" panose="020B0604030504040204" pitchFamily="34" charset="0"/>
                <a:cs typeface="Tahoma" panose="020B0604030504040204" pitchFamily="34" charset="0"/>
              </a:rPr>
              <a:t>đẫm sương</a:t>
            </a:r>
            <a:endParaRPr lang="en-US"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5" name="Rectangle 4"/>
          <p:cNvSpPr/>
          <p:nvPr/>
        </p:nvSpPr>
        <p:spPr>
          <a:xfrm>
            <a:off x="6174676" y="3315700"/>
            <a:ext cx="1037463" cy="369332"/>
          </a:xfrm>
          <a:prstGeom prst="rect">
            <a:avLst/>
          </a:prstGeom>
        </p:spPr>
        <p:txBody>
          <a:bodyPr wrap="none">
            <a:spAutoFit/>
          </a:bodyPr>
          <a:lstStyle/>
          <a:p>
            <a:pPr algn="ctr"/>
            <a:r>
              <a:rPr lang="en-US">
                <a:solidFill>
                  <a:srgbClr val="002060"/>
                </a:solidFill>
                <a:latin typeface="Tahoma" panose="020B0604030504040204" pitchFamily="34" charset="0"/>
                <a:ea typeface="Tahoma" panose="020B0604030504040204" pitchFamily="34" charset="0"/>
                <a:cs typeface="Tahoma" panose="020B0604030504040204" pitchFamily="34" charset="0"/>
              </a:rPr>
              <a:t>lóe sáng</a:t>
            </a:r>
            <a:endParaRPr lang="en-US"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
        <p:nvSpPr>
          <p:cNvPr id="6" name="Rectangle 5"/>
          <p:cNvSpPr/>
          <p:nvPr/>
        </p:nvSpPr>
        <p:spPr>
          <a:xfrm>
            <a:off x="4331448" y="1122926"/>
            <a:ext cx="1843227" cy="369332"/>
          </a:xfrm>
          <a:prstGeom prst="rect">
            <a:avLst/>
          </a:prstGeom>
        </p:spPr>
        <p:txBody>
          <a:bodyPr wrap="square">
            <a:spAutoFit/>
          </a:bodyPr>
          <a:lstStyle/>
          <a:p>
            <a:pPr algn="just"/>
            <a:r>
              <a:rPr lang="en-US" smtClean="0">
                <a:solidFill>
                  <a:srgbClr val="002060"/>
                </a:solidFill>
                <a:latin typeface="Tahoma" panose="020B0604030504040204" pitchFamily="34" charset="0"/>
                <a:ea typeface="Tahoma" panose="020B0604030504040204" pitchFamily="34" charset="0"/>
                <a:cs typeface="Tahoma" panose="020B0604030504040204" pitchFamily="34" charset="0"/>
              </a:rPr>
              <a:t>Từ khó</a:t>
            </a:r>
            <a:endParaRPr lang="en-US" dirty="0">
              <a:solidFill>
                <a:srgbClr val="002060"/>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6917812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21536" y="2967335"/>
            <a:ext cx="8436864" cy="646331"/>
          </a:xfrm>
          <a:prstGeom prst="rect">
            <a:avLst/>
          </a:prstGeom>
        </p:spPr>
        <p:txBody>
          <a:bodyPr wrap="square">
            <a:spAutoFit/>
          </a:bodyPr>
          <a:lstStyle/>
          <a:p>
            <a:pPr algn="just"/>
            <a:r>
              <a:rPr lang="vi-VN">
                <a:latin typeface="Tahoma" panose="020B0604030504040204" pitchFamily="34" charset="0"/>
                <a:ea typeface="Tahoma" panose="020B0604030504040204" pitchFamily="34" charset="0"/>
                <a:cs typeface="Tahoma" panose="020B0604030504040204" pitchFamily="34" charset="0"/>
              </a:rPr>
              <a:t>Mẹ bảo</a:t>
            </a:r>
            <a:r>
              <a:rPr lang="en-US">
                <a:latin typeface="Tahoma" panose="020B0604030504040204" pitchFamily="34" charset="0"/>
                <a:ea typeface="Tahoma" panose="020B0604030504040204" pitchFamily="34" charset="0"/>
                <a:cs typeface="Tahoma" panose="020B0604030504040204" pitchFamily="34" charset="0"/>
              </a:rPr>
              <a:t>/</a:t>
            </a:r>
            <a:r>
              <a:rPr lang="vi-VN">
                <a:latin typeface="Tahoma" panose="020B0604030504040204" pitchFamily="34" charset="0"/>
                <a:ea typeface="Tahoma" panose="020B0604030504040204" pitchFamily="34" charset="0"/>
                <a:cs typeface="Tahoma" panose="020B0604030504040204" pitchFamily="34" charset="0"/>
              </a:rPr>
              <a:t> cứ nghĩ đến chén nước chè trong veo,</a:t>
            </a:r>
            <a:r>
              <a:rPr lang="en-US">
                <a:latin typeface="Tahoma" panose="020B0604030504040204" pitchFamily="34" charset="0"/>
                <a:ea typeface="Tahoma" panose="020B0604030504040204" pitchFamily="34" charset="0"/>
                <a:cs typeface="Tahoma" panose="020B0604030504040204" pitchFamily="34" charset="0"/>
              </a:rPr>
              <a:t>/</a:t>
            </a:r>
            <a:r>
              <a:rPr lang="vi-VN">
                <a:latin typeface="Tahoma" panose="020B0604030504040204" pitchFamily="34" charset="0"/>
                <a:ea typeface="Tahoma" panose="020B0604030504040204" pitchFamily="34" charset="0"/>
                <a:cs typeface="Tahoma" panose="020B0604030504040204" pitchFamily="34" charset="0"/>
              </a:rPr>
              <a:t> hương thiên nhiên nồng nàn,</a:t>
            </a:r>
            <a:r>
              <a:rPr lang="en-US">
                <a:latin typeface="Tahoma" panose="020B0604030504040204" pitchFamily="34" charset="0"/>
                <a:ea typeface="Tahoma" panose="020B0604030504040204" pitchFamily="34" charset="0"/>
                <a:cs typeface="Tahoma" panose="020B0604030504040204" pitchFamily="34" charset="0"/>
              </a:rPr>
              <a:t>/</a:t>
            </a:r>
            <a:r>
              <a:rPr lang="vi-VN">
                <a:latin typeface="Tahoma" panose="020B0604030504040204" pitchFamily="34" charset="0"/>
                <a:ea typeface="Tahoma" panose="020B0604030504040204" pitchFamily="34" charset="0"/>
                <a:cs typeface="Tahoma" panose="020B0604030504040204" pitchFamily="34" charset="0"/>
              </a:rPr>
              <a:t> nóng đến sưởi ấm bàn tay</a:t>
            </a:r>
            <a:r>
              <a:rPr lang="en-US">
                <a:latin typeface="Tahoma" panose="020B0604030504040204" pitchFamily="34" charset="0"/>
                <a:ea typeface="Tahoma" panose="020B0604030504040204" pitchFamily="34" charset="0"/>
                <a:cs typeface="Tahoma" panose="020B0604030504040204" pitchFamily="34" charset="0"/>
              </a:rPr>
              <a:t>/</a:t>
            </a:r>
            <a:r>
              <a:rPr lang="vi-VN">
                <a:latin typeface="Tahoma" panose="020B0604030504040204" pitchFamily="34" charset="0"/>
                <a:ea typeface="Tahoma" panose="020B0604030504040204" pitchFamily="34" charset="0"/>
                <a:cs typeface="Tahoma" panose="020B0604030504040204" pitchFamily="34" charset="0"/>
              </a:rPr>
              <a:t> là muốn đến Tà Xùa ngay.</a:t>
            </a:r>
            <a:r>
              <a:rPr lang="en-US">
                <a:latin typeface="Tahoma" panose="020B0604030504040204" pitchFamily="34" charset="0"/>
                <a:ea typeface="Tahoma" panose="020B0604030504040204" pitchFamily="34" charset="0"/>
                <a:cs typeface="Tahoma" panose="020B0604030504040204" pitchFamily="34" charset="0"/>
              </a:rPr>
              <a:t>//</a:t>
            </a:r>
            <a:endParaRPr lang="en-US" dirty="0">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2682240" y="1040999"/>
            <a:ext cx="6096000" cy="369332"/>
          </a:xfrm>
          <a:prstGeom prst="rect">
            <a:avLst/>
          </a:prstGeom>
        </p:spPr>
        <p:txBody>
          <a:bodyPr>
            <a:spAutoFit/>
          </a:bodyPr>
          <a:lstStyle/>
          <a:p>
            <a:pPr algn="ctr"/>
            <a:r>
              <a:rPr lang="en-US" smtClean="0">
                <a:latin typeface="Tahoma" panose="020B0604030504040204" pitchFamily="34" charset="0"/>
                <a:ea typeface="Tahoma" panose="020B0604030504040204" pitchFamily="34" charset="0"/>
                <a:cs typeface="Tahoma" panose="020B0604030504040204" pitchFamily="34" charset="0"/>
              </a:rPr>
              <a:t>Câu dài</a:t>
            </a:r>
            <a:endParaRPr lang="en-US"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512572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99744" y="2551837"/>
            <a:ext cx="10107168" cy="2092881"/>
          </a:xfrm>
          <a:prstGeom prst="rect">
            <a:avLst/>
          </a:prstGeom>
        </p:spPr>
        <p:txBody>
          <a:bodyPr wrap="square">
            <a:spAutoFit/>
          </a:bodyPr>
          <a:lstStyle/>
          <a:p>
            <a:pPr algn="just"/>
            <a:r>
              <a:rPr lang="vi-VN" sz="2600">
                <a:latin typeface="Tahoma" panose="020B0604030504040204" pitchFamily="34" charset="0"/>
                <a:ea typeface="Tahoma" panose="020B0604030504040204" pitchFamily="34" charset="0"/>
                <a:cs typeface="Tahoma" panose="020B0604030504040204" pitchFamily="34" charset="0"/>
              </a:rPr>
              <a:t>- Cây chè: cây cổ thụ cao lớn.</a:t>
            </a:r>
            <a:endParaRPr lang="en-US" sz="2600">
              <a:latin typeface="Tahoma" panose="020B0604030504040204" pitchFamily="34" charset="0"/>
              <a:ea typeface="Tahoma" panose="020B0604030504040204" pitchFamily="34" charset="0"/>
              <a:cs typeface="Tahoma" panose="020B0604030504040204" pitchFamily="34" charset="0"/>
            </a:endParaRPr>
          </a:p>
          <a:p>
            <a:pPr algn="just"/>
            <a:r>
              <a:rPr lang="vi-VN" sz="2600">
                <a:latin typeface="Tahoma" panose="020B0604030504040204" pitchFamily="34" charset="0"/>
                <a:ea typeface="Tahoma" panose="020B0604030504040204" pitchFamily="34" charset="0"/>
                <a:cs typeface="Tahoma" panose="020B0604030504040204" pitchFamily="34" charset="0"/>
              </a:rPr>
              <a:t>- Búp chè: những búp chè to, dưới lá có lớp lông tơ mịn, trắng như tuyết, mọc trên những cây cổ thụ cao lớn.</a:t>
            </a:r>
            <a:endParaRPr lang="en-US" sz="2600">
              <a:latin typeface="Tahoma" panose="020B0604030504040204" pitchFamily="34" charset="0"/>
              <a:ea typeface="Tahoma" panose="020B0604030504040204" pitchFamily="34" charset="0"/>
              <a:cs typeface="Tahoma" panose="020B0604030504040204" pitchFamily="34" charset="0"/>
            </a:endParaRPr>
          </a:p>
          <a:p>
            <a:pPr algn="just"/>
            <a:r>
              <a:rPr lang="vi-VN" sz="2600">
                <a:latin typeface="Tahoma" panose="020B0604030504040204" pitchFamily="34" charset="0"/>
                <a:ea typeface="Tahoma" panose="020B0604030504040204" pitchFamily="34" charset="0"/>
                <a:cs typeface="Tahoma" panose="020B0604030504040204" pitchFamily="34" charset="0"/>
              </a:rPr>
              <a:t>- Nước chè: Nước chè khi pha có màu vàng ánh xanh, thơm ngan ngát. Khi uống, vị ban đầu sẽ hơi chát, sau đó đọng lại là vị ngọt.</a:t>
            </a:r>
            <a:endParaRPr lang="en-US" sz="2600" dirty="0">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1731264" y="418237"/>
            <a:ext cx="8583168" cy="892552"/>
          </a:xfrm>
          <a:prstGeom prst="rect">
            <a:avLst/>
          </a:prstGeom>
        </p:spPr>
        <p:txBody>
          <a:bodyPr wrap="square">
            <a:spAutoFit/>
          </a:bodyPr>
          <a:lstStyle/>
          <a:p>
            <a:pPr algn="just"/>
            <a:r>
              <a:rPr lang="en-US" sz="2600" smtClean="0">
                <a:latin typeface="Tahoma" panose="020B0604030504040204" pitchFamily="34" charset="0"/>
                <a:ea typeface="Tahoma" panose="020B0604030504040204" pitchFamily="34" charset="0"/>
                <a:cs typeface="Tahoma" panose="020B0604030504040204" pitchFamily="34" charset="0"/>
              </a:rPr>
              <a:t>Câu 2: Trong cuộc thi “Bảy sắc cầu vồng”, Thảo A Sùng đã giới thiệu thế nào về chè Tả Xùa</a:t>
            </a:r>
            <a:endParaRPr lang="en-US" sz="26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1395996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94944" y="2564029"/>
            <a:ext cx="10375392" cy="2677656"/>
          </a:xfrm>
          <a:prstGeom prst="rect">
            <a:avLst/>
          </a:prstGeom>
        </p:spPr>
        <p:txBody>
          <a:bodyPr wrap="square">
            <a:spAutoFit/>
          </a:bodyPr>
          <a:lstStyle/>
          <a:p>
            <a:pPr algn="just"/>
            <a:r>
              <a:rPr lang="en-US" sz="2800">
                <a:latin typeface="Tahoma" panose="020B0604030504040204" pitchFamily="34" charset="0"/>
                <a:ea typeface="Tahoma" panose="020B0604030504040204" pitchFamily="34" charset="0"/>
                <a:cs typeface="Tahoma" panose="020B0604030504040204" pitchFamily="34" charset="0"/>
              </a:rPr>
              <a:t>- </a:t>
            </a:r>
            <a:r>
              <a:rPr lang="vi-VN" sz="2800">
                <a:latin typeface="Tahoma" panose="020B0604030504040204" pitchFamily="34" charset="0"/>
                <a:ea typeface="Tahoma" panose="020B0604030504040204" pitchFamily="34" charset="0"/>
                <a:cs typeface="Tahoma" panose="020B0604030504040204" pitchFamily="34" charset="0"/>
              </a:rPr>
              <a:t>Thào A Sùng mơ ước làm kĩ sư nông nghiệp để giúp bản trồng được nhiều chè hơn.</a:t>
            </a:r>
            <a:endParaRPr lang="en-US" sz="2800">
              <a:latin typeface="Tahoma" panose="020B0604030504040204" pitchFamily="34" charset="0"/>
              <a:ea typeface="Tahoma" panose="020B0604030504040204" pitchFamily="34" charset="0"/>
              <a:cs typeface="Tahoma" panose="020B0604030504040204" pitchFamily="34" charset="0"/>
            </a:endParaRPr>
          </a:p>
          <a:p>
            <a:pPr algn="just"/>
            <a:r>
              <a:rPr lang="en-US" sz="2800">
                <a:latin typeface="Tahoma" panose="020B0604030504040204" pitchFamily="34" charset="0"/>
                <a:ea typeface="Tahoma" panose="020B0604030504040204" pitchFamily="34" charset="0"/>
                <a:cs typeface="Tahoma" panose="020B0604030504040204" pitchFamily="34" charset="0"/>
              </a:rPr>
              <a:t>- </a:t>
            </a:r>
            <a:r>
              <a:rPr lang="vi-VN" sz="2800">
                <a:latin typeface="Tahoma" panose="020B0604030504040204" pitchFamily="34" charset="0"/>
                <a:ea typeface="Tahoma" panose="020B0604030504040204" pitchFamily="34" charset="0"/>
                <a:cs typeface="Tahoma" panose="020B0604030504040204" pitchFamily="34" charset="0"/>
              </a:rPr>
              <a:t>Những chi tiết thể hiện ước mơ đó:</a:t>
            </a:r>
            <a:endParaRPr lang="en-US" sz="2800">
              <a:latin typeface="Tahoma" panose="020B0604030504040204" pitchFamily="34" charset="0"/>
              <a:ea typeface="Tahoma" panose="020B0604030504040204" pitchFamily="34" charset="0"/>
              <a:cs typeface="Tahoma" panose="020B0604030504040204" pitchFamily="34" charset="0"/>
            </a:endParaRPr>
          </a:p>
          <a:p>
            <a:pPr algn="just"/>
            <a:r>
              <a:rPr lang="vi-VN" sz="2800">
                <a:latin typeface="Tahoma" panose="020B0604030504040204" pitchFamily="34" charset="0"/>
                <a:ea typeface="Tahoma" panose="020B0604030504040204" pitchFamily="34" charset="0"/>
                <a:cs typeface="Tahoma" panose="020B0604030504040204" pitchFamily="34" charset="0"/>
              </a:rPr>
              <a:t>+ Cậu cười, ánh mắt tràn ngập khát khao.</a:t>
            </a:r>
            <a:endParaRPr lang="en-US" sz="2800">
              <a:latin typeface="Tahoma" panose="020B0604030504040204" pitchFamily="34" charset="0"/>
              <a:ea typeface="Tahoma" panose="020B0604030504040204" pitchFamily="34" charset="0"/>
              <a:cs typeface="Tahoma" panose="020B0604030504040204" pitchFamily="34" charset="0"/>
            </a:endParaRPr>
          </a:p>
          <a:p>
            <a:pPr algn="just"/>
            <a:r>
              <a:rPr lang="vi-VN" sz="2800">
                <a:latin typeface="Tahoma" panose="020B0604030504040204" pitchFamily="34" charset="0"/>
                <a:ea typeface="Tahoma" panose="020B0604030504040204" pitchFamily="34" charset="0"/>
                <a:cs typeface="Tahoma" panose="020B0604030504040204" pitchFamily="34" charset="0"/>
              </a:rPr>
              <a:t>+ Em ước làm kĩ sư nông nghiệp để giúp bản trồng được nhiều chè hơn. Em sẽ mang chè Tà Xùa đi khắp thế giới.</a:t>
            </a:r>
            <a:endParaRPr lang="en-US" sz="2800" dirty="0">
              <a:latin typeface="Tahoma" panose="020B0604030504040204" pitchFamily="34" charset="0"/>
              <a:ea typeface="Tahoma" panose="020B0604030504040204" pitchFamily="34" charset="0"/>
              <a:cs typeface="Tahoma" panose="020B0604030504040204" pitchFamily="34" charset="0"/>
            </a:endParaRPr>
          </a:p>
        </p:txBody>
      </p:sp>
      <p:sp>
        <p:nvSpPr>
          <p:cNvPr id="3" name="Rectangle 2"/>
          <p:cNvSpPr/>
          <p:nvPr/>
        </p:nvSpPr>
        <p:spPr>
          <a:xfrm>
            <a:off x="1243584" y="454813"/>
            <a:ext cx="9717024" cy="892552"/>
          </a:xfrm>
          <a:prstGeom prst="rect">
            <a:avLst/>
          </a:prstGeom>
        </p:spPr>
        <p:txBody>
          <a:bodyPr wrap="square">
            <a:spAutoFit/>
          </a:bodyPr>
          <a:lstStyle/>
          <a:p>
            <a:pPr algn="just"/>
            <a:r>
              <a:rPr lang="en-US" sz="2600" smtClean="0">
                <a:latin typeface="Tahoma" panose="020B0604030504040204" pitchFamily="34" charset="0"/>
                <a:ea typeface="Tahoma" panose="020B0604030504040204" pitchFamily="34" charset="0"/>
                <a:cs typeface="Tahoma" panose="020B0604030504040204" pitchFamily="34" charset="0"/>
              </a:rPr>
              <a:t>Câu 3: Thảo A Sùng mơ ước điều gì? Những chi tiết nào thể hiện ước mơ đó?</a:t>
            </a:r>
            <a:endParaRPr lang="en-US" sz="2600" dirty="0">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39562988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3196</TotalTime>
  <Words>555</Words>
  <Application>Microsoft Office PowerPoint</Application>
  <PresentationFormat>Widescreen</PresentationFormat>
  <Paragraphs>34</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Tahoma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Windows 10</cp:lastModifiedBy>
  <cp:revision>41</cp:revision>
  <dcterms:created xsi:type="dcterms:W3CDTF">2025-02-07T08:26:57Z</dcterms:created>
  <dcterms:modified xsi:type="dcterms:W3CDTF">2025-02-26T09:25:31Z</dcterms:modified>
</cp:coreProperties>
</file>