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1" r:id="rId2"/>
    <p:sldId id="452" r:id="rId3"/>
    <p:sldId id="450" r:id="rId4"/>
    <p:sldId id="449" r:id="rId5"/>
    <p:sldId id="451" r:id="rId6"/>
    <p:sldId id="322" r:id="rId7"/>
    <p:sldId id="260" r:id="rId8"/>
    <p:sldId id="323" r:id="rId9"/>
    <p:sldId id="453" r:id="rId10"/>
    <p:sldId id="454" r:id="rId11"/>
    <p:sldId id="455" r:id="rId12"/>
    <p:sldId id="456" r:id="rId13"/>
    <p:sldId id="457" r:id="rId14"/>
    <p:sldId id="324" r:id="rId15"/>
    <p:sldId id="325" r:id="rId16"/>
    <p:sldId id="273" r:id="rId17"/>
    <p:sldId id="329" r:id="rId18"/>
    <p:sldId id="330" r:id="rId19"/>
    <p:sldId id="331" r:id="rId20"/>
    <p:sldId id="332" r:id="rId21"/>
    <p:sldId id="321" r:id="rId22"/>
    <p:sldId id="407" r:id="rId23"/>
    <p:sldId id="441"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E2C1C-E724-46AD-8CD6-FE685EEE4FA4}" type="datetimeFigureOut">
              <a:rPr lang="en-US" smtClean="0"/>
              <a:t>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0008A8-D0EF-467E-B86A-E8260D8063B3}" type="slidenum">
              <a:rPr lang="en-US" smtClean="0"/>
              <a:t>‹#›</a:t>
            </a:fld>
            <a:endParaRPr lang="en-US"/>
          </a:p>
        </p:txBody>
      </p:sp>
    </p:spTree>
    <p:extLst>
      <p:ext uri="{BB962C8B-B14F-4D97-AF65-F5344CB8AC3E}">
        <p14:creationId xmlns:p14="http://schemas.microsoft.com/office/powerpoint/2010/main" val="259192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AE8F2D4-D9E0-4B39-95BB-292B38B3D339}" type="slidenum">
              <a:rPr lang="en-US" altLang="en-US">
                <a:solidFill>
                  <a:prstClr val="black"/>
                </a:solidFill>
              </a:rPr>
              <a:pPr/>
              <a:t>12</a:t>
            </a:fld>
            <a:endParaRPr lang="en-US" altLang="en-US">
              <a:solidFill>
                <a:prstClr val="black"/>
              </a:solidFill>
            </a:endParaRPr>
          </a:p>
        </p:txBody>
      </p:sp>
      <p:sp>
        <p:nvSpPr>
          <p:cNvPr id="25603" name="Rectangle 2"/>
          <p:cNvSpPr>
            <a:spLocks noGrp="1" noRot="1" noChangeAspect="1" noChangeArrowheads="1" noTextEdit="1"/>
          </p:cNvSpPr>
          <p:nvPr>
            <p:ph type="sldImg"/>
          </p:nvPr>
        </p:nvSpPr>
        <p:spPr>
          <a:xfrm>
            <a:off x="381000" y="685800"/>
            <a:ext cx="6096000" cy="3429000"/>
          </a:xfrm>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417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851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24242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99222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836DCE90-E9E1-435B-A42C-47E7AD1178F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19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hasCustomPrompt="1"/>
          </p:nvPr>
        </p:nvSpPr>
        <p:spPr/>
        <p:txBody>
          <a:bodyPr/>
          <a:lstStyle/>
          <a:p>
            <a:pPr lvl="0"/>
            <a:r>
              <a:rPr lang="en-US"/>
              <a:t>Click to edit </a:t>
            </a:r>
            <a:r>
              <a:rPr lang="en-US" smtClean="0"/>
              <a:t>Maste </a:t>
            </a:r>
            <a:r>
              <a:rPr lang="en-US"/>
              <a:t>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BA26311E-DD59-4172-A854-9D18EF2DF2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352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6" name="Rectangle 4">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a:extLst/>
          </p:cNvPr>
          <p:cNvSpPr>
            <a:spLocks noGrp="1" noChangeArrowheads="1"/>
          </p:cNvSpPr>
          <p:nvPr>
            <p:ph type="sldNum" sz="quarter" idx="12"/>
          </p:nvPr>
        </p:nvSpPr>
        <p:spPr>
          <a:ln/>
        </p:spPr>
        <p:txBody>
          <a:bodyPr/>
          <a:lstStyle>
            <a:lvl1pPr>
              <a:defRPr/>
            </a:lvl1pPr>
          </a:lstStyle>
          <a:p>
            <a:pPr>
              <a:defRPr/>
            </a:pPr>
            <a:fld id="{CAD107D0-7606-4843-BFF7-2D843D4515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8862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661" r:id="rId5"/>
    <p:sldLayoutId id="2147483666" r:id="rId6"/>
    <p:sldLayoutId id="2147483720" r:id="rId7"/>
    <p:sldLayoutId id="2147483721" r:id="rId8"/>
    <p:sldLayoutId id="21474837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1.xml"/><Relationship Id="rId7" Type="http://schemas.openxmlformats.org/officeDocument/2006/relationships/image" Target="../media/image18.w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19.svg"/><Relationship Id="rId12"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17.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19.svg"/><Relationship Id="rId12"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17.svg"/><Relationship Id="rId15" Type="http://schemas.openxmlformats.org/officeDocument/2006/relationships/image" Target="../media/image3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6.svg"/><Relationship Id="rId18" Type="http://schemas.openxmlformats.org/officeDocument/2006/relationships/image" Target="../media/image46.png"/><Relationship Id="rId3" Type="http://schemas.openxmlformats.org/officeDocument/2006/relationships/image" Target="../media/image37.png"/><Relationship Id="rId21" Type="http://schemas.openxmlformats.org/officeDocument/2006/relationships/image" Target="../media/image53.svg"/><Relationship Id="rId7" Type="http://schemas.openxmlformats.org/officeDocument/2006/relationships/image" Target="../media/image40.svg"/><Relationship Id="rId12" Type="http://schemas.openxmlformats.org/officeDocument/2006/relationships/image" Target="../media/image42.png"/><Relationship Id="rId17" Type="http://schemas.openxmlformats.org/officeDocument/2006/relationships/image" Target="../media/image45.png"/><Relationship Id="rId2" Type="http://schemas.openxmlformats.org/officeDocument/2006/relationships/image" Target="../media/image36.png"/><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svg"/><Relationship Id="rId24" Type="http://schemas.openxmlformats.org/officeDocument/2006/relationships/image" Target="../media/image49.pn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5.svg"/><Relationship Id="rId10" Type="http://schemas.openxmlformats.org/officeDocument/2006/relationships/image" Target="../media/image41.png"/><Relationship Id="rId19"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2.svg"/><Relationship Id="rId14" Type="http://schemas.openxmlformats.org/officeDocument/2006/relationships/image" Target="../media/image43.png"/><Relationship Id="rId22"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5" y="1769445"/>
            <a:ext cx="3914275" cy="5088557"/>
          </a:xfrm>
          <a:prstGeom prst="rect">
            <a:avLst/>
          </a:prstGeom>
        </p:spPr>
      </p:pic>
      <p:sp>
        <p:nvSpPr>
          <p:cNvPr id="3" name="Rounded Rectangular Callout 2"/>
          <p:cNvSpPr/>
          <p:nvPr/>
        </p:nvSpPr>
        <p:spPr>
          <a:xfrm>
            <a:off x="2241689" y="309339"/>
            <a:ext cx="9561291"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8" y="471051"/>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ng kinh t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63" y="255591"/>
            <a:ext cx="10178473" cy="56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1591"/>
            <a:ext cx="152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716684" y="-222251"/>
            <a:ext cx="1238250"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16694" y="5340087"/>
            <a:ext cx="1338262" cy="1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3936" y="5434016"/>
            <a:ext cx="194521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53"/>
          <p:cNvSpPr/>
          <p:nvPr/>
        </p:nvSpPr>
        <p:spPr>
          <a:xfrm>
            <a:off x="4475006" y="6069461"/>
            <a:ext cx="7224201" cy="76782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fontAlgn="base">
              <a:spcBef>
                <a:spcPct val="0"/>
              </a:spcBef>
              <a:spcAft>
                <a:spcPct val="0"/>
              </a:spcAf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40358824-061A-9497-DC35-BE8680E42DF1}"/>
              </a:ext>
            </a:extLst>
          </p:cNvPr>
          <p:cNvGrpSpPr/>
          <p:nvPr/>
        </p:nvGrpSpPr>
        <p:grpSpPr>
          <a:xfrm>
            <a:off x="1285676" y="6071178"/>
            <a:ext cx="3217041" cy="836371"/>
            <a:chOff x="182328" y="2032499"/>
            <a:chExt cx="3412366" cy="1455084"/>
          </a:xfrm>
        </p:grpSpPr>
        <p:grpSp>
          <p:nvGrpSpPr>
            <p:cNvPr id="10" name="Group 9">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2"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sp>
            <p:nvSpPr>
              <p:cNvPr id="13"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grpSp>
        <p:sp>
          <p:nvSpPr>
            <p:cNvPr id="11" name="TextBox 3"/>
            <p:cNvSpPr txBox="1"/>
            <p:nvPr/>
          </p:nvSpPr>
          <p:spPr>
            <a:xfrm>
              <a:off x="182328" y="2032499"/>
              <a:ext cx="3412366" cy="1455084"/>
            </a:xfrm>
            <a:prstGeom prst="rect">
              <a:avLst/>
            </a:prstGeom>
            <a:noFill/>
          </p:spPr>
          <p:txBody>
            <a:bodyPr wrap="square" lIns="96762" tIns="48381" rIns="96762" bIns="48381" rtlCol="0">
              <a:spAutoFit/>
            </a:bodyPr>
            <a:lstStyle/>
            <a:p>
              <a:pPr algn="ctr">
                <a:lnSpc>
                  <a:spcPct val="150000"/>
                </a:lnSpc>
                <a:defRPr/>
              </a:pPr>
              <a:r>
                <a:rPr lang="en-US" altLang="zh-CN" sz="32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Sông</a:t>
              </a:r>
              <a:r>
                <a:rPr lang="en-US" altLang="zh-CN" sz="32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Kinh</a:t>
              </a:r>
              <a:r>
                <a:rPr lang="en-US" altLang="zh-CN" sz="32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Thầy</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63688120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2" y="2324900"/>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75919" y="425560"/>
            <a:ext cx="3211010" cy="1265354"/>
            <a:chOff x="249427" y="-3003440"/>
            <a:chExt cx="3656128"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02828" y="-3003440"/>
              <a:ext cx="3589531" cy="1265354"/>
              <a:chOff x="1271987" y="-17493810"/>
              <a:chExt cx="1096040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271987" y="-17493810"/>
                <a:ext cx="1096040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341525" y="-17384603"/>
                <a:ext cx="10890865"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grpSp>
        <p:sp>
          <p:nvSpPr>
            <p:cNvPr id="9" name="TextBox 3"/>
            <p:cNvSpPr txBox="1"/>
            <p:nvPr/>
          </p:nvSpPr>
          <p:spPr>
            <a:xfrm>
              <a:off x="249427" y="-2948603"/>
              <a:ext cx="3656128"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Hào</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giao</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thông</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174311" y="1902096"/>
            <a:ext cx="3413926" cy="50783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3130" fontAlgn="base">
              <a:spcBef>
                <a:spcPct val="0"/>
              </a:spcBef>
              <a:spcAft>
                <a:spcPct val="0"/>
              </a:spcAft>
              <a:defRPr/>
            </a:pPr>
            <a:r>
              <a:rPr lang="en-US"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đào sâu dưới đất để đi lại được an toàn trong chiến tranh</a:t>
            </a:r>
            <a:r>
              <a:rPr lang="vi-VN"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614" y="754742"/>
            <a:ext cx="8835819" cy="586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9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8729135" y="2722563"/>
            <a:ext cx="48684" cy="30162"/>
            <a:chOff x="62566" y="4800"/>
            <a:chExt cx="2439" cy="480"/>
          </a:xfrm>
        </p:grpSpPr>
        <p:graphicFrame>
          <p:nvGraphicFramePr>
            <p:cNvPr id="7176" name="Object 3"/>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spid="_x0000_s2062" name="Equation" r:id="rId4" imgW="291973" imgH="203112" progId="Equation.DSMT4">
                    <p:embed/>
                  </p:oleObj>
                </mc:Choice>
                <mc:Fallback>
                  <p:oleObj name="Equation" r:id="rId4" imgW="291973" imgH="20311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7" name="Object 4"/>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spid="_x0000_s2063" name="Equation" r:id="rId6" imgW="241195" imgH="203112" progId="Equation.DSMT4">
                    <p:embed/>
                  </p:oleObj>
                </mc:Choice>
                <mc:Fallback>
                  <p:oleObj name="Equation" r:id="rId6" imgW="241195" imgH="203112"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7171" name="Text Box 5"/>
          <p:cNvSpPr txBox="1">
            <a:spLocks noChangeArrowheads="1"/>
          </p:cNvSpPr>
          <p:nvPr/>
        </p:nvSpPr>
        <p:spPr bwMode="auto">
          <a:xfrm>
            <a:off x="8290403" y="4267201"/>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endParaRPr lang="ru-RU" altLang="en-US" sz="2800" smtClean="0">
              <a:solidFill>
                <a:srgbClr val="000000"/>
              </a:solidFill>
              <a:latin typeface=".VnTime" pitchFamily="34" charset="0"/>
            </a:endParaRPr>
          </a:p>
        </p:txBody>
      </p:sp>
      <p:sp>
        <p:nvSpPr>
          <p:cNvPr id="7172" name="Text Box 7"/>
          <p:cNvSpPr txBox="1">
            <a:spLocks noChangeArrowheads="1"/>
          </p:cNvSpPr>
          <p:nvPr/>
        </p:nvSpPr>
        <p:spPr bwMode="auto">
          <a:xfrm>
            <a:off x="7924800" y="-1447800"/>
            <a:ext cx="1828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endParaRPr lang="en-US" altLang="en-US" sz="2800" smtClean="0">
              <a:solidFill>
                <a:srgbClr val="000000"/>
              </a:solidFill>
              <a:latin typeface=".VnTime" pitchFamily="34" charset="0"/>
            </a:endParaRPr>
          </a:p>
          <a:p>
            <a:pPr algn="r" fontAlgn="base">
              <a:spcBef>
                <a:spcPct val="0"/>
              </a:spcBef>
              <a:spcAft>
                <a:spcPct val="0"/>
              </a:spcAft>
            </a:pPr>
            <a:endParaRPr lang="en-US" altLang="en-US" sz="2800" smtClean="0">
              <a:solidFill>
                <a:srgbClr val="000000"/>
              </a:solidFill>
              <a:latin typeface=".VnTime" pitchFamily="34" charset="0"/>
            </a:endParaRPr>
          </a:p>
        </p:txBody>
      </p:sp>
      <p:pic>
        <p:nvPicPr>
          <p:cNvPr id="7174" name="Picture 10" descr="quang"/>
          <p:cNvPicPr>
            <a:picLocks noChangeAspect="1" noChangeArrowheads="1"/>
          </p:cNvPicPr>
          <p:nvPr/>
        </p:nvPicPr>
        <p:blipFill>
          <a:blip r:embed="rId8">
            <a:lum bright="12000" contrast="42000"/>
            <a:extLst>
              <a:ext uri="{28A0092B-C50C-407E-A947-70E740481C1C}">
                <a14:useLocalDpi xmlns:a14="http://schemas.microsoft.com/office/drawing/2010/main" val="0"/>
              </a:ext>
            </a:extLst>
          </a:blip>
          <a:srcRect/>
          <a:stretch>
            <a:fillRect/>
          </a:stretch>
        </p:blipFill>
        <p:spPr bwMode="auto">
          <a:xfrm>
            <a:off x="1930400" y="-41590"/>
            <a:ext cx="8331200" cy="521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0358824-061A-9497-DC35-BE8680E42DF1}"/>
              </a:ext>
            </a:extLst>
          </p:cNvPr>
          <p:cNvGrpSpPr/>
          <p:nvPr/>
        </p:nvGrpSpPr>
        <p:grpSpPr>
          <a:xfrm>
            <a:off x="215735" y="5419476"/>
            <a:ext cx="3267591" cy="1265354"/>
            <a:chOff x="215735" y="2163646"/>
            <a:chExt cx="3267590" cy="1265354"/>
          </a:xfrm>
        </p:grpSpPr>
        <p:grpSp>
          <p:nvGrpSpPr>
            <p:cNvPr id="11" name="Group 10">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3"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sp>
            <p:nvSpPr>
              <p:cNvPr id="14"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grpSp>
        <p:sp>
          <p:nvSpPr>
            <p:cNvPr id="12" name="TextBox 3"/>
            <p:cNvSpPr txBox="1"/>
            <p:nvPr/>
          </p:nvSpPr>
          <p:spPr>
            <a:xfrm>
              <a:off x="402771" y="2327190"/>
              <a:ext cx="3047999"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32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giành</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5" name="TextBox 14">
            <a:extLst>
              <a:ext uri="{FF2B5EF4-FFF2-40B4-BE49-F238E27FC236}">
                <a16:creationId xmlns:a16="http://schemas.microsoft.com/office/drawing/2014/main" id="{C84C34AA-C2BA-4DD7-9967-7C7586E86BEC}"/>
              </a:ext>
            </a:extLst>
          </p:cNvPr>
          <p:cNvSpPr txBox="1"/>
          <p:nvPr/>
        </p:nvSpPr>
        <p:spPr>
          <a:xfrm>
            <a:off x="3683191" y="5205712"/>
            <a:ext cx="8508809" cy="1754326"/>
          </a:xfrm>
          <a:prstGeom prst="rect">
            <a:avLst/>
          </a:prstGeom>
          <a:noFill/>
        </p:spPr>
        <p:txBody>
          <a:bodyPr wrap="square" rtlCol="0">
            <a:spAutoFit/>
          </a:bodyPr>
          <a:lstStyle/>
          <a:p>
            <a:pP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7548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2"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1"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grpSp>
        <p:sp>
          <p:nvSpPr>
            <p:cNvPr id="9" name="TextBox 3"/>
            <p:cNvSpPr txBox="1"/>
            <p:nvPr/>
          </p:nvSpPr>
          <p:spPr>
            <a:xfrm>
              <a:off x="402771" y="2327190"/>
              <a:ext cx="3047999"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Tiền</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tuyến</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4"/>
            <a:ext cx="7560703" cy="1200329"/>
          </a:xfrm>
          <a:prstGeom prst="rect">
            <a:avLst/>
          </a:prstGeom>
          <a:noFill/>
        </p:spPr>
        <p:txBody>
          <a:bodyPr wrap="square" rtlCol="0">
            <a:spAutoFit/>
          </a:bodyPr>
          <a:lstStyle/>
          <a:p>
            <a:pPr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4686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4" y="3429002"/>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4"/>
            <a:ext cx="2881259"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5"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9"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50" y="85435"/>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7" y="3653088"/>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11"/>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2"/>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3"/>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11"/>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2"/>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3"/>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11"/>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2"/>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3"/>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4"/>
            <a:ext cx="5561111"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4"/>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4"/>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4"/>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5"/>
          <a:stretch>
            <a:fillRect/>
          </a:stretch>
        </p:blipFill>
        <p:spPr>
          <a:xfrm>
            <a:off x="480191"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9"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11"/>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2"/>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3"/>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11"/>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2"/>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3"/>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11"/>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2"/>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3"/>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43700"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5"/>
          <a:stretch>
            <a:fillRect/>
          </a:stretch>
        </p:blipFill>
        <p:spPr>
          <a:xfrm>
            <a:off x="480191"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2940643"/>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8"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
        <p:nvSpPr>
          <p:cNvPr id="10" name="Text Box 8"/>
          <p:cNvSpPr txBox="1">
            <a:spLocks noChangeArrowheads="1"/>
          </p:cNvSpPr>
          <p:nvPr/>
        </p:nvSpPr>
        <p:spPr bwMode="auto">
          <a:xfrm>
            <a:off x="740229" y="5878289"/>
            <a:ext cx="10479314" cy="84433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20000"/>
              </a:spcBef>
              <a:spcAft>
                <a:spcPct val="0"/>
              </a:spcAft>
            </a:pPr>
            <a:endParaRPr lang="en-US" b="1" i="1" dirty="0" smtClean="0">
              <a:solidFill>
                <a:srgbClr val="FF0000"/>
              </a:solidFill>
              <a:latin typeface="Cambria" panose="02040503050406030204" pitchFamily="18" charset="0"/>
              <a:ea typeface="Cambria" panose="02040503050406030204" pitchFamily="18" charset="0"/>
            </a:endParaRPr>
          </a:p>
          <a:p>
            <a:pPr algn="ctr" fontAlgn="base">
              <a:lnSpc>
                <a:spcPct val="65000"/>
              </a:lnSpc>
              <a:spcBef>
                <a:spcPct val="20000"/>
              </a:spcBef>
              <a:spcAft>
                <a:spcPct val="0"/>
              </a:spcAft>
            </a:pPr>
            <a:r>
              <a:rPr lang="en-US" b="1" i="1" dirty="0" smtClean="0">
                <a:solidFill>
                  <a:srgbClr val="FF0000"/>
                </a:solidFill>
                <a:latin typeface="Cambria" panose="02040503050406030204" pitchFamily="18" charset="0"/>
                <a:ea typeface="Cambria" panose="02040503050406030204" pitchFamily="18" charset="0"/>
              </a:rPr>
              <a:t>Ý 1: </a:t>
            </a:r>
            <a:r>
              <a:rPr lang="en-US" b="1" i="1" dirty="0" err="1" smtClean="0">
                <a:solidFill>
                  <a:srgbClr val="FF0000"/>
                </a:solidFill>
                <a:latin typeface="Cambria" panose="02040503050406030204" pitchFamily="18" charset="0"/>
                <a:ea typeface="Cambria" panose="02040503050406030204" pitchFamily="18" charset="0"/>
              </a:rPr>
              <a:t>Hạt</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gạo</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được</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kết</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tinh</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từ</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hương</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vị</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quê</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hương</a:t>
            </a:r>
            <a:r>
              <a:rPr lang="en-US" b="1" i="1" dirty="0" smtClean="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
                                        </p:tgtEl>
                                        <p:attrNameLst>
                                          <p:attrName>fillcolor</p:attrName>
                                        </p:attrNameLst>
                                      </p:cBhvr>
                                      <p:tavLst>
                                        <p:tav tm="0">
                                          <p:val>
                                            <p:clrVal>
                                              <a:schemeClr val="accent2"/>
                                            </p:clrVal>
                                          </p:val>
                                        </p:tav>
                                        <p:tav tm="50000">
                                          <p:val>
                                            <p:clrVal>
                                              <a:schemeClr val="hlink"/>
                                            </p:clrVal>
                                          </p:val>
                                        </p:tav>
                                      </p:tavLst>
                                    </p:anim>
                                    <p:set>
                                      <p:cBhvr>
                                        <p:cTn id="2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196872"/>
            <a:ext cx="10040589" cy="1609376"/>
            <a:chOff x="1467786" y="422572"/>
            <a:chExt cx="10040589" cy="1681949"/>
          </a:xfrm>
        </p:grpSpPr>
        <p:sp>
          <p:nvSpPr>
            <p:cNvPr id="9" name="矩形: 圆角 11"/>
            <p:cNvSpPr/>
            <p:nvPr userDrawn="1"/>
          </p:nvSpPr>
          <p:spPr>
            <a:xfrm>
              <a:off x="1467786" y="422572"/>
              <a:ext cx="10040589" cy="1681949"/>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4474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Bài thơ cho thấy nét đẹp gì của người nông dân trong quá trình làm ra hạt gạo? Nét đẹp ấy được thể hiện qua những hình ảnh nào?</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1" y="1953688"/>
            <a:ext cx="11440887" cy="3648825"/>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1361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859972" y="2398488"/>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
        <p:nvSpPr>
          <p:cNvPr id="10" name="Text Box 8"/>
          <p:cNvSpPr txBox="1">
            <a:spLocks noChangeArrowheads="1"/>
          </p:cNvSpPr>
          <p:nvPr/>
        </p:nvSpPr>
        <p:spPr bwMode="auto">
          <a:xfrm>
            <a:off x="551537" y="5718635"/>
            <a:ext cx="10958286" cy="100367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50000"/>
              </a:spcBef>
              <a:spcAft>
                <a:spcPct val="0"/>
              </a:spcAft>
            </a:pPr>
            <a:endParaRPr lang="en-US" b="1" i="1" dirty="0" smtClean="0">
              <a:solidFill>
                <a:srgbClr val="FF0000"/>
              </a:solidFill>
              <a:latin typeface="Cambria" panose="02040503050406030204" pitchFamily="18" charset="0"/>
              <a:ea typeface="Cambria" panose="02040503050406030204" pitchFamily="18" charset="0"/>
            </a:endParaRPr>
          </a:p>
          <a:p>
            <a:pPr fontAlgn="base">
              <a:lnSpc>
                <a:spcPct val="65000"/>
              </a:lnSpc>
              <a:spcBef>
                <a:spcPct val="50000"/>
              </a:spcBef>
              <a:spcAft>
                <a:spcPct val="0"/>
              </a:spcAft>
            </a:pPr>
            <a:r>
              <a:rPr lang="en-US" b="1" i="1" dirty="0" smtClean="0">
                <a:solidFill>
                  <a:srgbClr val="FF0000"/>
                </a:solidFill>
                <a:latin typeface="Cambria" panose="02040503050406030204" pitchFamily="18" charset="0"/>
                <a:ea typeface="Cambria" panose="02040503050406030204" pitchFamily="18" charset="0"/>
              </a:rPr>
              <a:t>Ý 2: </a:t>
            </a:r>
            <a:r>
              <a:rPr lang="en-US" altLang="vi-VN" b="1" dirty="0" err="1">
                <a:solidFill>
                  <a:srgbClr val="FF0000"/>
                </a:solidFill>
                <a:latin typeface=".VnTime" pitchFamily="34" charset="0"/>
              </a:rPr>
              <a:t>Nçi</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vÊt</a:t>
            </a:r>
            <a:r>
              <a:rPr lang="en-US" altLang="vi-VN" b="1" dirty="0">
                <a:solidFill>
                  <a:srgbClr val="FF0000"/>
                </a:solidFill>
                <a:latin typeface=".VnTime" pitchFamily="34" charset="0"/>
              </a:rPr>
              <a:t> v¶ </a:t>
            </a:r>
            <a:r>
              <a:rPr lang="en-US" altLang="vi-VN" b="1" dirty="0" err="1">
                <a:solidFill>
                  <a:srgbClr val="FF0000"/>
                </a:solidFill>
                <a:latin typeface=".VnTime" pitchFamily="34" charset="0"/>
              </a:rPr>
              <a:t>cña</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ngư­êi</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n«ng</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d©n</a:t>
            </a:r>
            <a:r>
              <a:rPr lang="en-US" altLang="vi-VN" b="1" dirty="0">
                <a:solidFill>
                  <a:srgbClr val="FF0000"/>
                </a:solidFill>
                <a:latin typeface=".VnTime" pitchFamily="34" charset="0"/>
              </a:rPr>
              <a:t> ®Ó </a:t>
            </a:r>
            <a:r>
              <a:rPr lang="en-US" altLang="vi-VN" b="1" dirty="0" err="1">
                <a:solidFill>
                  <a:srgbClr val="FF0000"/>
                </a:solidFill>
                <a:latin typeface=".VnTime" pitchFamily="34" charset="0"/>
              </a:rPr>
              <a:t>lµm</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ra</a:t>
            </a:r>
            <a:r>
              <a:rPr lang="en-US" altLang="vi-VN" b="1" dirty="0">
                <a:solidFill>
                  <a:srgbClr val="FF0000"/>
                </a:solidFill>
                <a:latin typeface=".VnTime" pitchFamily="34" charset="0"/>
              </a:rPr>
              <a:t> h¹t g¹o</a:t>
            </a:r>
            <a:r>
              <a:rPr lang="en-US" altLang="vi-VN" b="1" dirty="0" smtClean="0">
                <a:solidFill>
                  <a:srgbClr val="FF0000"/>
                </a:solidFill>
                <a:latin typeface=".VnTime" pitchFamily="34" charset="0"/>
              </a:rPr>
              <a:t>.</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
                                        </p:tgtEl>
                                        <p:attrNameLst>
                                          <p:attrName>fillcolor</p:attrName>
                                        </p:attrNameLst>
                                      </p:cBhvr>
                                      <p:tavLst>
                                        <p:tav tm="0">
                                          <p:val>
                                            <p:clrVal>
                                              <a:schemeClr val="accent2"/>
                                            </p:clrVal>
                                          </p:val>
                                        </p:tav>
                                        <p:tav tm="50000">
                                          <p:val>
                                            <p:clrVal>
                                              <a:schemeClr val="hlink"/>
                                            </p:clrVal>
                                          </p:val>
                                        </p:tav>
                                      </p:tavLst>
                                    </p:anim>
                                    <p:set>
                                      <p:cBhvr>
                                        <p:cTn id="2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20605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7"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0"/>
          <p:cNvSpPr txBox="1">
            <a:spLocks noChangeArrowheads="1"/>
          </p:cNvSpPr>
          <p:nvPr/>
        </p:nvSpPr>
        <p:spPr bwMode="auto">
          <a:xfrm>
            <a:off x="174171" y="6024724"/>
            <a:ext cx="11834585"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50000"/>
              </a:spcBef>
              <a:spcAft>
                <a:spcPct val="0"/>
              </a:spcAft>
            </a:pPr>
            <a:r>
              <a:rPr lang="en-US" altLang="vi-VN" b="1" u="sng" dirty="0">
                <a:solidFill>
                  <a:srgbClr val="FF0000"/>
                </a:solidFill>
                <a:latin typeface="+mn-lt"/>
              </a:rPr>
              <a:t>Ý</a:t>
            </a:r>
            <a:r>
              <a:rPr lang="en-US" altLang="vi-VN" b="1" u="sng" dirty="0" smtClean="0">
                <a:solidFill>
                  <a:srgbClr val="FF0000"/>
                </a:solidFill>
                <a:latin typeface="+mn-lt"/>
              </a:rPr>
              <a:t> 3</a:t>
            </a:r>
            <a:r>
              <a:rPr lang="en-US" altLang="vi-VN" b="1" dirty="0" smtClean="0">
                <a:solidFill>
                  <a:srgbClr val="FF0000"/>
                </a:solidFill>
                <a:latin typeface="+mn-lt"/>
              </a:rPr>
              <a:t>: </a:t>
            </a:r>
            <a:r>
              <a:rPr lang="en-US" altLang="vi-VN" b="1" dirty="0" err="1" smtClean="0">
                <a:solidFill>
                  <a:srgbClr val="CC0000"/>
                </a:solidFill>
                <a:latin typeface="+mn-lt"/>
              </a:rPr>
              <a:t>Trong</a:t>
            </a:r>
            <a:r>
              <a:rPr lang="en-US" altLang="vi-VN" b="1" dirty="0" smtClean="0">
                <a:solidFill>
                  <a:srgbClr val="CC0000"/>
                </a:solidFill>
                <a:latin typeface="+mn-lt"/>
              </a:rPr>
              <a:t> </a:t>
            </a:r>
            <a:r>
              <a:rPr lang="en-US" altLang="vi-VN" b="1" dirty="0" err="1" smtClean="0">
                <a:solidFill>
                  <a:srgbClr val="CC0000"/>
                </a:solidFill>
                <a:latin typeface="+mn-lt"/>
              </a:rPr>
              <a:t>kháng</a:t>
            </a:r>
            <a:r>
              <a:rPr lang="en-US" altLang="vi-VN" b="1" dirty="0" smtClean="0">
                <a:solidFill>
                  <a:srgbClr val="CC0000"/>
                </a:solidFill>
                <a:latin typeface="+mn-lt"/>
              </a:rPr>
              <a:t> </a:t>
            </a:r>
            <a:r>
              <a:rPr lang="en-US" altLang="vi-VN" b="1" dirty="0" err="1" smtClean="0">
                <a:solidFill>
                  <a:srgbClr val="CC0000"/>
                </a:solidFill>
                <a:latin typeface="+mn-lt"/>
              </a:rPr>
              <a:t>chiến</a:t>
            </a:r>
            <a:r>
              <a:rPr lang="en-US" altLang="vi-VN" b="1" dirty="0" smtClean="0">
                <a:solidFill>
                  <a:srgbClr val="CC0000"/>
                </a:solidFill>
                <a:latin typeface="+mn-lt"/>
              </a:rPr>
              <a:t>, </a:t>
            </a:r>
            <a:r>
              <a:rPr lang="en-US" altLang="vi-VN" b="1" dirty="0" err="1" smtClean="0">
                <a:solidFill>
                  <a:srgbClr val="CC0000"/>
                </a:solidFill>
                <a:latin typeface="+mn-lt"/>
              </a:rPr>
              <a:t>người</a:t>
            </a:r>
            <a:r>
              <a:rPr lang="en-US" altLang="vi-VN" b="1" dirty="0" smtClean="0">
                <a:solidFill>
                  <a:srgbClr val="CC0000"/>
                </a:solidFill>
                <a:latin typeface="+mn-lt"/>
              </a:rPr>
              <a:t> </a:t>
            </a:r>
            <a:r>
              <a:rPr lang="en-US" altLang="vi-VN" b="1" dirty="0" err="1" smtClean="0">
                <a:solidFill>
                  <a:srgbClr val="CC0000"/>
                </a:solidFill>
                <a:latin typeface="+mn-lt"/>
              </a:rPr>
              <a:t>nông</a:t>
            </a:r>
            <a:r>
              <a:rPr lang="en-US" altLang="vi-VN" b="1" dirty="0" smtClean="0">
                <a:solidFill>
                  <a:srgbClr val="CC0000"/>
                </a:solidFill>
                <a:latin typeface="+mn-lt"/>
              </a:rPr>
              <a:t> </a:t>
            </a:r>
            <a:r>
              <a:rPr lang="en-US" altLang="vi-VN" b="1" dirty="0" err="1" smtClean="0">
                <a:solidFill>
                  <a:srgbClr val="CC0000"/>
                </a:solidFill>
                <a:latin typeface="+mn-lt"/>
              </a:rPr>
              <a:t>dân</a:t>
            </a:r>
            <a:r>
              <a:rPr lang="en-US" altLang="vi-VN" b="1" dirty="0" smtClean="0">
                <a:solidFill>
                  <a:srgbClr val="CC0000"/>
                </a:solidFill>
                <a:latin typeface="+mn-lt"/>
              </a:rPr>
              <a:t> </a:t>
            </a:r>
            <a:r>
              <a:rPr lang="en-US" altLang="vi-VN" b="1" dirty="0" err="1" smtClean="0">
                <a:solidFill>
                  <a:srgbClr val="CC0000"/>
                </a:solidFill>
                <a:latin typeface="+mn-lt"/>
              </a:rPr>
              <a:t>là</a:t>
            </a:r>
            <a:r>
              <a:rPr lang="en-US" altLang="vi-VN" b="1" dirty="0" smtClean="0">
                <a:solidFill>
                  <a:srgbClr val="CC0000"/>
                </a:solidFill>
                <a:latin typeface="+mn-lt"/>
              </a:rPr>
              <a:t> </a:t>
            </a:r>
            <a:r>
              <a:rPr lang="en-US" altLang="vi-VN" b="1" dirty="0" err="1" smtClean="0">
                <a:solidFill>
                  <a:srgbClr val="CC0000"/>
                </a:solidFill>
                <a:latin typeface="+mn-lt"/>
              </a:rPr>
              <a:t>hậu</a:t>
            </a:r>
            <a:r>
              <a:rPr lang="en-US" altLang="vi-VN" b="1" dirty="0" smtClean="0">
                <a:solidFill>
                  <a:srgbClr val="CC0000"/>
                </a:solidFill>
                <a:latin typeface="+mn-lt"/>
              </a:rPr>
              <a:t> </a:t>
            </a:r>
            <a:r>
              <a:rPr lang="en-US" altLang="vi-VN" b="1" dirty="0" err="1" smtClean="0">
                <a:solidFill>
                  <a:srgbClr val="CC0000"/>
                </a:solidFill>
                <a:latin typeface="+mn-lt"/>
              </a:rPr>
              <a:t>phương</a:t>
            </a:r>
            <a:r>
              <a:rPr lang="en-US" altLang="vi-VN" b="1" dirty="0" smtClean="0">
                <a:solidFill>
                  <a:srgbClr val="CC0000"/>
                </a:solidFill>
                <a:latin typeface="+mn-lt"/>
              </a:rPr>
              <a:t> </a:t>
            </a:r>
            <a:r>
              <a:rPr lang="en-US" altLang="vi-VN" b="1" dirty="0" err="1" smtClean="0">
                <a:solidFill>
                  <a:srgbClr val="CC0000"/>
                </a:solidFill>
                <a:latin typeface="+mn-lt"/>
              </a:rPr>
              <a:t>vững</a:t>
            </a:r>
            <a:r>
              <a:rPr lang="en-US" altLang="vi-VN" b="1" dirty="0" smtClean="0">
                <a:solidFill>
                  <a:srgbClr val="CC0000"/>
                </a:solidFill>
                <a:latin typeface="+mn-lt"/>
              </a:rPr>
              <a:t> </a:t>
            </a:r>
            <a:r>
              <a:rPr lang="en-US" altLang="vi-VN" b="1" dirty="0" err="1" smtClean="0">
                <a:solidFill>
                  <a:srgbClr val="CC0000"/>
                </a:solidFill>
                <a:latin typeface="+mn-lt"/>
              </a:rPr>
              <a:t>chắc</a:t>
            </a:r>
            <a:r>
              <a:rPr lang="en-US" altLang="vi-VN" b="1" dirty="0" smtClean="0">
                <a:solidFill>
                  <a:srgbClr val="CC0000"/>
                </a:solidFill>
                <a:latin typeface="+mn-lt"/>
              </a:rPr>
              <a:t>.</a:t>
            </a:r>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7086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67657" y="2650363"/>
            <a:ext cx="11205029"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928915" y="2833925"/>
            <a:ext cx="10828766"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 Box 20"/>
          <p:cNvSpPr txBox="1">
            <a:spLocks noChangeArrowheads="1"/>
          </p:cNvSpPr>
          <p:nvPr/>
        </p:nvSpPr>
        <p:spPr bwMode="auto">
          <a:xfrm>
            <a:off x="1179285" y="5871946"/>
            <a:ext cx="10578395"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50000"/>
              </a:spcBef>
              <a:spcAft>
                <a:spcPct val="0"/>
              </a:spcAft>
            </a:pPr>
            <a:r>
              <a:rPr lang="en-US" altLang="vi-VN" b="1" u="sng" dirty="0" smtClean="0">
                <a:solidFill>
                  <a:srgbClr val="FF0000"/>
                </a:solidFill>
                <a:latin typeface=".VnTimeH" pitchFamily="34" charset="0"/>
              </a:rPr>
              <a:t>ý 4</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C«ng</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søc</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cña</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c¸c</a:t>
            </a:r>
            <a:r>
              <a:rPr lang="en-US" altLang="vi-VN" b="1" dirty="0" smtClean="0">
                <a:solidFill>
                  <a:srgbClr val="FF0000"/>
                </a:solidFill>
                <a:latin typeface=".VnTime" pitchFamily="34" charset="0"/>
              </a:rPr>
              <a:t> b¹n </a:t>
            </a:r>
            <a:r>
              <a:rPr lang="en-US" altLang="vi-VN" b="1" dirty="0" err="1" smtClean="0">
                <a:solidFill>
                  <a:srgbClr val="FF0000"/>
                </a:solidFill>
                <a:latin typeface=".VnTime" pitchFamily="34" charset="0"/>
              </a:rPr>
              <a:t>nhá</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trong</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viÖc</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lµm</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ra</a:t>
            </a:r>
            <a:r>
              <a:rPr lang="en-US" altLang="vi-VN" b="1" dirty="0" smtClean="0">
                <a:solidFill>
                  <a:srgbClr val="FF0000"/>
                </a:solidFill>
                <a:latin typeface=".VnTime" pitchFamily="34" charset="0"/>
              </a:rPr>
              <a:t> h¹t g¹o.</a:t>
            </a: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5"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lang="zh-CN" altLang="en-US" dirty="0">
              <a:solidFill>
                <a:prstClr val="white"/>
              </a:solidFill>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5" y="1290755"/>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lang="zh-CN" altLang="en-US" sz="3200" dirty="0">
              <a:solidFill>
                <a:srgbClr val="FF0000"/>
              </a:solidFill>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6320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153328"/>
            <a:ext cx="10047479" cy="5884619"/>
            <a:chOff x="1467786" y="422571"/>
            <a:chExt cx="10047478"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1" y="547865"/>
              <a:ext cx="9901963" cy="19594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07126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3"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 Box 22"/>
          <p:cNvSpPr txBox="1">
            <a:spLocks noChangeArrowheads="1"/>
          </p:cNvSpPr>
          <p:nvPr/>
        </p:nvSpPr>
        <p:spPr bwMode="auto">
          <a:xfrm>
            <a:off x="801914" y="6347508"/>
            <a:ext cx="6252029" cy="4524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20000"/>
              </a:spcBef>
              <a:spcAft>
                <a:spcPct val="0"/>
              </a:spcAft>
            </a:pPr>
            <a:r>
              <a:rPr lang="en-US" altLang="vi-VN" sz="3600" b="1" u="sng" dirty="0" smtClean="0">
                <a:solidFill>
                  <a:srgbClr val="FF0000"/>
                </a:solidFill>
                <a:latin typeface=".VnTimeH" pitchFamily="34" charset="0"/>
              </a:rPr>
              <a:t>ý5</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Gi</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trÞ</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lín</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lao</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cña</a:t>
            </a:r>
            <a:r>
              <a:rPr lang="en-US" altLang="vi-VN" sz="3600" b="1" dirty="0" smtClean="0">
                <a:solidFill>
                  <a:srgbClr val="FF0000"/>
                </a:solidFill>
                <a:latin typeface=".VnTime" pitchFamily="34" charset="0"/>
              </a:rPr>
              <a:t> h¹t g¹o.</a:t>
            </a: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1"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7" y="2316064"/>
            <a:ext cx="10210800" cy="3170099"/>
          </a:xfrm>
          <a:prstGeom prst="rect">
            <a:avLst/>
          </a:prstGeom>
        </p:spPr>
        <p:txBody>
          <a:bodyPr wrap="square">
            <a:spAutoFit/>
          </a:bodyPr>
          <a:lstStyle/>
          <a:p>
            <a:pPr lvl="0" algn="just">
              <a:defRPr/>
            </a:pPr>
            <a:r>
              <a:rPr lang="en-US" sz="4000" b="1" dirty="0" smtClean="0">
                <a:solidFill>
                  <a:srgbClr val="FF0000"/>
                </a:solidFill>
                <a:latin typeface="Cambria" panose="02040503050406030204" pitchFamily="18" charset="0"/>
                <a:ea typeface="Cambria" panose="02040503050406030204" pitchFamily="18" charset="0"/>
              </a:rPr>
              <a:t>      C</a:t>
            </a:r>
            <a:r>
              <a:rPr lang="vi-VN" sz="4000" b="1" dirty="0" smtClean="0">
                <a:solidFill>
                  <a:srgbClr val="FF0000"/>
                </a:solidFill>
                <a:latin typeface="Cambria" panose="02040503050406030204" pitchFamily="18" charset="0"/>
                <a:ea typeface="Cambria" panose="02040503050406030204" pitchFamily="18" charset="0"/>
              </a:rPr>
              <a:t>a </a:t>
            </a:r>
            <a:r>
              <a:rPr lang="vi-VN" sz="4000" b="1" dirty="0">
                <a:solidFill>
                  <a:srgbClr val="FF0000"/>
                </a:solidFill>
                <a:latin typeface="Cambria" panose="02040503050406030204" pitchFamily="18" charset="0"/>
                <a:ea typeface="Cambria" panose="02040503050406030204" pitchFamily="18" charset="0"/>
              </a:rPr>
              <a:t>ngợi tinh thần </a:t>
            </a:r>
            <a:r>
              <a:rPr lang="en-US" sz="4000" b="1" dirty="0" err="1" smtClean="0">
                <a:solidFill>
                  <a:srgbClr val="FF0000"/>
                </a:solidFill>
                <a:latin typeface="Cambria" panose="02040503050406030204" pitchFamily="18" charset="0"/>
                <a:ea typeface="Cambria" panose="02040503050406030204" pitchFamily="18" charset="0"/>
              </a:rPr>
              <a:t>vượt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lên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khó</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khăn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vất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vả</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ngợi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phẩm</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chất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cần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cù</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chịu</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khó</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của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người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nông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dân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trong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việc</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sản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xuất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ra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lúa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gạo</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nuôi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sống</a:t>
            </a:r>
            <a:r>
              <a:rPr lang="en-US" sz="4000" b="1" dirty="0" smtClean="0">
                <a:solidFill>
                  <a:srgbClr val="FF0000"/>
                </a:solidFill>
                <a:latin typeface="Cambria" panose="02040503050406030204" pitchFamily="18" charset="0"/>
                <a:ea typeface="Cambria" panose="02040503050406030204" pitchFamily="18" charset="0"/>
              </a:rPr>
              <a:t> con </a:t>
            </a:r>
            <a:r>
              <a:rPr lang="en-US" sz="4000" b="1" dirty="0" err="1" smtClean="0">
                <a:solidFill>
                  <a:srgbClr val="FF0000"/>
                </a:solidFill>
                <a:latin typeface="Cambria" panose="02040503050406030204" pitchFamily="18" charset="0"/>
                <a:ea typeface="Cambria" panose="02040503050406030204" pitchFamily="18" charset="0"/>
              </a:rPr>
              <a:t>người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trong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kháng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chiến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chống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Mĩ</a:t>
            </a:r>
            <a:r>
              <a:rPr lang="en-US" sz="4000" b="1" dirty="0" smtClean="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3"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7"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4"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7"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21"/>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2"/>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7" y="1768084"/>
            <a:ext cx="5030519"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7" y="2517985"/>
            <a:ext cx="3606551"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81"/>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5"/>
            <a:ext cx="2146515"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9" y="2563093"/>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9"/>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3" y="3188159"/>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1" y="4352857"/>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9519004"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4" y="1845396"/>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4"/>
          <a:stretch>
            <a:fillRect/>
          </a:stretch>
        </p:blipFill>
        <p:spPr>
          <a:xfrm>
            <a:off x="2372783"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6" y="756913"/>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3" y="2387634"/>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2"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3"/>
            <a:ext cx="9303303"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5" y="1769445"/>
            <a:ext cx="3914275" cy="5088557"/>
          </a:xfrm>
          <a:prstGeom prst="rect">
            <a:avLst/>
          </a:prstGeom>
        </p:spPr>
      </p:pic>
      <p:sp>
        <p:nvSpPr>
          <p:cNvPr id="3" name="Rounded Rectangular Callout 2"/>
          <p:cNvSpPr/>
          <p:nvPr/>
        </p:nvSpPr>
        <p:spPr>
          <a:xfrm>
            <a:off x="2241689" y="309339"/>
            <a:ext cx="9561291"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8" y="471051"/>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90" y="132427"/>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3" y="-74147"/>
            <a:ext cx="2438199"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8"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5" y="4089936"/>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316797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5"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lang="zh-CN" altLang="en-US" dirty="0">
              <a:solidFill>
                <a:prstClr val="white"/>
              </a:solidFill>
              <a:latin typeface="Cambria" panose="02040503050406030204" pitchFamily="18" charset="0"/>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1"/>
            <a:ext cx="1653435" cy="738664"/>
          </a:xfrm>
          <a:prstGeom prst="rect">
            <a:avLst/>
          </a:prstGeom>
          <a:noFill/>
        </p:spPr>
        <p:txBody>
          <a:bodyPr wrap="square" rtlCol="0">
            <a:spAutoFit/>
          </a:bodyPr>
          <a:lstStyle/>
          <a:p>
            <a:pPr algn="ctr">
              <a:lnSpc>
                <a:spcPct val="150000"/>
              </a:lnSpc>
              <a:defRPr/>
            </a:pPr>
            <a:r>
              <a:rPr lang="vi-VN" sz="2800" b="1" dirty="0">
                <a:solidFill>
                  <a:srgbClr val="17479D"/>
                </a:solidFill>
                <a:latin typeface="Cambria" panose="02040503050406030204" pitchFamily="18" charset="0"/>
                <a:ea typeface="Cambria" panose="02040503050406030204" pitchFamily="18" charset="0"/>
              </a:rPr>
              <a:t>ĐỌC</a:t>
            </a:r>
            <a:endParaRPr lang="en-US" sz="2800" b="1" dirty="0">
              <a:solidFill>
                <a:srgbClr val="17479D"/>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7" y="132556"/>
            <a:ext cx="582308" cy="525172"/>
          </a:xfrm>
          <a:prstGeom prst="rect">
            <a:avLst/>
          </a:prstGeom>
        </p:spPr>
      </p:pic>
      <p:sp>
        <p:nvSpPr>
          <p:cNvPr id="14" name="Text Box 3"/>
          <p:cNvSpPr txBox="1"/>
          <p:nvPr/>
        </p:nvSpPr>
        <p:spPr>
          <a:xfrm>
            <a:off x="2638550" y="121530"/>
            <a:ext cx="5644367" cy="830997"/>
          </a:xfrm>
          <a:prstGeom prst="rect">
            <a:avLst/>
          </a:prstGeom>
          <a:noFill/>
        </p:spPr>
        <p:txBody>
          <a:bodyPr wrap="square" rtlCol="0">
            <a:spAutoFit/>
          </a:bodyPr>
          <a:lstStyle/>
          <a:p>
            <a:pPr algn="ctr">
              <a:defRPr/>
            </a:pP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Hạt</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gạo</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làng</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ta</a:t>
            </a:r>
          </a:p>
        </p:txBody>
      </p:sp>
      <p:sp>
        <p:nvSpPr>
          <p:cNvPr id="15" name="TextBox 14"/>
          <p:cNvSpPr txBox="1"/>
          <p:nvPr/>
        </p:nvSpPr>
        <p:spPr>
          <a:xfrm>
            <a:off x="625269" y="902451"/>
            <a:ext cx="2923476" cy="2462213"/>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9" y="3612993"/>
            <a:ext cx="3086761" cy="3139321"/>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4"/>
            <a:ext cx="2923476" cy="3139321"/>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1" y="1174592"/>
            <a:ext cx="2923476" cy="2800767"/>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1" y="4057234"/>
            <a:ext cx="2923476" cy="2123658"/>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r">
              <a:defRPr/>
            </a:pP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Trần</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p>
        </p:txBody>
      </p:sp>
    </p:spTree>
    <p:extLst>
      <p:ext uri="{BB962C8B-B14F-4D97-AF65-F5344CB8AC3E}">
        <p14:creationId xmlns:p14="http://schemas.microsoft.com/office/powerpoint/2010/main" val="29796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7" name="Picture 11" descr="Copy of rung khop"/>
          <p:cNvPicPr>
            <a:picLocks noGrp="1" noChangeAspect="1" noChangeArrowheads="1"/>
          </p:cNvPicPr>
          <p:nvPr>
            <p:ph sz="half" idx="4294967295"/>
          </p:nvPr>
        </p:nvPicPr>
        <p:blipFill>
          <a:blip r:embed="rId2">
            <a:lum bright="-6000"/>
            <a:extLst>
              <a:ext uri="{28A0092B-C50C-407E-A947-70E740481C1C}">
                <a14:useLocalDpi xmlns:a14="http://schemas.microsoft.com/office/drawing/2010/main" val="0"/>
              </a:ext>
            </a:extLst>
          </a:blip>
          <a:srcRect l="84518" t="68350" r="3271" b="19145"/>
          <a:stretch>
            <a:fillRect/>
          </a:stretch>
        </p:blipFill>
        <p:spPr>
          <a:xfrm>
            <a:off x="0" y="152400"/>
            <a:ext cx="3860800" cy="3962400"/>
          </a:xfrm>
        </p:spPr>
      </p:pic>
      <p:sp>
        <p:nvSpPr>
          <p:cNvPr id="4099" name="TextBox 1"/>
          <p:cNvSpPr txBox="1">
            <a:spLocks noChangeArrowheads="1"/>
          </p:cNvSpPr>
          <p:nvPr/>
        </p:nvSpPr>
        <p:spPr bwMode="auto">
          <a:xfrm>
            <a:off x="-383117" y="4267203"/>
            <a:ext cx="45720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smtClean="0">
                <a:solidFill>
                  <a:srgbClr val="FF0000"/>
                </a:solidFill>
              </a:rPr>
              <a:t>Trần Đăng Khoa</a:t>
            </a:r>
          </a:p>
        </p:txBody>
      </p:sp>
      <p:sp>
        <p:nvSpPr>
          <p:cNvPr id="2" name="Rectangle 1"/>
          <p:cNvSpPr>
            <a:spLocks noChangeArrowheads="1"/>
          </p:cNvSpPr>
          <p:nvPr/>
        </p:nvSpPr>
        <p:spPr bwMode="auto">
          <a:xfrm>
            <a:off x="4599721" y="4461299"/>
            <a:ext cx="7867651" cy="17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1200"/>
              </a:spcBef>
              <a:spcAft>
                <a:spcPts val="300"/>
              </a:spcAft>
            </a:pPr>
            <a:r>
              <a:rPr lang="en-US" altLang="en-US" sz="2400" dirty="0" smtClean="0">
                <a:solidFill>
                  <a:srgbClr val="FF0000"/>
                </a:solidFill>
                <a:latin typeface="Times New Roman" pitchFamily="18" charset="0"/>
                <a:cs typeface="Times New Roman" pitchFamily="18" charset="0"/>
              </a:rPr>
              <a:t>- </a:t>
            </a:r>
            <a:r>
              <a:rPr lang="vi-VN" altLang="en-US" sz="2400" dirty="0" smtClean="0">
                <a:solidFill>
                  <a:srgbClr val="FF0000"/>
                </a:solidFill>
                <a:latin typeface="Times New Roman" pitchFamily="18" charset="0"/>
                <a:cs typeface="Times New Roman" pitchFamily="18" charset="0"/>
              </a:rPr>
              <a:t>Tác phẩ</a:t>
            </a:r>
            <a:r>
              <a:rPr lang="en-US" altLang="en-US" sz="2400" dirty="0" smtClean="0">
                <a:solidFill>
                  <a:srgbClr val="FF0000"/>
                </a:solidFill>
                <a:latin typeface="Times New Roman" pitchFamily="18" charset="0"/>
                <a:cs typeface="Times New Roman" pitchFamily="18" charset="0"/>
              </a:rPr>
              <a:t>m </a:t>
            </a:r>
            <a:r>
              <a:rPr lang="en-US" altLang="en-US" sz="2400" dirty="0" err="1" smtClean="0">
                <a:solidFill>
                  <a:srgbClr val="FF0000"/>
                </a:solidFill>
                <a:latin typeface="Times New Roman" pitchFamily="18" charset="0"/>
                <a:cs typeface="Times New Roman" pitchFamily="18" charset="0"/>
              </a:rPr>
              <a:t>tiêu</a:t>
            </a:r>
            <a:r>
              <a:rPr lang="en-US" altLang="en-US" sz="2400" dirty="0" smtClean="0">
                <a:solidFill>
                  <a:srgbClr val="FF0000"/>
                </a:solidFill>
                <a:latin typeface="Times New Roman" pitchFamily="18" charset="0"/>
                <a:cs typeface="Times New Roman" pitchFamily="18" charset="0"/>
              </a:rPr>
              <a:t> </a:t>
            </a:r>
            <a:r>
              <a:rPr lang="en-US" altLang="en-US" sz="2400" dirty="0" err="1" smtClean="0">
                <a:solidFill>
                  <a:srgbClr val="FF0000"/>
                </a:solidFill>
                <a:latin typeface="Times New Roman" pitchFamily="18" charset="0"/>
                <a:cs typeface="Times New Roman" pitchFamily="18" charset="0"/>
              </a:rPr>
              <a:t>biểu</a:t>
            </a:r>
            <a:r>
              <a:rPr lang="en-US" altLang="en-US" sz="2400" dirty="0" smtClean="0">
                <a:solidFill>
                  <a:srgbClr val="FF0000"/>
                </a:solidFill>
                <a:latin typeface="Times New Roman" pitchFamily="18" charset="0"/>
                <a:cs typeface="Times New Roman" pitchFamily="18" charset="0"/>
              </a:rPr>
              <a:t>:</a:t>
            </a:r>
            <a:endParaRPr lang="en-US" altLang="en-US" sz="2400" b="1" dirty="0" smtClean="0">
              <a:solidFill>
                <a:srgbClr val="FF0000"/>
              </a:solidFill>
              <a:latin typeface="Times New Roman" pitchFamily="18"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smtClean="0">
                <a:solidFill>
                  <a:srgbClr val="252525"/>
                </a:solidFill>
                <a:latin typeface="Times New Roman" pitchFamily="18" charset="0"/>
                <a:ea typeface="Calibri" pitchFamily="34" charset="0"/>
                <a:cs typeface="Times New Roman" pitchFamily="18" charset="0"/>
              </a:rPr>
              <a:t> </a:t>
            </a:r>
            <a:r>
              <a:rPr lang="vi-VN" altLang="en-US" sz="2400" dirty="0" smtClean="0">
                <a:solidFill>
                  <a:srgbClr val="252525"/>
                </a:solidFill>
                <a:latin typeface="Times New Roman" pitchFamily="18" charset="0"/>
                <a:ea typeface="Calibri" pitchFamily="34" charset="0"/>
                <a:cs typeface="Times New Roman" pitchFamily="18" charset="0"/>
              </a:rPr>
              <a:t>Từ góc sân nhà em, 1968.</a:t>
            </a:r>
            <a:endParaRPr lang="en-US" altLang="en-US" sz="2400" dirty="0" smtClean="0">
              <a:solidFill>
                <a:srgbClr val="000000"/>
              </a:solidFill>
              <a:latin typeface="Calibri" pitchFamily="34" charset="0"/>
              <a:ea typeface="Calibri" pitchFamily="34"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smtClean="0">
                <a:solidFill>
                  <a:srgbClr val="252525"/>
                </a:solidFill>
                <a:latin typeface="Times New Roman" pitchFamily="18" charset="0"/>
                <a:ea typeface="Calibri" pitchFamily="34" charset="0"/>
                <a:cs typeface="Times New Roman" pitchFamily="18" charset="0"/>
              </a:rPr>
              <a:t> </a:t>
            </a:r>
            <a:r>
              <a:rPr lang="vi-VN" altLang="en-US" sz="2400" dirty="0" smtClean="0">
                <a:solidFill>
                  <a:srgbClr val="252525"/>
                </a:solidFill>
                <a:latin typeface="Times New Roman" pitchFamily="18" charset="0"/>
                <a:ea typeface="Calibri" pitchFamily="34" charset="0"/>
                <a:cs typeface="Times New Roman" pitchFamily="18" charset="0"/>
              </a:rPr>
              <a:t>Khúc hát người anh hùng, trường ca, 1974.</a:t>
            </a:r>
            <a:endParaRPr lang="en-US" altLang="en-US" sz="2400" dirty="0" smtClean="0">
              <a:solidFill>
                <a:srgbClr val="000000"/>
              </a:solidFill>
              <a:latin typeface="Calibri" pitchFamily="34" charset="0"/>
              <a:ea typeface="Calibri" pitchFamily="34"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smtClean="0">
                <a:solidFill>
                  <a:srgbClr val="252525"/>
                </a:solidFill>
                <a:latin typeface="Times New Roman" pitchFamily="18" charset="0"/>
                <a:ea typeface="Calibri" pitchFamily="34" charset="0"/>
                <a:cs typeface="Times New Roman" pitchFamily="18" charset="0"/>
              </a:rPr>
              <a:t> </a:t>
            </a:r>
            <a:r>
              <a:rPr lang="vi-VN" altLang="en-US" sz="2400" dirty="0" smtClean="0">
                <a:solidFill>
                  <a:srgbClr val="252525"/>
                </a:solidFill>
                <a:latin typeface="Times New Roman" pitchFamily="18" charset="0"/>
                <a:ea typeface="Calibri" pitchFamily="34" charset="0"/>
                <a:cs typeface="Times New Roman" pitchFamily="18" charset="0"/>
              </a:rPr>
              <a:t>Bên cửa sổ máy bay, tập thơ, 1986.</a:t>
            </a:r>
            <a:endParaRPr lang="en-US" altLang="en-US" sz="2400" dirty="0" smtClean="0">
              <a:solidFill>
                <a:srgbClr val="000000"/>
              </a:solidFill>
              <a:latin typeface="Calibri" pitchFamily="34" charset="0"/>
              <a:ea typeface="Calibri" pitchFamily="34" charset="0"/>
              <a:cs typeface="Times New Roman" pitchFamily="18" charset="0"/>
            </a:endParaRPr>
          </a:p>
        </p:txBody>
      </p:sp>
      <p:sp>
        <p:nvSpPr>
          <p:cNvPr id="3" name="Rectangle 2"/>
          <p:cNvSpPr>
            <a:spLocks noChangeArrowheads="1"/>
          </p:cNvSpPr>
          <p:nvPr/>
        </p:nvSpPr>
        <p:spPr bwMode="auto">
          <a:xfrm>
            <a:off x="4673600" y="160339"/>
            <a:ext cx="7518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600"/>
              </a:spcBef>
              <a:spcAft>
                <a:spcPts val="600"/>
              </a:spcAft>
            </a:pPr>
            <a:r>
              <a:rPr lang="en-US" altLang="en-US" sz="2400" b="1" dirty="0" smtClean="0">
                <a:solidFill>
                  <a:srgbClr val="252525"/>
                </a:solidFill>
                <a:latin typeface="Times New Roman" pitchFamily="18" charset="0"/>
                <a:cs typeface="Times New Roman" pitchFamily="18" charset="0"/>
              </a:rPr>
              <a:t>- S</a:t>
            </a:r>
            <a:r>
              <a:rPr lang="vi-VN" altLang="en-US" sz="2400" dirty="0" smtClean="0">
                <a:solidFill>
                  <a:srgbClr val="252525"/>
                </a:solidFill>
                <a:latin typeface="Times New Roman" pitchFamily="18" charset="0"/>
                <a:cs typeface="Times New Roman" pitchFamily="18" charset="0"/>
              </a:rPr>
              <a:t>inh ngày </a:t>
            </a:r>
            <a:r>
              <a:rPr lang="en-US" altLang="en-US" sz="2400" dirty="0" smtClean="0">
                <a:solidFill>
                  <a:srgbClr val="252525"/>
                </a:solidFill>
                <a:latin typeface="Times New Roman" pitchFamily="18" charset="0"/>
                <a:cs typeface="Times New Roman" pitchFamily="18" charset="0"/>
              </a:rPr>
              <a:t>24 </a:t>
            </a:r>
            <a:r>
              <a:rPr lang="en-US" altLang="en-US" sz="2400" dirty="0" err="1" smtClean="0">
                <a:solidFill>
                  <a:srgbClr val="252525"/>
                </a:solidFill>
                <a:latin typeface="Times New Roman" pitchFamily="18" charset="0"/>
                <a:cs typeface="Times New Roman" pitchFamily="18" charset="0"/>
              </a:rPr>
              <a:t>tháng</a:t>
            </a:r>
            <a:r>
              <a:rPr lang="en-US" altLang="en-US" sz="2400" dirty="0" smtClean="0">
                <a:solidFill>
                  <a:srgbClr val="252525"/>
                </a:solidFill>
                <a:latin typeface="Times New Roman" pitchFamily="18" charset="0"/>
                <a:cs typeface="Times New Roman" pitchFamily="18" charset="0"/>
              </a:rPr>
              <a:t> 4 n</a:t>
            </a:r>
            <a:r>
              <a:rPr lang="vi-VN" altLang="en-US" sz="2400" dirty="0" smtClean="0">
                <a:solidFill>
                  <a:srgbClr val="252525"/>
                </a:solidFill>
                <a:latin typeface="Times New Roman" pitchFamily="18" charset="0"/>
                <a:cs typeface="Times New Roman" pitchFamily="18" charset="0"/>
              </a:rPr>
              <a:t>ăm</a:t>
            </a:r>
            <a:r>
              <a:rPr lang="en-US" altLang="en-US" sz="2400" dirty="0" smtClean="0">
                <a:solidFill>
                  <a:srgbClr val="252525"/>
                </a:solidFill>
                <a:latin typeface="Times New Roman" pitchFamily="18" charset="0"/>
                <a:cs typeface="Times New Roman" pitchFamily="18" charset="0"/>
              </a:rPr>
              <a:t> 1958</a:t>
            </a:r>
            <a:r>
              <a:rPr lang="vi-VN" altLang="en-US" sz="2400" dirty="0" smtClean="0">
                <a:solidFill>
                  <a:srgbClr val="252525"/>
                </a:solidFill>
                <a:latin typeface="Times New Roman" pitchFamily="18" charset="0"/>
                <a:cs typeface="Times New Roman" pitchFamily="18" charset="0"/>
              </a:rPr>
              <a:t> quê làng Trực Trì, xã </a:t>
            </a:r>
            <a:r>
              <a:rPr lang="en-US" altLang="en-US" sz="2400" dirty="0" err="1" smtClean="0">
                <a:solidFill>
                  <a:srgbClr val="252525"/>
                </a:solidFill>
                <a:latin typeface="Times New Roman" pitchFamily="18" charset="0"/>
                <a:cs typeface="Times New Roman" pitchFamily="18" charset="0"/>
              </a:rPr>
              <a:t>Quốc</a:t>
            </a:r>
            <a:r>
              <a:rPr lang="en-US" altLang="en-US" sz="2400" dirty="0" smtClean="0">
                <a:solidFill>
                  <a:srgbClr val="252525"/>
                </a:solidFill>
                <a:latin typeface="Times New Roman" pitchFamily="18" charset="0"/>
                <a:cs typeface="Times New Roman" pitchFamily="18" charset="0"/>
              </a:rPr>
              <a:t> </a:t>
            </a:r>
            <a:r>
              <a:rPr lang="en-US" altLang="en-US" sz="2400" dirty="0" err="1" smtClean="0">
                <a:solidFill>
                  <a:srgbClr val="252525"/>
                </a:solidFill>
                <a:latin typeface="Times New Roman" pitchFamily="18" charset="0"/>
                <a:cs typeface="Times New Roman" pitchFamily="18" charset="0"/>
              </a:rPr>
              <a:t>Tuấn</a:t>
            </a:r>
            <a:r>
              <a:rPr lang="vi-VN" altLang="en-US" sz="2400" dirty="0" smtClean="0">
                <a:solidFill>
                  <a:srgbClr val="252525"/>
                </a:solidFill>
                <a:latin typeface="Times New Roman" pitchFamily="18" charset="0"/>
                <a:cs typeface="Times New Roman" pitchFamily="18" charset="0"/>
              </a:rPr>
              <a:t>, huyện </a:t>
            </a:r>
            <a:r>
              <a:rPr lang="en-US" altLang="en-US" sz="2400" dirty="0" smtClean="0">
                <a:solidFill>
                  <a:srgbClr val="252525"/>
                </a:solidFill>
                <a:latin typeface="Times New Roman" pitchFamily="18" charset="0"/>
                <a:cs typeface="Times New Roman" pitchFamily="18" charset="0"/>
              </a:rPr>
              <a:t>Nam </a:t>
            </a:r>
            <a:r>
              <a:rPr lang="en-US" altLang="en-US" sz="2400" dirty="0" err="1" smtClean="0">
                <a:solidFill>
                  <a:srgbClr val="252525"/>
                </a:solidFill>
                <a:latin typeface="Times New Roman" pitchFamily="18" charset="0"/>
                <a:cs typeface="Times New Roman" pitchFamily="18" charset="0"/>
              </a:rPr>
              <a:t>Sách</a:t>
            </a:r>
            <a:r>
              <a:rPr lang="vi-VN" altLang="en-US" sz="2400" dirty="0" smtClean="0">
                <a:solidFill>
                  <a:srgbClr val="252525"/>
                </a:solidFill>
                <a:latin typeface="Times New Roman" pitchFamily="18" charset="0"/>
                <a:cs typeface="Times New Roman" pitchFamily="18" charset="0"/>
              </a:rPr>
              <a:t>, tỉnh </a:t>
            </a:r>
            <a:r>
              <a:rPr lang="vi-VN" altLang="en-US" sz="2400" dirty="0" smtClean="0">
                <a:solidFill>
                  <a:srgbClr val="000000"/>
                </a:solidFill>
                <a:latin typeface="Times New Roman" pitchFamily="18" charset="0"/>
                <a:cs typeface="Times New Roman" pitchFamily="18" charset="0"/>
              </a:rPr>
              <a:t>Hải Dương</a:t>
            </a:r>
            <a:r>
              <a:rPr lang="vi-VN" altLang="en-US" sz="2400" dirty="0" smtClean="0">
                <a:solidFill>
                  <a:srgbClr val="252525"/>
                </a:solidFill>
                <a:latin typeface="Times New Roman" pitchFamily="18" charset="0"/>
                <a:cs typeface="Times New Roman" pitchFamily="18" charset="0"/>
              </a:rPr>
              <a:t>, là một </a:t>
            </a:r>
            <a:r>
              <a:rPr lang="vi-VN" altLang="en-US" sz="2400" dirty="0" smtClean="0">
                <a:solidFill>
                  <a:srgbClr val="000000"/>
                </a:solidFill>
                <a:latin typeface="Times New Roman" pitchFamily="18" charset="0"/>
                <a:cs typeface="Times New Roman" pitchFamily="18" charset="0"/>
              </a:rPr>
              <a:t>nhà thơ, </a:t>
            </a:r>
            <a:r>
              <a:rPr lang="vi-VN" altLang="en-US" sz="2400" dirty="0" smtClean="0">
                <a:solidFill>
                  <a:srgbClr val="252525"/>
                </a:solidFill>
                <a:latin typeface="Times New Roman" pitchFamily="18" charset="0"/>
                <a:cs typeface="Times New Roman" pitchFamily="18" charset="0"/>
              </a:rPr>
              <a:t>nhà báo, </a:t>
            </a:r>
            <a:r>
              <a:rPr lang="vi-VN" altLang="en-US" sz="2400" dirty="0" smtClean="0">
                <a:solidFill>
                  <a:srgbClr val="000000"/>
                </a:solidFill>
                <a:latin typeface="Times New Roman" pitchFamily="18" charset="0"/>
                <a:cs typeface="Times New Roman" pitchFamily="18" charset="0"/>
              </a:rPr>
              <a:t>biên tập viên</a:t>
            </a:r>
            <a:r>
              <a:rPr lang="en-US" altLang="en-US" sz="2400" dirty="0" smtClean="0">
                <a:solidFill>
                  <a:srgbClr val="000000"/>
                </a:solidFill>
                <a:latin typeface="Times New Roman" pitchFamily="18" charset="0"/>
                <a:cs typeface="Times New Roman" pitchFamily="18" charset="0"/>
              </a:rPr>
              <a:t> </a:t>
            </a:r>
            <a:r>
              <a:rPr lang="vi-VN" altLang="en-US" sz="2400" dirty="0" smtClean="0">
                <a:solidFill>
                  <a:srgbClr val="000000"/>
                </a:solidFill>
                <a:latin typeface="Times New Roman" pitchFamily="18" charset="0"/>
                <a:cs typeface="Times New Roman" pitchFamily="18" charset="0"/>
              </a:rPr>
              <a:t>Tạp chí Văn nghệ Quân đội </a:t>
            </a:r>
            <a:r>
              <a:rPr lang="vi-VN" altLang="en-US" sz="2400" dirty="0" smtClean="0">
                <a:solidFill>
                  <a:srgbClr val="252525"/>
                </a:solidFill>
                <a:latin typeface="Times New Roman" pitchFamily="18" charset="0"/>
                <a:cs typeface="Times New Roman" pitchFamily="18" charset="0"/>
              </a:rPr>
              <a:t>hội viên của </a:t>
            </a:r>
            <a:r>
              <a:rPr lang="vi-VN" altLang="en-US" sz="2400" dirty="0" smtClean="0">
                <a:solidFill>
                  <a:srgbClr val="000000"/>
                </a:solidFill>
                <a:latin typeface="Times New Roman" pitchFamily="18" charset="0"/>
                <a:cs typeface="Times New Roman" pitchFamily="18" charset="0"/>
              </a:rPr>
              <a:t>Hội Nhà văn Việt Nam</a:t>
            </a:r>
            <a:r>
              <a:rPr lang="en-US" altLang="en-US" sz="2400" u="sng" dirty="0" smtClean="0">
                <a:solidFill>
                  <a:srgbClr val="0B0080"/>
                </a:solidFill>
                <a:latin typeface="Times New Roman" pitchFamily="18" charset="0"/>
                <a:cs typeface="Times New Roman" pitchFamily="18" charset="0"/>
              </a:rPr>
              <a:t>.</a:t>
            </a:r>
            <a:endParaRPr lang="en-US" altLang="en-US" sz="2400" b="1" dirty="0" smtClean="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4514851" y="2081214"/>
            <a:ext cx="751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600"/>
              </a:spcBef>
              <a:spcAft>
                <a:spcPts val="600"/>
              </a:spcAft>
            </a:pPr>
            <a:r>
              <a:rPr lang="en-US" altLang="en-US" sz="2400" dirty="0" smtClean="0">
                <a:solidFill>
                  <a:srgbClr val="252525"/>
                </a:solidFill>
                <a:latin typeface="Times New Roman" pitchFamily="18" charset="0"/>
                <a:cs typeface="Times New Roman" pitchFamily="18" charset="0"/>
              </a:rPr>
              <a:t>- </a:t>
            </a:r>
            <a:r>
              <a:rPr lang="vi-VN" altLang="en-US" sz="2400" dirty="0" smtClean="0">
                <a:solidFill>
                  <a:srgbClr val="252525"/>
                </a:solidFill>
                <a:latin typeface="Times New Roman" pitchFamily="18" charset="0"/>
                <a:cs typeface="Times New Roman" pitchFamily="18" charset="0"/>
              </a:rPr>
              <a:t>Từ nhỏ, ông thần đồng thơ văn. Lên 8 tuổi, ông đã có thơ được đăng báo. Năm </a:t>
            </a:r>
            <a:r>
              <a:rPr lang="vi-VN" altLang="en-US" sz="2400" dirty="0" smtClean="0">
                <a:solidFill>
                  <a:srgbClr val="000000"/>
                </a:solidFill>
                <a:latin typeface="Times New Roman" pitchFamily="18" charset="0"/>
                <a:cs typeface="Times New Roman" pitchFamily="18" charset="0"/>
              </a:rPr>
              <a:t>1968</a:t>
            </a:r>
            <a:r>
              <a:rPr lang="en-US" altLang="en-US" sz="2400" dirty="0" smtClean="0">
                <a:solidFill>
                  <a:srgbClr val="000000"/>
                </a:solidFill>
                <a:latin typeface="Times New Roman" pitchFamily="18" charset="0"/>
                <a:cs typeface="Times New Roman" pitchFamily="18" charset="0"/>
              </a:rPr>
              <a:t>, </a:t>
            </a:r>
            <a:r>
              <a:rPr lang="vi-VN" altLang="en-US" sz="2400" dirty="0" smtClean="0">
                <a:solidFill>
                  <a:srgbClr val="000000"/>
                </a:solidFill>
                <a:latin typeface="Times New Roman" pitchFamily="18" charset="0"/>
                <a:cs typeface="Times New Roman" pitchFamily="18" charset="0"/>
              </a:rPr>
              <a:t> </a:t>
            </a:r>
            <a:r>
              <a:rPr lang="vi-VN" altLang="en-US" sz="2400" dirty="0" smtClean="0">
                <a:solidFill>
                  <a:srgbClr val="252525"/>
                </a:solidFill>
                <a:latin typeface="Times New Roman" pitchFamily="18" charset="0"/>
                <a:cs typeface="Times New Roman" pitchFamily="18" charset="0"/>
              </a:rPr>
              <a:t>khi mới 10 tuổi, tập thơ đầu tiên của ông: </a:t>
            </a:r>
            <a:r>
              <a:rPr lang="vi-VN" altLang="en-US" sz="2400" i="1" dirty="0" smtClean="0">
                <a:solidFill>
                  <a:srgbClr val="252525"/>
                </a:solidFill>
                <a:latin typeface="Times New Roman" pitchFamily="18" charset="0"/>
                <a:cs typeface="Times New Roman" pitchFamily="18" charset="0"/>
              </a:rPr>
              <a:t>Từ góc sân nhà</a:t>
            </a:r>
            <a:r>
              <a:rPr lang="vi-VN" altLang="en-US" sz="2400" dirty="0" smtClean="0">
                <a:solidFill>
                  <a:srgbClr val="252525"/>
                </a:solidFill>
                <a:latin typeface="Times New Roman" pitchFamily="18" charset="0"/>
                <a:cs typeface="Times New Roman" pitchFamily="18" charset="0"/>
              </a:rPr>
              <a:t>.</a:t>
            </a:r>
            <a:r>
              <a:rPr lang="en-US" altLang="en-US" sz="2400" dirty="0" smtClean="0">
                <a:solidFill>
                  <a:srgbClr val="252525"/>
                </a:solidFill>
                <a:latin typeface="Times New Roman" pitchFamily="18" charset="0"/>
                <a:cs typeface="Times New Roman" pitchFamily="18" charset="0"/>
              </a:rPr>
              <a:t> T</a:t>
            </a:r>
            <a:r>
              <a:rPr lang="vi-VN" altLang="en-US" sz="2400" dirty="0" smtClean="0">
                <a:solidFill>
                  <a:srgbClr val="252525"/>
                </a:solidFill>
                <a:latin typeface="Times New Roman" pitchFamily="18" charset="0"/>
                <a:cs typeface="Times New Roman" pitchFamily="18" charset="0"/>
              </a:rPr>
              <a:t>ác phẩm nhiều người biết đến nhất của ông là bài thơ "</a:t>
            </a:r>
            <a:r>
              <a:rPr lang="vi-VN" altLang="en-US" sz="2400" dirty="0" smtClean="0">
                <a:solidFill>
                  <a:srgbClr val="000000"/>
                </a:solidFill>
                <a:latin typeface="Times New Roman" pitchFamily="18" charset="0"/>
                <a:cs typeface="Times New Roman" pitchFamily="18" charset="0"/>
              </a:rPr>
              <a:t>Hạt gạo làng ta</a:t>
            </a:r>
            <a:r>
              <a:rPr lang="vi-VN" altLang="en-US" sz="2400" dirty="0" smtClean="0">
                <a:solidFill>
                  <a:srgbClr val="252525"/>
                </a:solidFill>
                <a:latin typeface="Times New Roman" pitchFamily="18" charset="0"/>
                <a:cs typeface="Times New Roman" pitchFamily="18" charset="0"/>
              </a:rPr>
              <a:t>", sáng tác năm 1968</a:t>
            </a:r>
            <a:r>
              <a:rPr lang="en-US" altLang="en-US" sz="2400" dirty="0" smtClean="0">
                <a:solidFill>
                  <a:srgbClr val="252525"/>
                </a:solidFill>
                <a:latin typeface="Times New Roman" pitchFamily="18" charset="0"/>
                <a:cs typeface="Times New Roman" pitchFamily="18" charset="0"/>
              </a:rPr>
              <a:t>, </a:t>
            </a:r>
            <a:r>
              <a:rPr lang="vi-VN" altLang="en-US" sz="2400" dirty="0" smtClean="0">
                <a:solidFill>
                  <a:srgbClr val="252525"/>
                </a:solidFill>
                <a:latin typeface="Times New Roman" pitchFamily="18" charset="0"/>
                <a:cs typeface="Times New Roman" pitchFamily="18" charset="0"/>
              </a:rPr>
              <a:t>được nhạc sĩ </a:t>
            </a:r>
            <a:r>
              <a:rPr lang="vi-VN" altLang="en-US" sz="2400" dirty="0" smtClean="0">
                <a:solidFill>
                  <a:srgbClr val="000000"/>
                </a:solidFill>
                <a:latin typeface="Times New Roman" pitchFamily="18" charset="0"/>
                <a:cs typeface="Times New Roman" pitchFamily="18" charset="0"/>
              </a:rPr>
              <a:t>Trần Viết Bính</a:t>
            </a:r>
            <a:r>
              <a:rPr lang="vi-VN" altLang="en-US" sz="2400" dirty="0" smtClean="0">
                <a:solidFill>
                  <a:srgbClr val="252525"/>
                </a:solidFill>
                <a:latin typeface="Times New Roman" pitchFamily="18" charset="0"/>
                <a:cs typeface="Times New Roman" pitchFamily="18" charset="0"/>
              </a:rPr>
              <a:t> phổ nhạc </a:t>
            </a:r>
            <a:r>
              <a:rPr lang="vi-VN" altLang="en-US" sz="2400" u="sng" dirty="0" smtClean="0">
                <a:solidFill>
                  <a:srgbClr val="000000"/>
                </a:solidFill>
                <a:latin typeface="Times New Roman" pitchFamily="18" charset="0"/>
                <a:cs typeface="Times New Roman" pitchFamily="18" charset="0"/>
              </a:rPr>
              <a:t>(1971).</a:t>
            </a:r>
            <a:endParaRPr lang="en-US" altLang="en-US" sz="2400" u="sng" dirty="0" smtClean="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5656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 calcmode="lin" valueType="num">
                                      <p:cBhvr>
                                        <p:cTn id="7" dur="500" fill="hold"/>
                                        <p:tgtEl>
                                          <p:spTgt spid="9227"/>
                                        </p:tgtEl>
                                        <p:attrNameLst>
                                          <p:attrName>ppt_x</p:attrName>
                                        </p:attrNameLst>
                                      </p:cBhvr>
                                      <p:tavLst>
                                        <p:tav tm="0">
                                          <p:val>
                                            <p:strVal val="#ppt_x-.2"/>
                                          </p:val>
                                        </p:tav>
                                        <p:tav tm="100000">
                                          <p:val>
                                            <p:strVal val="#ppt_x"/>
                                          </p:val>
                                        </p:tav>
                                      </p:tavLst>
                                    </p:anim>
                                    <p:anim calcmode="lin" valueType="num">
                                      <p:cBhvr>
                                        <p:cTn id="8" dur="500" fill="hold"/>
                                        <p:tgtEl>
                                          <p:spTgt spid="9227"/>
                                        </p:tgtEl>
                                        <p:attrNameLst>
                                          <p:attrName>ppt_y</p:attrName>
                                        </p:attrNameLst>
                                      </p:cBhvr>
                                      <p:tavLst>
                                        <p:tav tm="0">
                                          <p:val>
                                            <p:strVal val="#ppt_y"/>
                                          </p:val>
                                        </p:tav>
                                        <p:tav tm="100000">
                                          <p:val>
                                            <p:strVal val="#ppt_y"/>
                                          </p:val>
                                        </p:tav>
                                      </p:tavLst>
                                    </p:anim>
                                    <p:animEffect transition="in" filter="wipe(right)" prLst="gradientSize: 0.1">
                                      <p:cBhvr>
                                        <p:cTn id="9" dur="500"/>
                                        <p:tgtEl>
                                          <p:spTgt spid="92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9"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3" y="725404"/>
              <a:ext cx="544357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4"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4"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1" y="2677295"/>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1"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6" y="2953507"/>
            <a:ext cx="2802711"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4"/>
            <a:ext cx="2802711"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2"/>
            <a:ext cx="3914763"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8"/>
            <a:ext cx="3857431"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31"/>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1"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5"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1"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1" y="420358"/>
            <a:ext cx="6118211"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2" y="2324898"/>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a:t>
            </a:r>
            <a:r>
              <a:rPr lang="vi-VN" altLang="zh-CN" sz="3600" dirty="0" smtClean="0">
                <a:solidFill>
                  <a:srgbClr val="FF0000"/>
                </a:solidFill>
                <a:latin typeface="Cambria" panose="02040503050406030204" pitchFamily="18" charset="0"/>
                <a:ea typeface="Cambria" panose="02040503050406030204" pitchFamily="18" charset="0"/>
                <a:sym typeface="inpin heiti" panose="00000500000000000000" pitchFamily="2" charset="-122"/>
              </a:rPr>
              <a:t>cay</a:t>
            </a:r>
            <a:r>
              <a:rPr lang="en-US" altLang="zh-CN" sz="3600" dirty="0" smtClean="0">
                <a:solidFill>
                  <a:srgbClr val="FF0000"/>
                </a:solidFill>
                <a:latin typeface="Cambria" panose="02040503050406030204" pitchFamily="18" charset="0"/>
                <a:ea typeface="Cambria" panose="02040503050406030204" pitchFamily="18" charset="0"/>
                <a:sym typeface="inpin heiti" panose="00000500000000000000" pitchFamily="2" charset="-122"/>
              </a:rPr>
              <a:t>…</a:t>
            </a:r>
            <a:endPar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endParaRPr>
          </a:p>
        </p:txBody>
      </p:sp>
      <p:cxnSp>
        <p:nvCxnSpPr>
          <p:cNvPr id="8" name="Straight Connector 7"/>
          <p:cNvCxnSpPr/>
          <p:nvPr/>
        </p:nvCxnSpPr>
        <p:spPr>
          <a:xfrm flipH="1">
            <a:off x="7726626" y="3715657"/>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572716" y="4724403"/>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805733" y="5791200"/>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717138" y="5791200"/>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par>
                                <p:cTn id="36" presetID="6"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par>
                                <p:cTn id="39" presetID="6"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46400" y="838200"/>
            <a:ext cx="497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endParaRPr lang="ru-RU" altLang="en-US" smtClean="0">
              <a:solidFill>
                <a:srgbClr val="000000"/>
              </a:solidFill>
            </a:endParaRPr>
          </a:p>
        </p:txBody>
      </p:sp>
      <p:sp>
        <p:nvSpPr>
          <p:cNvPr id="8195" name="Text Box 3"/>
          <p:cNvSpPr txBox="1">
            <a:spLocks noChangeArrowheads="1"/>
          </p:cNvSpPr>
          <p:nvPr/>
        </p:nvSpPr>
        <p:spPr bwMode="auto">
          <a:xfrm>
            <a:off x="1727200" y="512763"/>
            <a:ext cx="63246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Cã vÞ phï sa</a:t>
            </a:r>
          </a:p>
          <a:p>
            <a:pPr fontAlgn="base">
              <a:lnSpc>
                <a:spcPct val="75000"/>
              </a:lnSpc>
              <a:spcBef>
                <a:spcPct val="20000"/>
              </a:spcBef>
              <a:spcAft>
                <a:spcPct val="0"/>
              </a:spcAft>
            </a:pPr>
            <a:r>
              <a:rPr lang="en-US" altLang="en-US" sz="2000" smtClean="0">
                <a:solidFill>
                  <a:srgbClr val="333399"/>
                </a:solidFill>
                <a:latin typeface=".VnTime" pitchFamily="34" charset="0"/>
              </a:rPr>
              <a:t>Cña s«ng Kinh ThÇy</a:t>
            </a:r>
          </a:p>
          <a:p>
            <a:pPr fontAlgn="base">
              <a:lnSpc>
                <a:spcPct val="75000"/>
              </a:lnSpc>
              <a:spcBef>
                <a:spcPct val="20000"/>
              </a:spcBef>
              <a:spcAft>
                <a:spcPct val="0"/>
              </a:spcAft>
            </a:pPr>
            <a:r>
              <a:rPr lang="en-US" altLang="en-US" sz="2000" smtClean="0">
                <a:solidFill>
                  <a:srgbClr val="333399"/>
                </a:solidFill>
                <a:latin typeface=".VnTime" pitchFamily="34" charset="0"/>
              </a:rPr>
              <a:t>Cã hư­¬ng sen th¬m </a:t>
            </a:r>
          </a:p>
          <a:p>
            <a:pPr fontAlgn="base">
              <a:lnSpc>
                <a:spcPct val="75000"/>
              </a:lnSpc>
              <a:spcBef>
                <a:spcPct val="20000"/>
              </a:spcBef>
              <a:spcAft>
                <a:spcPct val="0"/>
              </a:spcAft>
            </a:pPr>
            <a:r>
              <a:rPr lang="en-US" altLang="en-US" sz="2000" smtClean="0">
                <a:solidFill>
                  <a:srgbClr val="333399"/>
                </a:solidFill>
                <a:latin typeface=".VnTime" pitchFamily="34" charset="0"/>
              </a:rPr>
              <a:t>Trong hå nư­íc ®Çy</a:t>
            </a:r>
          </a:p>
          <a:p>
            <a:pPr fontAlgn="base">
              <a:lnSpc>
                <a:spcPct val="75000"/>
              </a:lnSpc>
              <a:spcBef>
                <a:spcPct val="20000"/>
              </a:spcBef>
              <a:spcAft>
                <a:spcPct val="0"/>
              </a:spcAft>
            </a:pPr>
            <a:r>
              <a:rPr lang="en-US" altLang="en-US" sz="2000" smtClean="0">
                <a:solidFill>
                  <a:srgbClr val="333399"/>
                </a:solidFill>
                <a:latin typeface=".VnTime" pitchFamily="34" charset="0"/>
              </a:rPr>
              <a:t>Cã lêi mÑ h¸t</a:t>
            </a:r>
          </a:p>
          <a:p>
            <a:pPr fontAlgn="base">
              <a:lnSpc>
                <a:spcPct val="75000"/>
              </a:lnSpc>
              <a:spcBef>
                <a:spcPct val="20000"/>
              </a:spcBef>
              <a:spcAft>
                <a:spcPct val="0"/>
              </a:spcAft>
            </a:pPr>
            <a:r>
              <a:rPr lang="en-US" altLang="en-US" sz="2000" smtClean="0">
                <a:solidFill>
                  <a:srgbClr val="333399"/>
                </a:solidFill>
                <a:latin typeface=".VnTime" pitchFamily="34" charset="0"/>
              </a:rPr>
              <a:t>Ngät bïi ®¾ng cay...</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Cã b·o th¸ng b¶y</a:t>
            </a:r>
          </a:p>
          <a:p>
            <a:pPr fontAlgn="base">
              <a:lnSpc>
                <a:spcPct val="75000"/>
              </a:lnSpc>
              <a:spcBef>
                <a:spcPct val="20000"/>
              </a:spcBef>
              <a:spcAft>
                <a:spcPct val="0"/>
              </a:spcAft>
            </a:pPr>
            <a:r>
              <a:rPr lang="en-US" altLang="en-US" sz="2000" smtClean="0">
                <a:solidFill>
                  <a:srgbClr val="333399"/>
                </a:solidFill>
                <a:latin typeface=".VnTime" pitchFamily="34" charset="0"/>
              </a:rPr>
              <a:t>Cã mư­a th¸ng ba</a:t>
            </a:r>
          </a:p>
          <a:p>
            <a:pPr fontAlgn="base">
              <a:lnSpc>
                <a:spcPct val="75000"/>
              </a:lnSpc>
              <a:spcBef>
                <a:spcPct val="20000"/>
              </a:spcBef>
              <a:spcAft>
                <a:spcPct val="0"/>
              </a:spcAft>
            </a:pPr>
            <a:r>
              <a:rPr lang="en-US" altLang="en-US" sz="2000" smtClean="0">
                <a:solidFill>
                  <a:srgbClr val="333399"/>
                </a:solidFill>
                <a:latin typeface=".VnTime" pitchFamily="34" charset="0"/>
              </a:rPr>
              <a:t>Giät må h«i sa</a:t>
            </a:r>
          </a:p>
          <a:p>
            <a:pPr fontAlgn="base">
              <a:lnSpc>
                <a:spcPct val="75000"/>
              </a:lnSpc>
              <a:spcBef>
                <a:spcPct val="20000"/>
              </a:spcBef>
              <a:spcAft>
                <a:spcPct val="0"/>
              </a:spcAft>
            </a:pPr>
            <a:r>
              <a:rPr lang="en-US" altLang="en-US" sz="2000" smtClean="0">
                <a:solidFill>
                  <a:srgbClr val="333399"/>
                </a:solidFill>
                <a:latin typeface=".VnTime" pitchFamily="34" charset="0"/>
              </a:rPr>
              <a:t>Nh÷ng trư­a th¸ng s¸u</a:t>
            </a:r>
          </a:p>
          <a:p>
            <a:pPr fontAlgn="base">
              <a:lnSpc>
                <a:spcPct val="75000"/>
              </a:lnSpc>
              <a:spcBef>
                <a:spcPct val="20000"/>
              </a:spcBef>
              <a:spcAft>
                <a:spcPct val="0"/>
              </a:spcAft>
            </a:pPr>
            <a:r>
              <a:rPr lang="en-US" altLang="en-US" sz="2000" smtClean="0">
                <a:solidFill>
                  <a:srgbClr val="333399"/>
                </a:solidFill>
                <a:latin typeface=".VnTime" pitchFamily="34" charset="0"/>
              </a:rPr>
              <a:t>Nư­íc nh­ư ai nÊu</a:t>
            </a:r>
          </a:p>
          <a:p>
            <a:pPr fontAlgn="base">
              <a:lnSpc>
                <a:spcPct val="75000"/>
              </a:lnSpc>
              <a:spcBef>
                <a:spcPct val="20000"/>
              </a:spcBef>
              <a:spcAft>
                <a:spcPct val="0"/>
              </a:spcAft>
            </a:pPr>
            <a:r>
              <a:rPr lang="en-US" altLang="en-US" sz="2000" smtClean="0">
                <a:solidFill>
                  <a:srgbClr val="333399"/>
                </a:solidFill>
                <a:latin typeface=".VnTime" pitchFamily="34" charset="0"/>
              </a:rPr>
              <a:t>ChÕt c¶ c¸ cê</a:t>
            </a:r>
          </a:p>
          <a:p>
            <a:pPr fontAlgn="base">
              <a:lnSpc>
                <a:spcPct val="75000"/>
              </a:lnSpc>
              <a:spcBef>
                <a:spcPct val="20000"/>
              </a:spcBef>
              <a:spcAft>
                <a:spcPct val="0"/>
              </a:spcAft>
            </a:pPr>
            <a:r>
              <a:rPr lang="en-US" altLang="en-US" sz="2000" smtClean="0">
                <a:solidFill>
                  <a:srgbClr val="333399"/>
                </a:solidFill>
                <a:latin typeface=".VnTime" pitchFamily="34" charset="0"/>
              </a:rPr>
              <a:t>Cua ngoi lªn bê</a:t>
            </a:r>
          </a:p>
          <a:p>
            <a:pPr fontAlgn="base">
              <a:lnSpc>
                <a:spcPct val="75000"/>
              </a:lnSpc>
              <a:spcBef>
                <a:spcPct val="20000"/>
              </a:spcBef>
              <a:spcAft>
                <a:spcPct val="0"/>
              </a:spcAft>
            </a:pPr>
            <a:r>
              <a:rPr lang="en-US" altLang="en-US" sz="2000" smtClean="0">
                <a:solidFill>
                  <a:srgbClr val="333399"/>
                </a:solidFill>
                <a:latin typeface=".VnTime" pitchFamily="34" charset="0"/>
              </a:rPr>
              <a:t>MÑ em xuèng cÊy...</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Nh÷ng n¨m bom MÜ</a:t>
            </a:r>
          </a:p>
          <a:p>
            <a:pPr fontAlgn="base">
              <a:lnSpc>
                <a:spcPct val="75000"/>
              </a:lnSpc>
              <a:spcBef>
                <a:spcPct val="20000"/>
              </a:spcBef>
              <a:spcAft>
                <a:spcPct val="0"/>
              </a:spcAft>
            </a:pPr>
            <a:r>
              <a:rPr lang="en-US" altLang="en-US" sz="2000" smtClean="0">
                <a:solidFill>
                  <a:srgbClr val="333399"/>
                </a:solidFill>
                <a:latin typeface=".VnTime" pitchFamily="34" charset="0"/>
              </a:rPr>
              <a:t>Trót trªn m¸i nhµ</a:t>
            </a:r>
          </a:p>
          <a:p>
            <a:pPr fontAlgn="base">
              <a:lnSpc>
                <a:spcPct val="75000"/>
              </a:lnSpc>
              <a:spcBef>
                <a:spcPct val="20000"/>
              </a:spcBef>
              <a:spcAft>
                <a:spcPct val="0"/>
              </a:spcAft>
            </a:pPr>
            <a:endParaRPr lang="en-US" altLang="en-US" sz="2000" smtClean="0">
              <a:solidFill>
                <a:srgbClr val="333399"/>
              </a:solidFill>
              <a:latin typeface=".VnTime" pitchFamily="34" charset="0"/>
            </a:endParaRPr>
          </a:p>
        </p:txBody>
      </p:sp>
      <p:sp>
        <p:nvSpPr>
          <p:cNvPr id="8196" name="Text Box 4"/>
          <p:cNvSpPr txBox="1">
            <a:spLocks noChangeArrowheads="1"/>
          </p:cNvSpPr>
          <p:nvPr/>
        </p:nvSpPr>
        <p:spPr bwMode="auto">
          <a:xfrm>
            <a:off x="6523569" y="503238"/>
            <a:ext cx="5058833"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5000"/>
              </a:lnSpc>
              <a:spcBef>
                <a:spcPct val="20000"/>
              </a:spcBef>
              <a:spcAft>
                <a:spcPct val="0"/>
              </a:spcAft>
            </a:pPr>
            <a:r>
              <a:rPr lang="en-US" altLang="en-US" sz="2000" smtClean="0">
                <a:solidFill>
                  <a:srgbClr val="333399"/>
                </a:solidFill>
                <a:latin typeface=".VnTime" pitchFamily="34" charset="0"/>
              </a:rPr>
              <a:t>Nh÷ng n¨m khÈu sóng</a:t>
            </a:r>
          </a:p>
          <a:p>
            <a:pPr fontAlgn="base">
              <a:lnSpc>
                <a:spcPct val="75000"/>
              </a:lnSpc>
              <a:spcBef>
                <a:spcPct val="20000"/>
              </a:spcBef>
              <a:spcAft>
                <a:spcPct val="0"/>
              </a:spcAft>
            </a:pPr>
            <a:r>
              <a:rPr lang="en-US" altLang="en-US" sz="2000" smtClean="0">
                <a:solidFill>
                  <a:srgbClr val="333399"/>
                </a:solidFill>
                <a:latin typeface=".VnTime" pitchFamily="34" charset="0"/>
              </a:rPr>
              <a:t>Theo ngư­êi ®i xa</a:t>
            </a:r>
          </a:p>
          <a:p>
            <a:pPr fontAlgn="base">
              <a:lnSpc>
                <a:spcPct val="75000"/>
              </a:lnSpc>
              <a:spcBef>
                <a:spcPct val="20000"/>
              </a:spcBef>
              <a:spcAft>
                <a:spcPct val="0"/>
              </a:spcAft>
            </a:pPr>
            <a:r>
              <a:rPr lang="en-US" altLang="en-US" sz="2000" smtClean="0">
                <a:solidFill>
                  <a:srgbClr val="333399"/>
                </a:solidFill>
                <a:latin typeface=".VnTime" pitchFamily="34" charset="0"/>
              </a:rPr>
              <a:t>Nh÷ng n¨m b¨ng ®¹n</a:t>
            </a:r>
          </a:p>
          <a:p>
            <a:pPr fontAlgn="base">
              <a:lnSpc>
                <a:spcPct val="75000"/>
              </a:lnSpc>
              <a:spcBef>
                <a:spcPct val="20000"/>
              </a:spcBef>
              <a:spcAft>
                <a:spcPct val="0"/>
              </a:spcAft>
            </a:pPr>
            <a:r>
              <a:rPr lang="en-US" altLang="en-US" sz="2000" smtClean="0">
                <a:solidFill>
                  <a:srgbClr val="333399"/>
                </a:solidFill>
                <a:latin typeface=".VnTime" pitchFamily="34" charset="0"/>
              </a:rPr>
              <a:t>Vµng như­ lóa ®ång</a:t>
            </a:r>
          </a:p>
          <a:p>
            <a:pPr fontAlgn="base">
              <a:lnSpc>
                <a:spcPct val="75000"/>
              </a:lnSpc>
              <a:spcBef>
                <a:spcPct val="20000"/>
              </a:spcBef>
              <a:spcAft>
                <a:spcPct val="0"/>
              </a:spcAft>
            </a:pPr>
            <a:r>
              <a:rPr lang="en-US" altLang="en-US" sz="2000" smtClean="0">
                <a:solidFill>
                  <a:srgbClr val="333399"/>
                </a:solidFill>
                <a:latin typeface=".VnTime" pitchFamily="34" charset="0"/>
              </a:rPr>
              <a:t>B¸t c¬m mïa gÆt</a:t>
            </a:r>
          </a:p>
          <a:p>
            <a:pPr fontAlgn="base">
              <a:lnSpc>
                <a:spcPct val="75000"/>
              </a:lnSpc>
              <a:spcBef>
                <a:spcPct val="20000"/>
              </a:spcBef>
              <a:spcAft>
                <a:spcPct val="0"/>
              </a:spcAft>
            </a:pPr>
            <a:r>
              <a:rPr lang="en-US" altLang="en-US" sz="2000" smtClean="0">
                <a:solidFill>
                  <a:srgbClr val="333399"/>
                </a:solidFill>
                <a:latin typeface=".VnTime" pitchFamily="34" charset="0"/>
              </a:rPr>
              <a:t>Th¬m hµo giao th«ng...</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Cã c«ng c¸c b¹n</a:t>
            </a:r>
          </a:p>
          <a:p>
            <a:pPr fontAlgn="base">
              <a:lnSpc>
                <a:spcPct val="75000"/>
              </a:lnSpc>
              <a:spcBef>
                <a:spcPct val="20000"/>
              </a:spcBef>
              <a:spcAft>
                <a:spcPct val="0"/>
              </a:spcAft>
            </a:pPr>
            <a:r>
              <a:rPr lang="en-US" altLang="en-US" sz="2000" smtClean="0">
                <a:solidFill>
                  <a:srgbClr val="333399"/>
                </a:solidFill>
                <a:latin typeface=".VnTime" pitchFamily="34" charset="0"/>
              </a:rPr>
              <a:t>Sím nµo chèng h¹n</a:t>
            </a:r>
          </a:p>
          <a:p>
            <a:pPr fontAlgn="base">
              <a:lnSpc>
                <a:spcPct val="75000"/>
              </a:lnSpc>
              <a:spcBef>
                <a:spcPct val="20000"/>
              </a:spcBef>
              <a:spcAft>
                <a:spcPct val="0"/>
              </a:spcAft>
            </a:pPr>
            <a:r>
              <a:rPr lang="en-US" altLang="en-US" sz="2000" smtClean="0">
                <a:solidFill>
                  <a:srgbClr val="333399"/>
                </a:solidFill>
                <a:latin typeface=".VnTime" pitchFamily="34" charset="0"/>
              </a:rPr>
              <a:t>Vôc mÎ miÖng gÇu</a:t>
            </a:r>
          </a:p>
          <a:p>
            <a:pPr fontAlgn="base">
              <a:lnSpc>
                <a:spcPct val="75000"/>
              </a:lnSpc>
              <a:spcBef>
                <a:spcPct val="20000"/>
              </a:spcBef>
              <a:spcAft>
                <a:spcPct val="0"/>
              </a:spcAft>
            </a:pPr>
            <a:r>
              <a:rPr lang="en-US" altLang="en-US" sz="2000" smtClean="0">
                <a:solidFill>
                  <a:srgbClr val="333399"/>
                </a:solidFill>
                <a:latin typeface=".VnTime" pitchFamily="34" charset="0"/>
              </a:rPr>
              <a:t>Tr­ưa nµo b¾t s©u</a:t>
            </a:r>
          </a:p>
          <a:p>
            <a:pPr fontAlgn="base">
              <a:lnSpc>
                <a:spcPct val="75000"/>
              </a:lnSpc>
              <a:spcBef>
                <a:spcPct val="20000"/>
              </a:spcBef>
              <a:spcAft>
                <a:spcPct val="0"/>
              </a:spcAft>
            </a:pPr>
            <a:r>
              <a:rPr lang="en-US" altLang="en-US" sz="2000" smtClean="0">
                <a:solidFill>
                  <a:srgbClr val="333399"/>
                </a:solidFill>
                <a:latin typeface=".VnTime" pitchFamily="34" charset="0"/>
              </a:rPr>
              <a:t>Lóa cao r¸t mÆt</a:t>
            </a:r>
          </a:p>
          <a:p>
            <a:pPr fontAlgn="base">
              <a:lnSpc>
                <a:spcPct val="75000"/>
              </a:lnSpc>
              <a:spcBef>
                <a:spcPct val="20000"/>
              </a:spcBef>
              <a:spcAft>
                <a:spcPct val="0"/>
              </a:spcAft>
            </a:pPr>
            <a:r>
              <a:rPr lang="en-US" altLang="en-US" sz="2000" smtClean="0">
                <a:solidFill>
                  <a:srgbClr val="333399"/>
                </a:solidFill>
                <a:latin typeface=".VnTime" pitchFamily="34" charset="0"/>
              </a:rPr>
              <a:t>ChiÒu nµo g¸nh ph©n</a:t>
            </a:r>
          </a:p>
          <a:p>
            <a:pPr fontAlgn="base">
              <a:lnSpc>
                <a:spcPct val="75000"/>
              </a:lnSpc>
              <a:spcBef>
                <a:spcPct val="20000"/>
              </a:spcBef>
              <a:spcAft>
                <a:spcPct val="0"/>
              </a:spcAft>
            </a:pPr>
            <a:r>
              <a:rPr lang="en-US" altLang="en-US" sz="2000" smtClean="0">
                <a:solidFill>
                  <a:srgbClr val="333399"/>
                </a:solidFill>
                <a:latin typeface=".VnTime" pitchFamily="34" charset="0"/>
              </a:rPr>
              <a:t>Quang trµnh quÕt ®Êt</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Göi ra tiÒn tuyÕn</a:t>
            </a:r>
          </a:p>
          <a:p>
            <a:pPr fontAlgn="base">
              <a:lnSpc>
                <a:spcPct val="75000"/>
              </a:lnSpc>
              <a:spcBef>
                <a:spcPct val="20000"/>
              </a:spcBef>
              <a:spcAft>
                <a:spcPct val="0"/>
              </a:spcAft>
            </a:pPr>
            <a:r>
              <a:rPr lang="en-US" altLang="en-US" sz="2000" smtClean="0">
                <a:solidFill>
                  <a:srgbClr val="333399"/>
                </a:solidFill>
                <a:latin typeface=".VnTime" pitchFamily="34" charset="0"/>
              </a:rPr>
              <a:t>Göi vÒ phư­¬ng xa</a:t>
            </a:r>
          </a:p>
          <a:p>
            <a:pPr fontAlgn="base">
              <a:lnSpc>
                <a:spcPct val="75000"/>
              </a:lnSpc>
              <a:spcBef>
                <a:spcPct val="20000"/>
              </a:spcBef>
              <a:spcAft>
                <a:spcPct val="0"/>
              </a:spcAft>
            </a:pPr>
            <a:r>
              <a:rPr lang="en-US" altLang="en-US" sz="2000" smtClean="0">
                <a:solidFill>
                  <a:srgbClr val="333399"/>
                </a:solidFill>
                <a:latin typeface=".VnTime" pitchFamily="34" charset="0"/>
              </a:rPr>
              <a:t>Em vui em h¸t</a:t>
            </a:r>
          </a:p>
          <a:p>
            <a:pPr fontAlgn="base">
              <a:lnSpc>
                <a:spcPct val="75000"/>
              </a:lnSpc>
              <a:spcBef>
                <a:spcPct val="20000"/>
              </a:spcBef>
              <a:spcAft>
                <a:spcPct val="0"/>
              </a:spcAft>
            </a:pPr>
            <a:r>
              <a:rPr lang="en-US" altLang="en-US" sz="2000" smtClean="0">
                <a:solidFill>
                  <a:srgbClr val="333399"/>
                </a:solidFill>
                <a:latin typeface=".VnTime" pitchFamily="34" charset="0"/>
              </a:rPr>
              <a:t>H¹t vµng lµng ta.</a:t>
            </a:r>
          </a:p>
          <a:p>
            <a:pPr fontAlgn="base">
              <a:lnSpc>
                <a:spcPct val="75000"/>
              </a:lnSpc>
              <a:spcBef>
                <a:spcPct val="20000"/>
              </a:spcBef>
              <a:spcAft>
                <a:spcPct val="0"/>
              </a:spcAft>
            </a:pPr>
            <a:r>
              <a:rPr lang="en-US" altLang="en-US" sz="2000" smtClean="0">
                <a:solidFill>
                  <a:srgbClr val="333399"/>
                </a:solidFill>
                <a:latin typeface=".VnTime" pitchFamily="34" charset="0"/>
              </a:rPr>
              <a:t>             TrÇn §¨ng Khoa</a:t>
            </a:r>
          </a:p>
          <a:p>
            <a:pPr algn="r" fontAlgn="base">
              <a:lnSpc>
                <a:spcPct val="75000"/>
              </a:lnSpc>
              <a:spcBef>
                <a:spcPct val="20000"/>
              </a:spcBef>
              <a:spcAft>
                <a:spcPct val="0"/>
              </a:spcAft>
            </a:pPr>
            <a:endParaRPr lang="en-US" altLang="en-US" sz="2000" smtClean="0">
              <a:solidFill>
                <a:srgbClr val="333399"/>
              </a:solidFill>
              <a:latin typeface=".VnBlack" pitchFamily="34" charset="0"/>
            </a:endParaRPr>
          </a:p>
        </p:txBody>
      </p:sp>
      <p:sp>
        <p:nvSpPr>
          <p:cNvPr id="15365" name="AutoShape 5"/>
          <p:cNvSpPr>
            <a:spLocks noChangeArrowheads="1"/>
          </p:cNvSpPr>
          <p:nvPr/>
        </p:nvSpPr>
        <p:spPr bwMode="auto">
          <a:xfrm>
            <a:off x="1320800" y="914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6" name="AutoShape 6"/>
          <p:cNvSpPr>
            <a:spLocks noChangeArrowheads="1"/>
          </p:cNvSpPr>
          <p:nvPr/>
        </p:nvSpPr>
        <p:spPr bwMode="auto">
          <a:xfrm>
            <a:off x="1320800" y="1447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7" name="AutoShape 7"/>
          <p:cNvSpPr>
            <a:spLocks noChangeArrowheads="1"/>
          </p:cNvSpPr>
          <p:nvPr/>
        </p:nvSpPr>
        <p:spPr bwMode="auto">
          <a:xfrm>
            <a:off x="1320800" y="2057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8" name="AutoShape 8"/>
          <p:cNvSpPr>
            <a:spLocks noChangeArrowheads="1"/>
          </p:cNvSpPr>
          <p:nvPr/>
        </p:nvSpPr>
        <p:spPr bwMode="auto">
          <a:xfrm>
            <a:off x="1320800" y="3200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9" name="AutoShape 9"/>
          <p:cNvSpPr>
            <a:spLocks noChangeArrowheads="1"/>
          </p:cNvSpPr>
          <p:nvPr/>
        </p:nvSpPr>
        <p:spPr bwMode="auto">
          <a:xfrm>
            <a:off x="1320800" y="38100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0" name="AutoShape 10"/>
          <p:cNvSpPr>
            <a:spLocks noChangeArrowheads="1"/>
          </p:cNvSpPr>
          <p:nvPr/>
        </p:nvSpPr>
        <p:spPr bwMode="auto">
          <a:xfrm>
            <a:off x="1320800" y="4343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1" name="AutoShape 11"/>
          <p:cNvSpPr>
            <a:spLocks noChangeArrowheads="1"/>
          </p:cNvSpPr>
          <p:nvPr/>
        </p:nvSpPr>
        <p:spPr bwMode="auto">
          <a:xfrm>
            <a:off x="1320800" y="49530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pic>
        <p:nvPicPr>
          <p:cNvPr id="8204" name="Picture 1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1591"/>
            <a:ext cx="152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16684" y="-222251"/>
            <a:ext cx="1238250"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70128" y="5324212"/>
            <a:ext cx="1338262" cy="1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5"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3936" y="5434016"/>
            <a:ext cx="194521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Rectangle 16"/>
          <p:cNvSpPr>
            <a:spLocks noChangeArrowheads="1"/>
          </p:cNvSpPr>
          <p:nvPr/>
        </p:nvSpPr>
        <p:spPr bwMode="auto">
          <a:xfrm>
            <a:off x="3657600" y="0"/>
            <a:ext cx="386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US" altLang="en-US" sz="3600" smtClean="0">
                <a:solidFill>
                  <a:srgbClr val="FF3300"/>
                </a:solidFill>
                <a:latin typeface="Times New Roman" pitchFamily="18" charset="0"/>
              </a:rPr>
              <a:t>Hạt gạo làng ta</a:t>
            </a:r>
          </a:p>
        </p:txBody>
      </p:sp>
      <p:sp>
        <p:nvSpPr>
          <p:cNvPr id="15377" name="AutoShape 17"/>
          <p:cNvSpPr>
            <a:spLocks noChangeArrowheads="1"/>
          </p:cNvSpPr>
          <p:nvPr/>
        </p:nvSpPr>
        <p:spPr bwMode="auto">
          <a:xfrm>
            <a:off x="1371600" y="6146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8" name="AutoShape 18"/>
          <p:cNvSpPr>
            <a:spLocks noChangeArrowheads="1"/>
          </p:cNvSpPr>
          <p:nvPr/>
        </p:nvSpPr>
        <p:spPr bwMode="auto">
          <a:xfrm>
            <a:off x="6129867" y="660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9" name="AutoShape 19"/>
          <p:cNvSpPr>
            <a:spLocks noChangeArrowheads="1"/>
          </p:cNvSpPr>
          <p:nvPr/>
        </p:nvSpPr>
        <p:spPr bwMode="auto">
          <a:xfrm>
            <a:off x="6146800" y="12192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0" name="AutoShape 20"/>
          <p:cNvSpPr>
            <a:spLocks noChangeArrowheads="1"/>
          </p:cNvSpPr>
          <p:nvPr/>
        </p:nvSpPr>
        <p:spPr bwMode="auto">
          <a:xfrm>
            <a:off x="6180667" y="1828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1" name="AutoShape 21"/>
          <p:cNvSpPr>
            <a:spLocks noChangeArrowheads="1"/>
          </p:cNvSpPr>
          <p:nvPr/>
        </p:nvSpPr>
        <p:spPr bwMode="auto">
          <a:xfrm>
            <a:off x="6129867" y="32639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2" name="AutoShape 22"/>
          <p:cNvSpPr>
            <a:spLocks noChangeArrowheads="1"/>
          </p:cNvSpPr>
          <p:nvPr/>
        </p:nvSpPr>
        <p:spPr bwMode="auto">
          <a:xfrm>
            <a:off x="6146800" y="3860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3" name="AutoShape 23"/>
          <p:cNvSpPr>
            <a:spLocks noChangeArrowheads="1"/>
          </p:cNvSpPr>
          <p:nvPr/>
        </p:nvSpPr>
        <p:spPr bwMode="auto">
          <a:xfrm>
            <a:off x="6197600" y="43815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4" name="AutoShape 24"/>
          <p:cNvSpPr>
            <a:spLocks noChangeArrowheads="1"/>
          </p:cNvSpPr>
          <p:nvPr/>
        </p:nvSpPr>
        <p:spPr bwMode="auto">
          <a:xfrm>
            <a:off x="6197600" y="5486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Tree>
    <p:extLst>
      <p:ext uri="{BB962C8B-B14F-4D97-AF65-F5344CB8AC3E}">
        <p14:creationId xmlns:p14="http://schemas.microsoft.com/office/powerpoint/2010/main" val="3654604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up)">
                                      <p:cBhvr>
                                        <p:cTn id="7" dur="500"/>
                                        <p:tgtEl>
                                          <p:spTgt spid="1536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366"/>
                                        </p:tgtEl>
                                        <p:attrNameLst>
                                          <p:attrName>style.visibility</p:attrName>
                                        </p:attrNameLst>
                                      </p:cBhvr>
                                      <p:to>
                                        <p:strVal val="visible"/>
                                      </p:to>
                                    </p:set>
                                    <p:animEffect transition="in" filter="wipe(up)">
                                      <p:cBhvr>
                                        <p:cTn id="11" dur="500"/>
                                        <p:tgtEl>
                                          <p:spTgt spid="1536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367"/>
                                        </p:tgtEl>
                                        <p:attrNameLst>
                                          <p:attrName>style.visibility</p:attrName>
                                        </p:attrNameLst>
                                      </p:cBhvr>
                                      <p:to>
                                        <p:strVal val="visible"/>
                                      </p:to>
                                    </p:set>
                                    <p:animEffect transition="in" filter="wipe(up)">
                                      <p:cBhvr>
                                        <p:cTn id="15" dur="500"/>
                                        <p:tgtEl>
                                          <p:spTgt spid="153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368"/>
                                        </p:tgtEl>
                                        <p:attrNameLst>
                                          <p:attrName>style.visibility</p:attrName>
                                        </p:attrNameLst>
                                      </p:cBhvr>
                                      <p:to>
                                        <p:strVal val="visible"/>
                                      </p:to>
                                    </p:set>
                                    <p:animEffect transition="in" filter="wipe(up)">
                                      <p:cBhvr>
                                        <p:cTn id="20" dur="500"/>
                                        <p:tgtEl>
                                          <p:spTgt spid="15368"/>
                                        </p:tgtEl>
                                      </p:cBhvr>
                                    </p:animEffect>
                                  </p:childTnLst>
                                </p:cTn>
                              </p:par>
                            </p:childTnLst>
                          </p:cTn>
                        </p:par>
                        <p:par>
                          <p:cTn id="21" fill="hold" nodeType="afterGroup">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5369"/>
                                        </p:tgtEl>
                                        <p:attrNameLst>
                                          <p:attrName>style.visibility</p:attrName>
                                        </p:attrNameLst>
                                      </p:cBhvr>
                                      <p:to>
                                        <p:strVal val="visible"/>
                                      </p:to>
                                    </p:set>
                                    <p:animEffect transition="in" filter="wipe(up)">
                                      <p:cBhvr>
                                        <p:cTn id="24" dur="500"/>
                                        <p:tgtEl>
                                          <p:spTgt spid="15369"/>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5370"/>
                                        </p:tgtEl>
                                        <p:attrNameLst>
                                          <p:attrName>style.visibility</p:attrName>
                                        </p:attrNameLst>
                                      </p:cBhvr>
                                      <p:to>
                                        <p:strVal val="visible"/>
                                      </p:to>
                                    </p:set>
                                    <p:animEffect transition="in" filter="wipe(up)">
                                      <p:cBhvr>
                                        <p:cTn id="28" dur="500"/>
                                        <p:tgtEl>
                                          <p:spTgt spid="15370"/>
                                        </p:tgtEl>
                                      </p:cBhvr>
                                    </p:animEffect>
                                  </p:childTnLst>
                                </p:cTn>
                              </p:par>
                            </p:childTnLst>
                          </p:cTn>
                        </p:par>
                        <p:par>
                          <p:cTn id="29" fill="hold" nodeType="afterGroup">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5371"/>
                                        </p:tgtEl>
                                        <p:attrNameLst>
                                          <p:attrName>style.visibility</p:attrName>
                                        </p:attrNameLst>
                                      </p:cBhvr>
                                      <p:to>
                                        <p:strVal val="visible"/>
                                      </p:to>
                                    </p:set>
                                    <p:animEffect transition="in" filter="wipe(up)">
                                      <p:cBhvr>
                                        <p:cTn id="32" dur="500"/>
                                        <p:tgtEl>
                                          <p:spTgt spid="153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377"/>
                                        </p:tgtEl>
                                        <p:attrNameLst>
                                          <p:attrName>style.visibility</p:attrName>
                                        </p:attrNameLst>
                                      </p:cBhvr>
                                      <p:to>
                                        <p:strVal val="visible"/>
                                      </p:to>
                                    </p:set>
                                    <p:animEffect transition="in" filter="wipe(up)">
                                      <p:cBhvr>
                                        <p:cTn id="37" dur="500"/>
                                        <p:tgtEl>
                                          <p:spTgt spid="15377"/>
                                        </p:tgtEl>
                                      </p:cBhvr>
                                    </p:animEffec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5378"/>
                                        </p:tgtEl>
                                        <p:attrNameLst>
                                          <p:attrName>style.visibility</p:attrName>
                                        </p:attrNameLst>
                                      </p:cBhvr>
                                      <p:to>
                                        <p:strVal val="visible"/>
                                      </p:to>
                                    </p:set>
                                    <p:animEffect transition="in" filter="wipe(up)">
                                      <p:cBhvr>
                                        <p:cTn id="41" dur="500"/>
                                        <p:tgtEl>
                                          <p:spTgt spid="15378"/>
                                        </p:tgtEl>
                                      </p:cBhvr>
                                    </p:animEffect>
                                  </p:childTnLst>
                                </p:cTn>
                              </p:par>
                            </p:childTnLst>
                          </p:cTn>
                        </p:par>
                        <p:par>
                          <p:cTn id="42" fill="hold" nodeType="afterGroup">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15379"/>
                                        </p:tgtEl>
                                        <p:attrNameLst>
                                          <p:attrName>style.visibility</p:attrName>
                                        </p:attrNameLst>
                                      </p:cBhvr>
                                      <p:to>
                                        <p:strVal val="visible"/>
                                      </p:to>
                                    </p:set>
                                    <p:animEffect transition="in" filter="wipe(up)">
                                      <p:cBhvr>
                                        <p:cTn id="45" dur="500"/>
                                        <p:tgtEl>
                                          <p:spTgt spid="15379"/>
                                        </p:tgtEl>
                                      </p:cBhvr>
                                    </p:animEffect>
                                  </p:childTnLst>
                                </p:cTn>
                              </p:par>
                            </p:childTnLst>
                          </p:cTn>
                        </p:par>
                        <p:par>
                          <p:cTn id="46" fill="hold" nodeType="afterGroup">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15380"/>
                                        </p:tgtEl>
                                        <p:attrNameLst>
                                          <p:attrName>style.visibility</p:attrName>
                                        </p:attrNameLst>
                                      </p:cBhvr>
                                      <p:to>
                                        <p:strVal val="visible"/>
                                      </p:to>
                                    </p:set>
                                    <p:animEffect transition="in" filter="wipe(up)">
                                      <p:cBhvr>
                                        <p:cTn id="49" dur="500"/>
                                        <p:tgtEl>
                                          <p:spTgt spid="1538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5381"/>
                                        </p:tgtEl>
                                        <p:attrNameLst>
                                          <p:attrName>style.visibility</p:attrName>
                                        </p:attrNameLst>
                                      </p:cBhvr>
                                      <p:to>
                                        <p:strVal val="visible"/>
                                      </p:to>
                                    </p:set>
                                    <p:animEffect transition="in" filter="wipe(up)">
                                      <p:cBhvr>
                                        <p:cTn id="54" dur="500"/>
                                        <p:tgtEl>
                                          <p:spTgt spid="15381"/>
                                        </p:tgtEl>
                                      </p:cBhvr>
                                    </p:animEffect>
                                  </p:childTnLst>
                                </p:cTn>
                              </p:par>
                            </p:childTnLst>
                          </p:cTn>
                        </p:par>
                        <p:par>
                          <p:cTn id="55" fill="hold" nodeType="afterGroup">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15382"/>
                                        </p:tgtEl>
                                        <p:attrNameLst>
                                          <p:attrName>style.visibility</p:attrName>
                                        </p:attrNameLst>
                                      </p:cBhvr>
                                      <p:to>
                                        <p:strVal val="visible"/>
                                      </p:to>
                                    </p:set>
                                    <p:animEffect transition="in" filter="wipe(up)">
                                      <p:cBhvr>
                                        <p:cTn id="58" dur="500"/>
                                        <p:tgtEl>
                                          <p:spTgt spid="15382"/>
                                        </p:tgtEl>
                                      </p:cBhvr>
                                    </p:animEffect>
                                  </p:childTnLst>
                                </p:cTn>
                              </p:par>
                            </p:childTnLst>
                          </p:cTn>
                        </p:par>
                        <p:par>
                          <p:cTn id="59" fill="hold" nodeType="afterGroup">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15383"/>
                                        </p:tgtEl>
                                        <p:attrNameLst>
                                          <p:attrName>style.visibility</p:attrName>
                                        </p:attrNameLst>
                                      </p:cBhvr>
                                      <p:to>
                                        <p:strVal val="visible"/>
                                      </p:to>
                                    </p:set>
                                    <p:animEffect transition="in" filter="wipe(up)">
                                      <p:cBhvr>
                                        <p:cTn id="62" dur="500"/>
                                        <p:tgtEl>
                                          <p:spTgt spid="1538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5384"/>
                                        </p:tgtEl>
                                        <p:attrNameLst>
                                          <p:attrName>style.visibility</p:attrName>
                                        </p:attrNameLst>
                                      </p:cBhvr>
                                      <p:to>
                                        <p:strVal val="visible"/>
                                      </p:to>
                                    </p:set>
                                    <p:animEffect transition="in" filter="wipe(up)">
                                      <p:cBhvr>
                                        <p:cTn id="67" dur="500"/>
                                        <p:tgtEl>
                                          <p:spTgt spid="15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6" grpId="0" animBg="1"/>
      <p:bldP spid="15367" grpId="0" animBg="1"/>
      <p:bldP spid="15368" grpId="0" animBg="1"/>
      <p:bldP spid="15369" grpId="0" animBg="1"/>
      <p:bldP spid="15370" grpId="0" animBg="1"/>
      <p:bldP spid="15371" grpId="0" animBg="1"/>
      <p:bldP spid="15377" grpId="0" animBg="1"/>
      <p:bldP spid="15378" grpId="0" animBg="1"/>
      <p:bldP spid="15379" grpId="0" animBg="1"/>
      <p:bldP spid="15380" grpId="0" animBg="1"/>
      <p:bldP spid="15381" grpId="0" animBg="1"/>
      <p:bldP spid="15382" grpId="0" animBg="1"/>
      <p:bldP spid="15383" grpId="0" animBg="1"/>
      <p:bldP spid="1538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TotalTime>
  <Words>1308</Words>
  <Application>Microsoft Office PowerPoint</Application>
  <PresentationFormat>Widescreen</PresentationFormat>
  <Paragraphs>164</Paragraphs>
  <Slides>24</Slides>
  <Notes>1</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41" baseType="lpstr">
      <vt:lpstr>微软雅黑</vt:lpstr>
      <vt:lpstr>#9Slide07 HoneyCream</vt:lpstr>
      <vt:lpstr>.VnBlack</vt:lpstr>
      <vt:lpstr>.VnTime</vt:lpstr>
      <vt:lpstr>.VnTimeH</vt:lpstr>
      <vt:lpstr>Arial</vt:lpstr>
      <vt:lpstr>Arial-Rounded</vt:lpstr>
      <vt:lpstr>Calibri</vt:lpstr>
      <vt:lpstr>Calibri Light</vt:lpstr>
      <vt:lpstr>Cambria</vt:lpstr>
      <vt:lpstr>等线</vt:lpstr>
      <vt:lpstr>inpin heiti</vt:lpstr>
      <vt:lpstr>Symbol</vt:lpstr>
      <vt:lpstr>Times New Roman</vt:lpstr>
      <vt:lpstr>UTM Avo</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10</cp:lastModifiedBy>
  <cp:revision>47</cp:revision>
  <dcterms:created xsi:type="dcterms:W3CDTF">2023-02-05T01:02:29Z</dcterms:created>
  <dcterms:modified xsi:type="dcterms:W3CDTF">2025-02-03T03:06:04Z</dcterms:modified>
</cp:coreProperties>
</file>