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290" r:id="rId3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2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5446-922E-4EB1-833A-F6C49C894670}"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5A8C3-FED3-4341-823A-1D64037FB894}" type="slidenum">
              <a:rPr lang="en-US" smtClean="0"/>
              <a:t>‹#›</a:t>
            </a:fld>
            <a:endParaRPr lang="en-US"/>
          </a:p>
        </p:txBody>
      </p:sp>
    </p:spTree>
    <p:extLst>
      <p:ext uri="{BB962C8B-B14F-4D97-AF65-F5344CB8AC3E}">
        <p14:creationId xmlns:p14="http://schemas.microsoft.com/office/powerpoint/2010/main" val="2660046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effectLst/>
                <a:latin typeface="Times New Roman" panose="02020603050405020304" pitchFamily="18" charset="0"/>
                <a:ea typeface="Calibri" panose="020F0502020204030204" pitchFamily="34" charset="0"/>
              </a:rPr>
              <a:t>Ngoài các vi khuẩn có lợi ra thì xung quanh chúng ta có rất nhiều vi khuẩn có hại. Bệnh sâu răng do vi khuẩn gây ra, đây là một bệnh phổ biến, đặc biệt ở trẻ em mà các con cần có hiểu biết để phòng tránh.</a:t>
            </a:r>
            <a:endParaRPr lang="en-US" dirty="0"/>
          </a:p>
        </p:txBody>
      </p:sp>
      <p:sp>
        <p:nvSpPr>
          <p:cNvPr id="4" name="Slide Number Placeholder 3"/>
          <p:cNvSpPr>
            <a:spLocks noGrp="1"/>
          </p:cNvSpPr>
          <p:nvPr>
            <p:ph type="sldNum" sz="quarter" idx="5"/>
          </p:nvPr>
        </p:nvSpPr>
        <p:spPr/>
        <p:txBody>
          <a:bodyPr/>
          <a:lstStyle/>
          <a:p>
            <a:fld id="{B605A8C3-FED3-4341-823A-1D64037FB894}" type="slidenum">
              <a:rPr lang="en-US" smtClean="0"/>
              <a:t>1</a:t>
            </a:fld>
            <a:endParaRPr lang="en-US"/>
          </a:p>
        </p:txBody>
      </p:sp>
    </p:spTree>
    <p:extLst>
      <p:ext uri="{BB962C8B-B14F-4D97-AF65-F5344CB8AC3E}">
        <p14:creationId xmlns:p14="http://schemas.microsoft.com/office/powerpoint/2010/main" val="1484373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1CD845D7-B56E-CD0D-936A-EB632D7CE4B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67000" y="266700"/>
            <a:ext cx="2380953" cy="23809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1.png"/><Relationship Id="rId3" Type="http://schemas.openxmlformats.org/officeDocument/2006/relationships/image" Target="../media/image2.jpe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26.png"/></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microsoft.com/office/2007/relationships/hdphoto" Target="../media/hdphoto1.wdp"/></Relationships>
</file>

<file path=ppt/slides/_rels/slide3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8.svg"/></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9"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59" b="-9259"/>
            </a:stretch>
          </a:blipFill>
        </p:spPr>
        <p:txBody>
          <a:bodyPr/>
          <a:lstStyle/>
          <a:p>
            <a:endParaRPr lang="en-US"/>
          </a:p>
        </p:txBody>
      </p:sp>
      <p:grpSp>
        <p:nvGrpSpPr>
          <p:cNvPr id="3" name="Group 3"/>
          <p:cNvGrpSpPr/>
          <p:nvPr/>
        </p:nvGrpSpPr>
        <p:grpSpPr>
          <a:xfrm>
            <a:off x="1028700" y="2951608"/>
            <a:ext cx="16230600" cy="4383784"/>
            <a:chOff x="0" y="0"/>
            <a:chExt cx="4274726" cy="1154577"/>
          </a:xfrm>
        </p:grpSpPr>
        <p:sp>
          <p:nvSpPr>
            <p:cNvPr id="4" name="Freeform 4"/>
            <p:cNvSpPr/>
            <p:nvPr/>
          </p:nvSpPr>
          <p:spPr>
            <a:xfrm>
              <a:off x="0" y="0"/>
              <a:ext cx="4274726" cy="1154577"/>
            </a:xfrm>
            <a:custGeom>
              <a:avLst/>
              <a:gdLst/>
              <a:ahLst/>
              <a:cxnLst/>
              <a:rect l="l" t="t" r="r" b="b"/>
              <a:pathLst>
                <a:path w="4274726" h="1154577">
                  <a:moveTo>
                    <a:pt x="24327" y="0"/>
                  </a:moveTo>
                  <a:lnTo>
                    <a:pt x="4250399" y="0"/>
                  </a:lnTo>
                  <a:cubicBezTo>
                    <a:pt x="4263834" y="0"/>
                    <a:pt x="4274726" y="10891"/>
                    <a:pt x="4274726" y="24327"/>
                  </a:cubicBezTo>
                  <a:lnTo>
                    <a:pt x="4274726" y="1130250"/>
                  </a:lnTo>
                  <a:cubicBezTo>
                    <a:pt x="4274726" y="1136702"/>
                    <a:pt x="4272163" y="1142889"/>
                    <a:pt x="4267601" y="1147452"/>
                  </a:cubicBezTo>
                  <a:cubicBezTo>
                    <a:pt x="4263039" y="1152014"/>
                    <a:pt x="4256851" y="1154577"/>
                    <a:pt x="4250399" y="1154577"/>
                  </a:cubicBezTo>
                  <a:lnTo>
                    <a:pt x="24327" y="1154577"/>
                  </a:lnTo>
                  <a:cubicBezTo>
                    <a:pt x="10891" y="1154577"/>
                    <a:pt x="0" y="1143685"/>
                    <a:pt x="0" y="1130250"/>
                  </a:cubicBezTo>
                  <a:lnTo>
                    <a:pt x="0" y="24327"/>
                  </a:lnTo>
                  <a:cubicBezTo>
                    <a:pt x="0" y="10891"/>
                    <a:pt x="10891" y="0"/>
                    <a:pt x="24327" y="0"/>
                  </a:cubicBezTo>
                  <a:close/>
                </a:path>
              </a:pathLst>
            </a:custGeom>
            <a:solidFill>
              <a:srgbClr val="CDC514"/>
            </a:solidFill>
            <a:ln w="142875" cap="rnd">
              <a:solidFill>
                <a:srgbClr val="FFFFFF"/>
              </a:solidFill>
              <a:prstDash val="solid"/>
              <a:round/>
            </a:ln>
          </p:spPr>
          <p:txBody>
            <a:bodyPr/>
            <a:lstStyle/>
            <a:p>
              <a:endParaRPr lang="en-US"/>
            </a:p>
          </p:txBody>
        </p:sp>
        <p:sp>
          <p:nvSpPr>
            <p:cNvPr id="5" name="TextBox 5"/>
            <p:cNvSpPr txBox="1"/>
            <p:nvPr/>
          </p:nvSpPr>
          <p:spPr>
            <a:xfrm>
              <a:off x="0" y="-38100"/>
              <a:ext cx="4274726" cy="1192677"/>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rot="-3798144">
            <a:off x="16198728" y="1676537"/>
            <a:ext cx="3374136" cy="4114800"/>
          </a:xfrm>
          <a:custGeom>
            <a:avLst/>
            <a:gdLst/>
            <a:ahLst/>
            <a:cxnLst/>
            <a:rect l="l" t="t" r="r" b="b"/>
            <a:pathLst>
              <a:path w="3374136" h="4114800">
                <a:moveTo>
                  <a:pt x="0" y="0"/>
                </a:moveTo>
                <a:lnTo>
                  <a:pt x="3374136" y="0"/>
                </a:lnTo>
                <a:lnTo>
                  <a:pt x="337413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2508841">
            <a:off x="-1460191" y="416554"/>
            <a:ext cx="4545953" cy="4318655"/>
          </a:xfrm>
          <a:custGeom>
            <a:avLst/>
            <a:gdLst/>
            <a:ahLst/>
            <a:cxnLst/>
            <a:rect l="l" t="t" r="r" b="b"/>
            <a:pathLst>
              <a:path w="4545953" h="4318655">
                <a:moveTo>
                  <a:pt x="0" y="0"/>
                </a:moveTo>
                <a:lnTo>
                  <a:pt x="4545953" y="0"/>
                </a:lnTo>
                <a:lnTo>
                  <a:pt x="4545953" y="4318655"/>
                </a:lnTo>
                <a:lnTo>
                  <a:pt x="0" y="43186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rot="-1053958">
            <a:off x="14364089" y="-2274"/>
            <a:ext cx="2581436" cy="2478178"/>
          </a:xfrm>
          <a:custGeom>
            <a:avLst/>
            <a:gdLst/>
            <a:ahLst/>
            <a:cxnLst/>
            <a:rect l="l" t="t" r="r" b="b"/>
            <a:pathLst>
              <a:path w="2581436" h="2478178">
                <a:moveTo>
                  <a:pt x="0" y="0"/>
                </a:moveTo>
                <a:lnTo>
                  <a:pt x="2581435" y="0"/>
                </a:lnTo>
                <a:lnTo>
                  <a:pt x="2581435" y="2478179"/>
                </a:lnTo>
                <a:lnTo>
                  <a:pt x="0" y="247817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14001750" y="6997999"/>
            <a:ext cx="5335235" cy="4114800"/>
          </a:xfrm>
          <a:custGeom>
            <a:avLst/>
            <a:gdLst/>
            <a:ahLst/>
            <a:cxnLst/>
            <a:rect l="l" t="t" r="r" b="b"/>
            <a:pathLst>
              <a:path w="5335235" h="4114800">
                <a:moveTo>
                  <a:pt x="0" y="0"/>
                </a:moveTo>
                <a:lnTo>
                  <a:pt x="5335235" y="0"/>
                </a:lnTo>
                <a:lnTo>
                  <a:pt x="5335235" y="4114800"/>
                </a:lnTo>
                <a:lnTo>
                  <a:pt x="0" y="4114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Freeform 10"/>
          <p:cNvSpPr/>
          <p:nvPr/>
        </p:nvSpPr>
        <p:spPr>
          <a:xfrm rot="1339956" flipH="1">
            <a:off x="-585671" y="6361745"/>
            <a:ext cx="2796913" cy="4585103"/>
          </a:xfrm>
          <a:custGeom>
            <a:avLst/>
            <a:gdLst/>
            <a:ahLst/>
            <a:cxnLst/>
            <a:rect l="l" t="t" r="r" b="b"/>
            <a:pathLst>
              <a:path w="2796913" h="4585103">
                <a:moveTo>
                  <a:pt x="2796913" y="0"/>
                </a:moveTo>
                <a:lnTo>
                  <a:pt x="0" y="0"/>
                </a:lnTo>
                <a:lnTo>
                  <a:pt x="0" y="4585103"/>
                </a:lnTo>
                <a:lnTo>
                  <a:pt x="2796913" y="4585103"/>
                </a:lnTo>
                <a:lnTo>
                  <a:pt x="2796913"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Freeform 11"/>
          <p:cNvSpPr/>
          <p:nvPr/>
        </p:nvSpPr>
        <p:spPr>
          <a:xfrm rot="-10378117">
            <a:off x="6060255" y="-785462"/>
            <a:ext cx="4242787" cy="4374007"/>
          </a:xfrm>
          <a:custGeom>
            <a:avLst/>
            <a:gdLst/>
            <a:ahLst/>
            <a:cxnLst/>
            <a:rect l="l" t="t" r="r" b="b"/>
            <a:pathLst>
              <a:path w="4242787" h="4374007">
                <a:moveTo>
                  <a:pt x="0" y="0"/>
                </a:moveTo>
                <a:lnTo>
                  <a:pt x="4242787" y="0"/>
                </a:lnTo>
                <a:lnTo>
                  <a:pt x="4242787" y="4374007"/>
                </a:lnTo>
                <a:lnTo>
                  <a:pt x="0" y="437400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2" name="Freeform 12"/>
          <p:cNvSpPr/>
          <p:nvPr/>
        </p:nvSpPr>
        <p:spPr>
          <a:xfrm rot="1705624">
            <a:off x="8751454" y="6929462"/>
            <a:ext cx="5739834" cy="4477071"/>
          </a:xfrm>
          <a:custGeom>
            <a:avLst/>
            <a:gdLst/>
            <a:ahLst/>
            <a:cxnLst/>
            <a:rect l="l" t="t" r="r" b="b"/>
            <a:pathLst>
              <a:path w="5739834" h="4477071">
                <a:moveTo>
                  <a:pt x="0" y="0"/>
                </a:moveTo>
                <a:lnTo>
                  <a:pt x="5739834" y="0"/>
                </a:lnTo>
                <a:lnTo>
                  <a:pt x="5739834" y="4477071"/>
                </a:lnTo>
                <a:lnTo>
                  <a:pt x="0" y="4477071"/>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13" name="Freeform 13"/>
          <p:cNvSpPr/>
          <p:nvPr/>
        </p:nvSpPr>
        <p:spPr>
          <a:xfrm>
            <a:off x="2741778" y="-202919"/>
            <a:ext cx="3421124" cy="3010589"/>
          </a:xfrm>
          <a:custGeom>
            <a:avLst/>
            <a:gdLst/>
            <a:ahLst/>
            <a:cxnLst/>
            <a:rect l="l" t="t" r="r" b="b"/>
            <a:pathLst>
              <a:path w="3421124" h="3010589">
                <a:moveTo>
                  <a:pt x="0" y="0"/>
                </a:moveTo>
                <a:lnTo>
                  <a:pt x="3421124" y="0"/>
                </a:lnTo>
                <a:lnTo>
                  <a:pt x="3421124" y="3010589"/>
                </a:lnTo>
                <a:lnTo>
                  <a:pt x="0" y="3010589"/>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4" name="Freeform 14"/>
          <p:cNvSpPr/>
          <p:nvPr/>
        </p:nvSpPr>
        <p:spPr>
          <a:xfrm>
            <a:off x="9942506" y="-651997"/>
            <a:ext cx="4107808" cy="4191640"/>
          </a:xfrm>
          <a:custGeom>
            <a:avLst/>
            <a:gdLst/>
            <a:ahLst/>
            <a:cxnLst/>
            <a:rect l="l" t="t" r="r" b="b"/>
            <a:pathLst>
              <a:path w="4107808" h="4191640">
                <a:moveTo>
                  <a:pt x="0" y="0"/>
                </a:moveTo>
                <a:lnTo>
                  <a:pt x="4107807" y="0"/>
                </a:lnTo>
                <a:lnTo>
                  <a:pt x="4107807" y="4191640"/>
                </a:lnTo>
                <a:lnTo>
                  <a:pt x="0" y="419164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15" name="Freeform 15"/>
          <p:cNvSpPr/>
          <p:nvPr/>
        </p:nvSpPr>
        <p:spPr>
          <a:xfrm>
            <a:off x="2001045" y="7696486"/>
            <a:ext cx="7001390" cy="5181029"/>
          </a:xfrm>
          <a:custGeom>
            <a:avLst/>
            <a:gdLst/>
            <a:ahLst/>
            <a:cxnLst/>
            <a:rect l="l" t="t" r="r" b="b"/>
            <a:pathLst>
              <a:path w="7001390" h="5181029">
                <a:moveTo>
                  <a:pt x="0" y="0"/>
                </a:moveTo>
                <a:lnTo>
                  <a:pt x="7001390" y="0"/>
                </a:lnTo>
                <a:lnTo>
                  <a:pt x="7001390" y="5181028"/>
                </a:lnTo>
                <a:lnTo>
                  <a:pt x="0" y="5181028"/>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pic>
        <p:nvPicPr>
          <p:cNvPr id="20" name="Picture 19">
            <a:extLst>
              <a:ext uri="{FF2B5EF4-FFF2-40B4-BE49-F238E27FC236}">
                <a16:creationId xmlns:a16="http://schemas.microsoft.com/office/drawing/2014/main" id="{F37C8BE4-72FB-1F3D-EE90-B311D060AFCF}"/>
              </a:ext>
            </a:extLst>
          </p:cNvPr>
          <p:cNvPicPr>
            <a:picLocks noChangeAspect="1"/>
          </p:cNvPicPr>
          <p:nvPr/>
        </p:nvPicPr>
        <p:blipFill>
          <a:blip r:embed="rId24"/>
          <a:stretch>
            <a:fillRect/>
          </a:stretch>
        </p:blipFill>
        <p:spPr>
          <a:xfrm>
            <a:off x="1752600" y="3848100"/>
            <a:ext cx="14412193" cy="3133616"/>
          </a:xfrm>
          <a:prstGeom prst="rect">
            <a:avLst/>
          </a:prstGeom>
        </p:spPr>
      </p:pic>
      <p:pic>
        <p:nvPicPr>
          <p:cNvPr id="24" name="Picture 23">
            <a:extLst>
              <a:ext uri="{FF2B5EF4-FFF2-40B4-BE49-F238E27FC236}">
                <a16:creationId xmlns:a16="http://schemas.microsoft.com/office/drawing/2014/main" id="{5D63415B-0837-3C20-0A4B-22EB6CA90F88}"/>
              </a:ext>
            </a:extLst>
          </p:cNvPr>
          <p:cNvPicPr>
            <a:picLocks noChangeAspect="1"/>
          </p:cNvPicPr>
          <p:nvPr/>
        </p:nvPicPr>
        <p:blipFill>
          <a:blip r:embed="rId25"/>
          <a:stretch>
            <a:fillRect/>
          </a:stretch>
        </p:blipFill>
        <p:spPr>
          <a:xfrm>
            <a:off x="6553200" y="876300"/>
            <a:ext cx="4895512" cy="1969179"/>
          </a:xfrm>
          <a:prstGeom prst="rect">
            <a:avLst/>
          </a:prstGeom>
        </p:spPr>
      </p:pic>
      <p:pic>
        <p:nvPicPr>
          <p:cNvPr id="25" name="Picture 24" descr="A round pink label with white text and a black background&#10;&#10;Description automatically generated">
            <a:extLst>
              <a:ext uri="{FF2B5EF4-FFF2-40B4-BE49-F238E27FC236}">
                <a16:creationId xmlns:a16="http://schemas.microsoft.com/office/drawing/2014/main" id="{1421AA15-57C3-82B8-6F54-0D1C925822FA}"/>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5163800" y="7658100"/>
            <a:ext cx="2380953" cy="23809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0DD131-BD60-FCC5-6CD6-4D2D81CBA145}"/>
              </a:ext>
            </a:extLst>
          </p:cNvPr>
          <p:cNvGrpSpPr/>
          <p:nvPr/>
        </p:nvGrpSpPr>
        <p:grpSpPr>
          <a:xfrm>
            <a:off x="3048000" y="495300"/>
            <a:ext cx="12039600" cy="1524000"/>
            <a:chOff x="3048000" y="495300"/>
            <a:chExt cx="12039600" cy="1524000"/>
          </a:xfrm>
        </p:grpSpPr>
        <p:grpSp>
          <p:nvGrpSpPr>
            <p:cNvPr id="3" name="Group 6">
              <a:extLst>
                <a:ext uri="{FF2B5EF4-FFF2-40B4-BE49-F238E27FC236}">
                  <a16:creationId xmlns:a16="http://schemas.microsoft.com/office/drawing/2014/main" id="{FCC8A430-E349-0AC2-CDD3-9F2C216DD718}"/>
                </a:ext>
              </a:extLst>
            </p:cNvPr>
            <p:cNvGrpSpPr/>
            <p:nvPr/>
          </p:nvGrpSpPr>
          <p:grpSpPr>
            <a:xfrm>
              <a:off x="3048000" y="495300"/>
              <a:ext cx="12039600" cy="1524000"/>
              <a:chOff x="0" y="0"/>
              <a:chExt cx="1688991" cy="812800"/>
            </a:xfrm>
          </p:grpSpPr>
          <p:sp>
            <p:nvSpPr>
              <p:cNvPr id="5" name="Freeform 7">
                <a:extLst>
                  <a:ext uri="{FF2B5EF4-FFF2-40B4-BE49-F238E27FC236}">
                    <a16:creationId xmlns:a16="http://schemas.microsoft.com/office/drawing/2014/main" id="{5EFCD325-0561-8BB1-6818-88AD259D04F6}"/>
                  </a:ext>
                </a:extLst>
              </p:cNvPr>
              <p:cNvSpPr/>
              <p:nvPr/>
            </p:nvSpPr>
            <p:spPr>
              <a:xfrm>
                <a:off x="0" y="0"/>
                <a:ext cx="1688991" cy="812800"/>
              </a:xfrm>
              <a:custGeom>
                <a:avLst/>
                <a:gdLst/>
                <a:ahLst/>
                <a:cxnLst/>
                <a:rect l="l" t="t" r="r" b="b"/>
                <a:pathLst>
                  <a:path w="1688991" h="812800">
                    <a:moveTo>
                      <a:pt x="61569" y="0"/>
                    </a:moveTo>
                    <a:lnTo>
                      <a:pt x="1627422" y="0"/>
                    </a:lnTo>
                    <a:cubicBezTo>
                      <a:pt x="1643751" y="0"/>
                      <a:pt x="1659412" y="6487"/>
                      <a:pt x="1670958" y="18033"/>
                    </a:cubicBezTo>
                    <a:cubicBezTo>
                      <a:pt x="1682504" y="29580"/>
                      <a:pt x="1688991" y="45240"/>
                      <a:pt x="1688991" y="61569"/>
                    </a:cubicBezTo>
                    <a:lnTo>
                      <a:pt x="1688991" y="751231"/>
                    </a:lnTo>
                    <a:cubicBezTo>
                      <a:pt x="1688991" y="785234"/>
                      <a:pt x="1661426" y="812800"/>
                      <a:pt x="1627422" y="812800"/>
                    </a:cubicBezTo>
                    <a:lnTo>
                      <a:pt x="61569" y="812800"/>
                    </a:lnTo>
                    <a:cubicBezTo>
                      <a:pt x="45240" y="812800"/>
                      <a:pt x="29580" y="806313"/>
                      <a:pt x="18033" y="794767"/>
                    </a:cubicBezTo>
                    <a:cubicBezTo>
                      <a:pt x="6487" y="783220"/>
                      <a:pt x="0" y="767560"/>
                      <a:pt x="0" y="751231"/>
                    </a:cubicBezTo>
                    <a:lnTo>
                      <a:pt x="0" y="61569"/>
                    </a:lnTo>
                    <a:cubicBezTo>
                      <a:pt x="0" y="45240"/>
                      <a:pt x="6487" y="29580"/>
                      <a:pt x="18033" y="18033"/>
                    </a:cubicBezTo>
                    <a:cubicBezTo>
                      <a:pt x="29580" y="6487"/>
                      <a:pt x="45240" y="0"/>
                      <a:pt x="61569" y="0"/>
                    </a:cubicBezTo>
                    <a:close/>
                  </a:path>
                </a:pathLst>
              </a:custGeom>
              <a:solidFill>
                <a:srgbClr val="3C7152"/>
              </a:solidFill>
              <a:ln w="142875" cap="rnd">
                <a:solidFill>
                  <a:srgbClr val="FFFFFF"/>
                </a:solidFill>
                <a:prstDash val="solid"/>
                <a:round/>
              </a:ln>
            </p:spPr>
            <p:txBody>
              <a:bodyPr/>
              <a:lstStyle/>
              <a:p>
                <a:endParaRPr lang="en-US"/>
              </a:p>
            </p:txBody>
          </p:sp>
          <p:sp>
            <p:nvSpPr>
              <p:cNvPr id="6" name="TextBox 8">
                <a:extLst>
                  <a:ext uri="{FF2B5EF4-FFF2-40B4-BE49-F238E27FC236}">
                    <a16:creationId xmlns:a16="http://schemas.microsoft.com/office/drawing/2014/main" id="{8866689D-863F-E421-A878-7D877C972787}"/>
                  </a:ext>
                </a:extLst>
              </p:cNvPr>
              <p:cNvSpPr txBox="1"/>
              <p:nvPr/>
            </p:nvSpPr>
            <p:spPr>
              <a:xfrm>
                <a:off x="0" y="-38100"/>
                <a:ext cx="1688991" cy="850900"/>
              </a:xfrm>
              <a:prstGeom prst="rect">
                <a:avLst/>
              </a:prstGeom>
            </p:spPr>
            <p:txBody>
              <a:bodyPr lIns="50800" tIns="50800" rIns="50800" bIns="50800" rtlCol="0" anchor="ctr"/>
              <a:lstStyle/>
              <a:p>
                <a:pPr algn="ctr">
                  <a:lnSpc>
                    <a:spcPts val="2659"/>
                  </a:lnSpc>
                </a:pPr>
                <a:endParaRPr/>
              </a:p>
            </p:txBody>
          </p:sp>
        </p:grpSp>
        <p:sp>
          <p:nvSpPr>
            <p:cNvPr id="4" name="TextBox 3">
              <a:extLst>
                <a:ext uri="{FF2B5EF4-FFF2-40B4-BE49-F238E27FC236}">
                  <a16:creationId xmlns:a16="http://schemas.microsoft.com/office/drawing/2014/main" id="{8287B237-6BFB-7899-42DF-F3290CF92280}"/>
                </a:ext>
              </a:extLst>
            </p:cNvPr>
            <p:cNvSpPr txBox="1"/>
            <p:nvPr/>
          </p:nvSpPr>
          <p:spPr>
            <a:xfrm>
              <a:off x="3429000" y="647700"/>
              <a:ext cx="11353800" cy="1200329"/>
            </a:xfrm>
            <a:prstGeom prst="rect">
              <a:avLst/>
            </a:prstGeom>
            <a:noFill/>
          </p:spPr>
          <p:txBody>
            <a:bodyPr wrap="square" rtlCol="0">
              <a:spAutoFit/>
            </a:bodyPr>
            <a:lstStyle/>
            <a:p>
              <a:pPr algn="ctr"/>
              <a:r>
                <a:rPr lang="en-US" sz="7200" dirty="0" err="1">
                  <a:solidFill>
                    <a:schemeClr val="bg1"/>
                  </a:solidFill>
                </a:rPr>
                <a:t>Dấu</a:t>
              </a:r>
              <a:r>
                <a:rPr lang="en-US" sz="7200" dirty="0">
                  <a:solidFill>
                    <a:schemeClr val="bg1"/>
                  </a:solidFill>
                </a:rPr>
                <a:t> </a:t>
              </a:r>
              <a:r>
                <a:rPr lang="en-US" sz="7200" dirty="0" err="1">
                  <a:solidFill>
                    <a:schemeClr val="bg1"/>
                  </a:solidFill>
                </a:rPr>
                <a:t>hiệu</a:t>
              </a:r>
              <a:r>
                <a:rPr lang="en-US" sz="7200" dirty="0">
                  <a:solidFill>
                    <a:schemeClr val="bg1"/>
                  </a:solidFill>
                </a:rPr>
                <a:t> </a:t>
              </a:r>
              <a:r>
                <a:rPr lang="en-US" sz="7200" dirty="0" err="1">
                  <a:solidFill>
                    <a:schemeClr val="bg1"/>
                  </a:solidFill>
                </a:rPr>
                <a:t>của</a:t>
              </a:r>
              <a:r>
                <a:rPr lang="en-US" sz="7200" dirty="0">
                  <a:solidFill>
                    <a:schemeClr val="bg1"/>
                  </a:solidFill>
                </a:rPr>
                <a:t> </a:t>
              </a:r>
              <a:r>
                <a:rPr lang="en-US" sz="7200" dirty="0" err="1">
                  <a:solidFill>
                    <a:schemeClr val="bg1"/>
                  </a:solidFill>
                </a:rPr>
                <a:t>bệnh</a:t>
              </a:r>
              <a:r>
                <a:rPr lang="en-US" sz="7200" dirty="0">
                  <a:solidFill>
                    <a:schemeClr val="bg1"/>
                  </a:solidFill>
                </a:rPr>
                <a:t> </a:t>
              </a:r>
              <a:r>
                <a:rPr lang="en-US" sz="7200" dirty="0" err="1">
                  <a:solidFill>
                    <a:schemeClr val="bg1"/>
                  </a:solidFill>
                </a:rPr>
                <a:t>sâu</a:t>
              </a:r>
              <a:r>
                <a:rPr lang="en-US" sz="7200" dirty="0">
                  <a:solidFill>
                    <a:schemeClr val="bg1"/>
                  </a:solidFill>
                </a:rPr>
                <a:t> </a:t>
              </a:r>
              <a:r>
                <a:rPr lang="en-US" sz="7200" dirty="0" err="1">
                  <a:solidFill>
                    <a:schemeClr val="bg1"/>
                  </a:solidFill>
                </a:rPr>
                <a:t>răng</a:t>
              </a:r>
              <a:r>
                <a:rPr lang="en-US" sz="7200" dirty="0">
                  <a:solidFill>
                    <a:schemeClr val="bg1"/>
                  </a:solidFill>
                </a:rPr>
                <a:t>:</a:t>
              </a:r>
            </a:p>
          </p:txBody>
        </p:sp>
      </p:grpSp>
      <p:grpSp>
        <p:nvGrpSpPr>
          <p:cNvPr id="7" name="Group 4">
            <a:extLst>
              <a:ext uri="{FF2B5EF4-FFF2-40B4-BE49-F238E27FC236}">
                <a16:creationId xmlns:a16="http://schemas.microsoft.com/office/drawing/2014/main" id="{1F195FA9-852D-BDF4-DD6C-582CA5559C1F}"/>
              </a:ext>
            </a:extLst>
          </p:cNvPr>
          <p:cNvGrpSpPr/>
          <p:nvPr/>
        </p:nvGrpSpPr>
        <p:grpSpPr>
          <a:xfrm>
            <a:off x="1828800" y="3238500"/>
            <a:ext cx="14859000" cy="5867400"/>
            <a:chOff x="0" y="0"/>
            <a:chExt cx="13837408" cy="1577677"/>
          </a:xfrm>
        </p:grpSpPr>
        <p:grpSp>
          <p:nvGrpSpPr>
            <p:cNvPr id="8" name="Group 5">
              <a:extLst>
                <a:ext uri="{FF2B5EF4-FFF2-40B4-BE49-F238E27FC236}">
                  <a16:creationId xmlns:a16="http://schemas.microsoft.com/office/drawing/2014/main" id="{8B611AAA-4FC3-3060-B8F0-854406FEEC60}"/>
                </a:ext>
              </a:extLst>
            </p:cNvPr>
            <p:cNvGrpSpPr/>
            <p:nvPr/>
          </p:nvGrpSpPr>
          <p:grpSpPr>
            <a:xfrm>
              <a:off x="0" y="0"/>
              <a:ext cx="13837408" cy="1577677"/>
              <a:chOff x="0" y="0"/>
              <a:chExt cx="3056431" cy="348480"/>
            </a:xfrm>
          </p:grpSpPr>
          <p:sp>
            <p:nvSpPr>
              <p:cNvPr id="10" name="Freeform 6">
                <a:extLst>
                  <a:ext uri="{FF2B5EF4-FFF2-40B4-BE49-F238E27FC236}">
                    <a16:creationId xmlns:a16="http://schemas.microsoft.com/office/drawing/2014/main" id="{7BD5522A-6B9E-8AB6-11D9-D575A80C1449}"/>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 name="TextBox 7">
              <a:extLst>
                <a:ext uri="{FF2B5EF4-FFF2-40B4-BE49-F238E27FC236}">
                  <a16:creationId xmlns:a16="http://schemas.microsoft.com/office/drawing/2014/main" id="{1CEB47E2-ECA1-B1E0-108B-5D331A08F21E}"/>
                </a:ext>
              </a:extLst>
            </p:cNvPr>
            <p:cNvSpPr txBox="1"/>
            <p:nvPr/>
          </p:nvSpPr>
          <p:spPr>
            <a:xfrm>
              <a:off x="425766" y="122936"/>
              <a:ext cx="13198758" cy="1408104"/>
            </a:xfrm>
            <a:prstGeom prst="rect">
              <a:avLst/>
            </a:prstGeom>
          </p:spPr>
          <p:txBody>
            <a:bodyPr wrap="square" lIns="0" tIns="0" rIns="0" bIns="0" rtlCol="0" anchor="t">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Giai đoạn 1: </a:t>
              </a:r>
              <a:r>
                <a:rPr kumimoji="0" lang="vi-VN" sz="4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Vi khuẩn ăn mòn men răng, hơi thở có mùi, xuất hiện những đốm trắng đục trên răng.</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Giai đoạn 2 : </a:t>
              </a:r>
              <a:r>
                <a:rPr kumimoji="0" lang="vi-VN" sz="4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Sâu ngà răng, trên răng xuất hiện những chấm đen hoặc lỗ nhỏ màu đen.</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Giai đoạn 3: </a:t>
              </a:r>
              <a:r>
                <a:rPr kumimoji="0" lang="vi-VN" sz="4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Viêm tuỷ gây sưng, đau dẫn đến lung lay răng, vỡ hoặc mất răng.</a:t>
              </a:r>
            </a:p>
          </p:txBody>
        </p:sp>
      </p:grpSp>
    </p:spTree>
    <p:extLst>
      <p:ext uri="{BB962C8B-B14F-4D97-AF65-F5344CB8AC3E}">
        <p14:creationId xmlns:p14="http://schemas.microsoft.com/office/powerpoint/2010/main" val="211408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1">
            <a:extLst>
              <a:ext uri="{FF2B5EF4-FFF2-40B4-BE49-F238E27FC236}">
                <a16:creationId xmlns:a16="http://schemas.microsoft.com/office/drawing/2014/main" id="{D9B961AD-822E-59C3-7AF4-10C02A7265CF}"/>
              </a:ext>
            </a:extLst>
          </p:cNvPr>
          <p:cNvSpPr txBox="1"/>
          <p:nvPr/>
        </p:nvSpPr>
        <p:spPr>
          <a:xfrm>
            <a:off x="8686800" y="3771900"/>
            <a:ext cx="8686800" cy="4062651"/>
          </a:xfrm>
          <a:prstGeom prst="rect">
            <a:avLst/>
          </a:prstGeom>
        </p:spPr>
        <p:txBody>
          <a:bodyPr wrap="square" lIns="0" tIns="0" rIns="0" bIns="0" rtlCol="0" anchor="t">
            <a:spAutoFit/>
          </a:bodyPr>
          <a:lstStyle/>
          <a:p>
            <a:pPr lvl="0" algn="ct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Hoạt</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động</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2: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Nguyên</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nhân</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gây</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bệnh</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sâu</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răng</a:t>
            </a:r>
            <a:endParaRPr kumimoji="0" lang="en-US" sz="8800" i="0" u="none" strike="noStrike" kern="1200" cap="none" spc="234" normalizeH="0" baseline="0" noProof="0" dirty="0">
              <a:ln>
                <a:noFill/>
              </a:ln>
              <a:solidFill>
                <a:srgbClr val="000000"/>
              </a:solidFill>
              <a:effectLst/>
              <a:uLnTx/>
              <a:uFillTx/>
              <a:latin typeface="Cambria" panose="02040503050406030204" pitchFamily="18" charset="0"/>
              <a:ea typeface="Cambria" panose="02040503050406030204" pitchFamily="18" charset="0"/>
              <a:cs typeface="Playwrite US Modern"/>
              <a:sym typeface="Playwrite US Modern"/>
            </a:endParaRPr>
          </a:p>
        </p:txBody>
      </p:sp>
      <p:pic>
        <p:nvPicPr>
          <p:cNvPr id="3" name="Picture 2" descr="Hình ảnh Sâu Răng Cần Bảo Vệ Răng PNG , Trực Tuyến, Tình Nguyện Tuyên  Truyền, Nanh PNG miễn phí tải tập tin PSDComment và Vector">
            <a:extLst>
              <a:ext uri="{FF2B5EF4-FFF2-40B4-BE49-F238E27FC236}">
                <a16:creationId xmlns:a16="http://schemas.microsoft.com/office/drawing/2014/main" id="{331C2813-D244-F8BC-74B3-DC7B4267D49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2667" r="98750">
                        <a14:foregroundMark x1="30500" y1="18583" x2="43167" y2="23917"/>
                        <a14:foregroundMark x1="43167" y1="23917" x2="44417" y2="25750"/>
                        <a14:foregroundMark x1="59083" y1="20167" x2="67750" y2="26833"/>
                        <a14:foregroundMark x1="7750" y1="67750" x2="6167" y2="73083"/>
                        <a14:foregroundMark x1="6167" y1="73083" x2="7000" y2="77500"/>
                        <a14:foregroundMark x1="4250" y1="67500" x2="2667" y2="74917"/>
                        <a14:foregroundMark x1="90500" y1="67500" x2="94750" y2="78750"/>
                        <a14:foregroundMark x1="94750" y1="78750" x2="94000" y2="82500"/>
                        <a14:foregroundMark x1="94583" y1="70500" x2="97917" y2="77833"/>
                        <a14:foregroundMark x1="97917" y1="77833" x2="98750" y2="74167"/>
                      </a14:backgroundRemoval>
                    </a14:imgEffect>
                  </a14:imgLayer>
                </a14:imgProps>
              </a:ext>
              <a:ext uri="{28A0092B-C50C-407E-A947-70E740481C1C}">
                <a14:useLocalDpi xmlns:a14="http://schemas.microsoft.com/office/drawing/2010/main" val="0"/>
              </a:ext>
            </a:extLst>
          </a:blip>
          <a:srcRect/>
          <a:stretch>
            <a:fillRect/>
          </a:stretch>
        </p:blipFill>
        <p:spPr bwMode="auto">
          <a:xfrm>
            <a:off x="457200" y="1790700"/>
            <a:ext cx="7756071" cy="7756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58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38E35F-7A0C-23A3-DCC2-78A38D96096E}"/>
              </a:ext>
            </a:extLst>
          </p:cNvPr>
          <p:cNvSpPr txBox="1"/>
          <p:nvPr/>
        </p:nvSpPr>
        <p:spPr>
          <a:xfrm>
            <a:off x="1066800" y="495300"/>
            <a:ext cx="16002000" cy="1938992"/>
          </a:xfrm>
          <a:prstGeom prst="rect">
            <a:avLst/>
          </a:prstGeom>
          <a:noFill/>
        </p:spPr>
        <p:txBody>
          <a:bodyPr wrap="square" rtlCol="0">
            <a:spAutoFit/>
          </a:bodyPr>
          <a:lstStyle/>
          <a:p>
            <a:pPr lvl="0"/>
            <a:r>
              <a:rPr lang="vi-VN" sz="4000" b="1" dirty="0">
                <a:solidFill>
                  <a:prstClr val="black"/>
                </a:solidFill>
                <a:latin typeface="Cambria" panose="02040503050406030204" pitchFamily="18" charset="0"/>
                <a:ea typeface="Cambria" panose="02040503050406030204" pitchFamily="18" charset="0"/>
              </a:rPr>
              <a:t>- Quan sát hình 3 và cho biết.</a:t>
            </a:r>
          </a:p>
          <a:p>
            <a:pPr lvl="0"/>
            <a:r>
              <a:rPr lang="vi-VN" sz="4000" dirty="0">
                <a:solidFill>
                  <a:prstClr val="black"/>
                </a:solidFill>
                <a:latin typeface="Cambria" panose="02040503050406030204" pitchFamily="18" charset="0"/>
                <a:ea typeface="Cambria" panose="02040503050406030204" pitchFamily="18" charset="0"/>
              </a:rPr>
              <a:t>+ Nguyên nhân gây bệnh sâu răng.</a:t>
            </a:r>
          </a:p>
          <a:p>
            <a:pPr lvl="0"/>
            <a:r>
              <a:rPr lang="vi-VN" sz="4000" dirty="0">
                <a:solidFill>
                  <a:prstClr val="black"/>
                </a:solidFill>
                <a:latin typeface="Cambria" panose="02040503050406030204" pitchFamily="18" charset="0"/>
                <a:ea typeface="Cambria" panose="02040503050406030204" pitchFamily="18" charset="0"/>
              </a:rPr>
              <a:t>+ Nguyên nhân làm tăng nguy cơ gây bệnh sâu răng.</a:t>
            </a:r>
            <a:endParaRPr kumimoji="0" lang="en-US" sz="40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C0DB228A-5B1D-5953-E346-9D876E82A8E8}"/>
              </a:ext>
            </a:extLst>
          </p:cNvPr>
          <p:cNvPicPr>
            <a:picLocks noChangeAspect="1"/>
          </p:cNvPicPr>
          <p:nvPr/>
        </p:nvPicPr>
        <p:blipFill>
          <a:blip r:embed="rId2"/>
          <a:stretch>
            <a:fillRect/>
          </a:stretch>
        </p:blipFill>
        <p:spPr>
          <a:xfrm>
            <a:off x="3581400" y="2781300"/>
            <a:ext cx="11658600" cy="69558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71890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F2F5E527-F33A-6BF5-2687-134A9DF19BBF}"/>
              </a:ext>
            </a:extLst>
          </p:cNvPr>
          <p:cNvGrpSpPr/>
          <p:nvPr/>
        </p:nvGrpSpPr>
        <p:grpSpPr>
          <a:xfrm>
            <a:off x="2971800" y="342900"/>
            <a:ext cx="10378056" cy="2590800"/>
            <a:chOff x="0" y="0"/>
            <a:chExt cx="13837408" cy="1577677"/>
          </a:xfrm>
        </p:grpSpPr>
        <p:grpSp>
          <p:nvGrpSpPr>
            <p:cNvPr id="3" name="Group 5">
              <a:extLst>
                <a:ext uri="{FF2B5EF4-FFF2-40B4-BE49-F238E27FC236}">
                  <a16:creationId xmlns:a16="http://schemas.microsoft.com/office/drawing/2014/main" id="{B9319E5E-3243-678E-85B7-42BE52A0989D}"/>
                </a:ext>
              </a:extLst>
            </p:cNvPr>
            <p:cNvGrpSpPr/>
            <p:nvPr/>
          </p:nvGrpSpPr>
          <p:grpSpPr>
            <a:xfrm>
              <a:off x="0" y="0"/>
              <a:ext cx="13837408" cy="1577677"/>
              <a:chOff x="0" y="0"/>
              <a:chExt cx="3056431" cy="348480"/>
            </a:xfrm>
          </p:grpSpPr>
          <p:sp>
            <p:nvSpPr>
              <p:cNvPr id="5" name="Freeform 6">
                <a:extLst>
                  <a:ext uri="{FF2B5EF4-FFF2-40B4-BE49-F238E27FC236}">
                    <a16:creationId xmlns:a16="http://schemas.microsoft.com/office/drawing/2014/main" id="{7684840D-AA7F-DB11-B99E-6CCCA978730F}"/>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71FBB40D-BDCC-3123-264E-F09A57EDBB4A}"/>
                </a:ext>
              </a:extLst>
            </p:cNvPr>
            <p:cNvSpPr txBox="1"/>
            <p:nvPr/>
          </p:nvSpPr>
          <p:spPr>
            <a:xfrm>
              <a:off x="914400"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Nguyên nhân chính gây bệnh sâu răng là gì?</a:t>
              </a:r>
            </a:p>
          </p:txBody>
        </p:sp>
      </p:grpSp>
      <p:grpSp>
        <p:nvGrpSpPr>
          <p:cNvPr id="6" name="Group 2">
            <a:extLst>
              <a:ext uri="{FF2B5EF4-FFF2-40B4-BE49-F238E27FC236}">
                <a16:creationId xmlns:a16="http://schemas.microsoft.com/office/drawing/2014/main" id="{2CEA4044-20D9-874D-40F7-CB5B2B2153EE}"/>
              </a:ext>
            </a:extLst>
          </p:cNvPr>
          <p:cNvGrpSpPr/>
          <p:nvPr/>
        </p:nvGrpSpPr>
        <p:grpSpPr>
          <a:xfrm>
            <a:off x="1066800" y="4686300"/>
            <a:ext cx="10515600" cy="4343400"/>
            <a:chOff x="0" y="0"/>
            <a:chExt cx="1098500" cy="406400"/>
          </a:xfrm>
        </p:grpSpPr>
        <p:sp>
          <p:nvSpPr>
            <p:cNvPr id="7" name="Freeform 3">
              <a:extLst>
                <a:ext uri="{FF2B5EF4-FFF2-40B4-BE49-F238E27FC236}">
                  <a16:creationId xmlns:a16="http://schemas.microsoft.com/office/drawing/2014/main" id="{1C44403B-4840-04A9-870F-1263BB03A197}"/>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4">
              <a:extLst>
                <a:ext uri="{FF2B5EF4-FFF2-40B4-BE49-F238E27FC236}">
                  <a16:creationId xmlns:a16="http://schemas.microsoft.com/office/drawing/2014/main" id="{98042255-5F35-1819-4311-29A1D5A86C20}"/>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Nguyên nhân chính gây sâu răng là do vi khuẩn gây ra.</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396699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EB5F6EE0-3559-B247-6FD9-44658E89CA82}"/>
              </a:ext>
            </a:extLst>
          </p:cNvPr>
          <p:cNvGrpSpPr/>
          <p:nvPr/>
        </p:nvGrpSpPr>
        <p:grpSpPr>
          <a:xfrm>
            <a:off x="609600" y="800100"/>
            <a:ext cx="12816456" cy="2938161"/>
            <a:chOff x="0" y="0"/>
            <a:chExt cx="13837408" cy="1789204"/>
          </a:xfrm>
        </p:grpSpPr>
        <p:grpSp>
          <p:nvGrpSpPr>
            <p:cNvPr id="3" name="Group 5">
              <a:extLst>
                <a:ext uri="{FF2B5EF4-FFF2-40B4-BE49-F238E27FC236}">
                  <a16:creationId xmlns:a16="http://schemas.microsoft.com/office/drawing/2014/main" id="{98E679A6-995F-0D21-5C58-728F97747222}"/>
                </a:ext>
              </a:extLst>
            </p:cNvPr>
            <p:cNvGrpSpPr/>
            <p:nvPr/>
          </p:nvGrpSpPr>
          <p:grpSpPr>
            <a:xfrm>
              <a:off x="0" y="0"/>
              <a:ext cx="13837408" cy="1577677"/>
              <a:chOff x="0" y="0"/>
              <a:chExt cx="3056431" cy="348480"/>
            </a:xfrm>
          </p:grpSpPr>
          <p:sp>
            <p:nvSpPr>
              <p:cNvPr id="5" name="Freeform 6">
                <a:extLst>
                  <a:ext uri="{FF2B5EF4-FFF2-40B4-BE49-F238E27FC236}">
                    <a16:creationId xmlns:a16="http://schemas.microsoft.com/office/drawing/2014/main" id="{1A19ADD7-F6D6-4CD3-DD3E-39F631DC26D7}"/>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43196EAC-1941-DF11-7300-E9483C06AAA6}"/>
                </a:ext>
              </a:extLst>
            </p:cNvPr>
            <p:cNvSpPr txBox="1"/>
            <p:nvPr/>
          </p:nvSpPr>
          <p:spPr>
            <a:xfrm>
              <a:off x="914400" y="102409"/>
              <a:ext cx="12332809" cy="1686795"/>
            </a:xfrm>
            <a:prstGeom prst="rect">
              <a:avLst/>
            </a:prstGeom>
          </p:spPr>
          <p:txBody>
            <a:bodyPr wrap="square" lIns="0" tIns="0" rIns="0" bIns="0" rtlCol="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Những nguyên nhân nào làm tăng nguy cơ gây bệnh sâu răng?</a:t>
              </a:r>
            </a:p>
          </p:txBody>
        </p:sp>
      </p:grpSp>
      <p:sp>
        <p:nvSpPr>
          <p:cNvPr id="6" name="Freeform 16">
            <a:extLst>
              <a:ext uri="{FF2B5EF4-FFF2-40B4-BE49-F238E27FC236}">
                <a16:creationId xmlns:a16="http://schemas.microsoft.com/office/drawing/2014/main" id="{2E255A0C-CF9B-898A-BD68-76D1BBA0B486}"/>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2">
            <a:extLst>
              <a:ext uri="{FF2B5EF4-FFF2-40B4-BE49-F238E27FC236}">
                <a16:creationId xmlns:a16="http://schemas.microsoft.com/office/drawing/2014/main" id="{B70BDA68-AF7A-64E0-CBC9-D0547AD6B9B5}"/>
              </a:ext>
            </a:extLst>
          </p:cNvPr>
          <p:cNvGrpSpPr/>
          <p:nvPr/>
        </p:nvGrpSpPr>
        <p:grpSpPr>
          <a:xfrm>
            <a:off x="609600" y="3924300"/>
            <a:ext cx="12192000" cy="5943600"/>
            <a:chOff x="0" y="0"/>
            <a:chExt cx="1098500" cy="406400"/>
          </a:xfrm>
        </p:grpSpPr>
        <p:sp>
          <p:nvSpPr>
            <p:cNvPr id="8" name="Freeform 3">
              <a:extLst>
                <a:ext uri="{FF2B5EF4-FFF2-40B4-BE49-F238E27FC236}">
                  <a16:creationId xmlns:a16="http://schemas.microsoft.com/office/drawing/2014/main" id="{C96B3EFC-E6DE-DDDA-32BE-8A41DE7E4D2A}"/>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4">
              <a:extLst>
                <a:ext uri="{FF2B5EF4-FFF2-40B4-BE49-F238E27FC236}">
                  <a16:creationId xmlns:a16="http://schemas.microsoft.com/office/drawing/2014/main" id="{C1598C26-BDE6-3701-1EB6-1037CD85511F}"/>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Những nguyên nhân làm tăng nguy cơ gây bệnh sâu răng gồm: Ăn nhiều đồ ngọt; </a:t>
              </a:r>
              <a:r>
                <a:rPr kumimoji="0" lang="en-US"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l</a:t>
              </a: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ười đánh răng, chải răng không đúng cách, ăn uống đồ lạnh, ...</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179579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D603CAFE-32A8-C913-1F4B-7511C13D9B2B}"/>
              </a:ext>
            </a:extLst>
          </p:cNvPr>
          <p:cNvGrpSpPr/>
          <p:nvPr/>
        </p:nvGrpSpPr>
        <p:grpSpPr>
          <a:xfrm>
            <a:off x="1676400" y="342900"/>
            <a:ext cx="11673456" cy="3390143"/>
            <a:chOff x="0" y="0"/>
            <a:chExt cx="13837408" cy="2064440"/>
          </a:xfrm>
        </p:grpSpPr>
        <p:grpSp>
          <p:nvGrpSpPr>
            <p:cNvPr id="3" name="Group 5">
              <a:extLst>
                <a:ext uri="{FF2B5EF4-FFF2-40B4-BE49-F238E27FC236}">
                  <a16:creationId xmlns:a16="http://schemas.microsoft.com/office/drawing/2014/main" id="{0B26EF04-5CD5-F5F1-25E2-84972DC8A9EE}"/>
                </a:ext>
              </a:extLst>
            </p:cNvPr>
            <p:cNvGrpSpPr/>
            <p:nvPr/>
          </p:nvGrpSpPr>
          <p:grpSpPr>
            <a:xfrm>
              <a:off x="0" y="0"/>
              <a:ext cx="13837408" cy="1577677"/>
              <a:chOff x="0" y="0"/>
              <a:chExt cx="3056431" cy="348480"/>
            </a:xfrm>
          </p:grpSpPr>
          <p:sp>
            <p:nvSpPr>
              <p:cNvPr id="5" name="Freeform 6">
                <a:extLst>
                  <a:ext uri="{FF2B5EF4-FFF2-40B4-BE49-F238E27FC236}">
                    <a16:creationId xmlns:a16="http://schemas.microsoft.com/office/drawing/2014/main" id="{8AFB3311-F21B-D195-B9F9-B5F3C4673AE4}"/>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E80A4A28-48B5-3EDB-FA15-23AD234CC59E}"/>
                </a:ext>
              </a:extLst>
            </p:cNvPr>
            <p:cNvSpPr txBox="1"/>
            <p:nvPr/>
          </p:nvSpPr>
          <p:spPr>
            <a:xfrm>
              <a:off x="914400" y="102409"/>
              <a:ext cx="12332809" cy="1962031"/>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Vì sao ăn nhiều đồ ngọt làm tăng nguy cơ sâu răng?</a:t>
              </a:r>
            </a:p>
          </p:txBody>
        </p:sp>
      </p:grpSp>
      <p:sp>
        <p:nvSpPr>
          <p:cNvPr id="6" name="Freeform 16">
            <a:extLst>
              <a:ext uri="{FF2B5EF4-FFF2-40B4-BE49-F238E27FC236}">
                <a16:creationId xmlns:a16="http://schemas.microsoft.com/office/drawing/2014/main" id="{3E008DBE-53DC-DF1D-FC27-A51A4689B06B}"/>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2">
            <a:extLst>
              <a:ext uri="{FF2B5EF4-FFF2-40B4-BE49-F238E27FC236}">
                <a16:creationId xmlns:a16="http://schemas.microsoft.com/office/drawing/2014/main" id="{115D860A-822F-3D56-338C-AEE055C320B7}"/>
              </a:ext>
            </a:extLst>
          </p:cNvPr>
          <p:cNvGrpSpPr/>
          <p:nvPr/>
        </p:nvGrpSpPr>
        <p:grpSpPr>
          <a:xfrm>
            <a:off x="1066800" y="4686300"/>
            <a:ext cx="10515600" cy="4343400"/>
            <a:chOff x="0" y="0"/>
            <a:chExt cx="1098500" cy="406400"/>
          </a:xfrm>
        </p:grpSpPr>
        <p:sp>
          <p:nvSpPr>
            <p:cNvPr id="8" name="Freeform 3">
              <a:extLst>
                <a:ext uri="{FF2B5EF4-FFF2-40B4-BE49-F238E27FC236}">
                  <a16:creationId xmlns:a16="http://schemas.microsoft.com/office/drawing/2014/main" id="{2A76D754-1FD9-6DA6-CC09-8D1F47B0FA94}"/>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4">
              <a:extLst>
                <a:ext uri="{FF2B5EF4-FFF2-40B4-BE49-F238E27FC236}">
                  <a16:creationId xmlns:a16="http://schemas.microsoft.com/office/drawing/2014/main" id="{06FABDBB-BCD1-B266-9667-7B03A8ABD37C}"/>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Vì đường là thức ăn của vi khuẩn.</a:t>
              </a:r>
              <a:endParaRPr kumimoji="0" lang="en-US" sz="199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148531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8AEE50F1-6EC4-148C-0A99-9CEC3E0F2F8F}"/>
              </a:ext>
            </a:extLst>
          </p:cNvPr>
          <p:cNvGrpSpPr/>
          <p:nvPr/>
        </p:nvGrpSpPr>
        <p:grpSpPr>
          <a:xfrm>
            <a:off x="2971800" y="342900"/>
            <a:ext cx="10378056" cy="2590800"/>
            <a:chOff x="0" y="0"/>
            <a:chExt cx="13837408" cy="1577677"/>
          </a:xfrm>
        </p:grpSpPr>
        <p:grpSp>
          <p:nvGrpSpPr>
            <p:cNvPr id="3" name="Group 5">
              <a:extLst>
                <a:ext uri="{FF2B5EF4-FFF2-40B4-BE49-F238E27FC236}">
                  <a16:creationId xmlns:a16="http://schemas.microsoft.com/office/drawing/2014/main" id="{5BDFCB82-A73C-00C5-74C9-BC6A692D7DFB}"/>
                </a:ext>
              </a:extLst>
            </p:cNvPr>
            <p:cNvGrpSpPr/>
            <p:nvPr/>
          </p:nvGrpSpPr>
          <p:grpSpPr>
            <a:xfrm>
              <a:off x="0" y="0"/>
              <a:ext cx="13837408" cy="1577677"/>
              <a:chOff x="0" y="0"/>
              <a:chExt cx="3056431" cy="348480"/>
            </a:xfrm>
          </p:grpSpPr>
          <p:sp>
            <p:nvSpPr>
              <p:cNvPr id="5" name="Freeform 6">
                <a:extLst>
                  <a:ext uri="{FF2B5EF4-FFF2-40B4-BE49-F238E27FC236}">
                    <a16:creationId xmlns:a16="http://schemas.microsoft.com/office/drawing/2014/main" id="{3F45E66E-93B8-1507-CA81-66A8D6799B9B}"/>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FDB86BC5-458B-0F51-0786-A2B638139FA1}"/>
                </a:ext>
              </a:extLst>
            </p:cNvPr>
            <p:cNvSpPr txBox="1"/>
            <p:nvPr/>
          </p:nvSpPr>
          <p:spPr>
            <a:xfrm>
              <a:off x="914400"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Ăn uống đồ lạnh gây hậu quả gì cho răng?</a:t>
              </a:r>
            </a:p>
          </p:txBody>
        </p:sp>
      </p:grpSp>
      <p:sp>
        <p:nvSpPr>
          <p:cNvPr id="6" name="Freeform 16">
            <a:extLst>
              <a:ext uri="{FF2B5EF4-FFF2-40B4-BE49-F238E27FC236}">
                <a16:creationId xmlns:a16="http://schemas.microsoft.com/office/drawing/2014/main" id="{7B7660A4-F066-4013-31AE-D12938A4F80A}"/>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2">
            <a:extLst>
              <a:ext uri="{FF2B5EF4-FFF2-40B4-BE49-F238E27FC236}">
                <a16:creationId xmlns:a16="http://schemas.microsoft.com/office/drawing/2014/main" id="{114B964C-A458-0C36-3DD2-D5A8CC826CAD}"/>
              </a:ext>
            </a:extLst>
          </p:cNvPr>
          <p:cNvGrpSpPr/>
          <p:nvPr/>
        </p:nvGrpSpPr>
        <p:grpSpPr>
          <a:xfrm>
            <a:off x="1066800" y="4686300"/>
            <a:ext cx="10515600" cy="4343400"/>
            <a:chOff x="0" y="0"/>
            <a:chExt cx="1098500" cy="406400"/>
          </a:xfrm>
        </p:grpSpPr>
        <p:sp>
          <p:nvSpPr>
            <p:cNvPr id="8" name="Freeform 3">
              <a:extLst>
                <a:ext uri="{FF2B5EF4-FFF2-40B4-BE49-F238E27FC236}">
                  <a16:creationId xmlns:a16="http://schemas.microsoft.com/office/drawing/2014/main" id="{FEF10EB0-B6A2-B397-91B4-8E54626F9512}"/>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4">
              <a:extLst>
                <a:ext uri="{FF2B5EF4-FFF2-40B4-BE49-F238E27FC236}">
                  <a16:creationId xmlns:a16="http://schemas.microsoft.com/office/drawing/2014/main" id="{14F655FD-2A93-7E45-37E7-D835A130FEF1}"/>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7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Gây nứt men răng, vi khuẩn xâm nhập.</a:t>
              </a:r>
              <a:endParaRPr kumimoji="0" lang="en-US" sz="13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344018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2B8C7957-D3A4-31BD-4430-C6B5A8B20846}"/>
              </a:ext>
            </a:extLst>
          </p:cNvPr>
          <p:cNvGrpSpPr/>
          <p:nvPr/>
        </p:nvGrpSpPr>
        <p:grpSpPr>
          <a:xfrm>
            <a:off x="2971800" y="342900"/>
            <a:ext cx="10378056" cy="2590800"/>
            <a:chOff x="0" y="0"/>
            <a:chExt cx="13837408" cy="1577677"/>
          </a:xfrm>
        </p:grpSpPr>
        <p:grpSp>
          <p:nvGrpSpPr>
            <p:cNvPr id="3" name="Group 5">
              <a:extLst>
                <a:ext uri="{FF2B5EF4-FFF2-40B4-BE49-F238E27FC236}">
                  <a16:creationId xmlns:a16="http://schemas.microsoft.com/office/drawing/2014/main" id="{0F59CE6E-72A4-A871-5A86-CE2A9A8E5A65}"/>
                </a:ext>
              </a:extLst>
            </p:cNvPr>
            <p:cNvGrpSpPr/>
            <p:nvPr/>
          </p:nvGrpSpPr>
          <p:grpSpPr>
            <a:xfrm>
              <a:off x="0" y="0"/>
              <a:ext cx="13837408" cy="1577677"/>
              <a:chOff x="0" y="0"/>
              <a:chExt cx="3056431" cy="348480"/>
            </a:xfrm>
          </p:grpSpPr>
          <p:sp>
            <p:nvSpPr>
              <p:cNvPr id="5" name="Freeform 6">
                <a:extLst>
                  <a:ext uri="{FF2B5EF4-FFF2-40B4-BE49-F238E27FC236}">
                    <a16:creationId xmlns:a16="http://schemas.microsoft.com/office/drawing/2014/main" id="{79957EFD-E69F-1CD7-30C6-90A75D6127D8}"/>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939AA2D2-DA5E-73F6-62BF-B442DA8AF17A}"/>
                </a:ext>
              </a:extLst>
            </p:cNvPr>
            <p:cNvSpPr txBox="1"/>
            <p:nvPr/>
          </p:nvSpPr>
          <p:spPr>
            <a:xfrm>
              <a:off x="914400"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Không chải răng sau khi ăn gây ra hậu quả gì?</a:t>
              </a:r>
            </a:p>
          </p:txBody>
        </p:sp>
      </p:grpSp>
      <p:sp>
        <p:nvSpPr>
          <p:cNvPr id="6" name="Freeform 16">
            <a:extLst>
              <a:ext uri="{FF2B5EF4-FFF2-40B4-BE49-F238E27FC236}">
                <a16:creationId xmlns:a16="http://schemas.microsoft.com/office/drawing/2014/main" id="{1951EEF1-783A-BDF3-7ACD-03D4C3AA862D}"/>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2">
            <a:extLst>
              <a:ext uri="{FF2B5EF4-FFF2-40B4-BE49-F238E27FC236}">
                <a16:creationId xmlns:a16="http://schemas.microsoft.com/office/drawing/2014/main" id="{590F0AB3-7E07-1790-F96D-F127B09F8E7F}"/>
              </a:ext>
            </a:extLst>
          </p:cNvPr>
          <p:cNvGrpSpPr/>
          <p:nvPr/>
        </p:nvGrpSpPr>
        <p:grpSpPr>
          <a:xfrm>
            <a:off x="1066800" y="4686300"/>
            <a:ext cx="10515600" cy="4343400"/>
            <a:chOff x="0" y="0"/>
            <a:chExt cx="1098500" cy="406400"/>
          </a:xfrm>
        </p:grpSpPr>
        <p:sp>
          <p:nvSpPr>
            <p:cNvPr id="8" name="Freeform 3">
              <a:extLst>
                <a:ext uri="{FF2B5EF4-FFF2-40B4-BE49-F238E27FC236}">
                  <a16:creationId xmlns:a16="http://schemas.microsoft.com/office/drawing/2014/main" id="{52050DB4-230C-E672-DACA-E896F769C682}"/>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4">
              <a:extLst>
                <a:ext uri="{FF2B5EF4-FFF2-40B4-BE49-F238E27FC236}">
                  <a16:creationId xmlns:a16="http://schemas.microsoft.com/office/drawing/2014/main" id="{BEA6AA22-C93D-8FC6-BAD5-01EEB2D5B8C1}"/>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Tạo điều kiện cho vi khuẩn sinh sôi tạo thành mảng bám ăn phá huỷ men răng,...</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3658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A024430B-0D74-BCF8-A60E-92515F79AEC5}"/>
              </a:ext>
            </a:extLst>
          </p:cNvPr>
          <p:cNvGrpSpPr/>
          <p:nvPr/>
        </p:nvGrpSpPr>
        <p:grpSpPr>
          <a:xfrm>
            <a:off x="2437947" y="342900"/>
            <a:ext cx="10912363" cy="3657602"/>
            <a:chOff x="-575" y="0"/>
            <a:chExt cx="13838558" cy="2227310"/>
          </a:xfrm>
        </p:grpSpPr>
        <p:grpSp>
          <p:nvGrpSpPr>
            <p:cNvPr id="3" name="Group 5">
              <a:extLst>
                <a:ext uri="{FF2B5EF4-FFF2-40B4-BE49-F238E27FC236}">
                  <a16:creationId xmlns:a16="http://schemas.microsoft.com/office/drawing/2014/main" id="{24D6985D-9A43-7672-ED00-F22A6A6C03DD}"/>
                </a:ext>
              </a:extLst>
            </p:cNvPr>
            <p:cNvGrpSpPr/>
            <p:nvPr/>
          </p:nvGrpSpPr>
          <p:grpSpPr>
            <a:xfrm>
              <a:off x="-575" y="0"/>
              <a:ext cx="13838558" cy="2227310"/>
              <a:chOff x="-127" y="0"/>
              <a:chExt cx="3056685" cy="491972"/>
            </a:xfrm>
          </p:grpSpPr>
          <p:sp>
            <p:nvSpPr>
              <p:cNvPr id="5" name="Freeform 6">
                <a:extLst>
                  <a:ext uri="{FF2B5EF4-FFF2-40B4-BE49-F238E27FC236}">
                    <a16:creationId xmlns:a16="http://schemas.microsoft.com/office/drawing/2014/main" id="{A1B3626F-91DB-31FE-048A-2D81629BAFBE}"/>
                  </a:ext>
                </a:extLst>
              </p:cNvPr>
              <p:cNvSpPr/>
              <p:nvPr/>
            </p:nvSpPr>
            <p:spPr>
              <a:xfrm>
                <a:off x="-127" y="0"/>
                <a:ext cx="3056685" cy="491972"/>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922754F4-F833-90A1-FBB3-32320D9C31FB}"/>
                </a:ext>
              </a:extLst>
            </p:cNvPr>
            <p:cNvSpPr txBox="1"/>
            <p:nvPr/>
          </p:nvSpPr>
          <p:spPr>
            <a:xfrm>
              <a:off x="914400" y="102409"/>
              <a:ext cx="12332809" cy="1962031"/>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Kể thêm những nguyên nhân có thể làm tăng nguy cơ gây bệnh sâu răng.</a:t>
              </a:r>
            </a:p>
          </p:txBody>
        </p:sp>
      </p:grpSp>
      <p:sp>
        <p:nvSpPr>
          <p:cNvPr id="6" name="Freeform 16">
            <a:extLst>
              <a:ext uri="{FF2B5EF4-FFF2-40B4-BE49-F238E27FC236}">
                <a16:creationId xmlns:a16="http://schemas.microsoft.com/office/drawing/2014/main" id="{8D7D2080-6276-54B9-1B5C-9D2BD344105D}"/>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2">
            <a:extLst>
              <a:ext uri="{FF2B5EF4-FFF2-40B4-BE49-F238E27FC236}">
                <a16:creationId xmlns:a16="http://schemas.microsoft.com/office/drawing/2014/main" id="{68942738-7CB7-609A-DD4E-CF3D753A98FD}"/>
              </a:ext>
            </a:extLst>
          </p:cNvPr>
          <p:cNvGrpSpPr/>
          <p:nvPr/>
        </p:nvGrpSpPr>
        <p:grpSpPr>
          <a:xfrm>
            <a:off x="1066800" y="4686300"/>
            <a:ext cx="10515600" cy="4343400"/>
            <a:chOff x="0" y="0"/>
            <a:chExt cx="1098500" cy="406400"/>
          </a:xfrm>
        </p:grpSpPr>
        <p:sp>
          <p:nvSpPr>
            <p:cNvPr id="8" name="Freeform 3">
              <a:extLst>
                <a:ext uri="{FF2B5EF4-FFF2-40B4-BE49-F238E27FC236}">
                  <a16:creationId xmlns:a16="http://schemas.microsoft.com/office/drawing/2014/main" id="{80E8371F-65B4-2D83-707A-19750DDDFC8A}"/>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4">
              <a:extLst>
                <a:ext uri="{FF2B5EF4-FFF2-40B4-BE49-F238E27FC236}">
                  <a16:creationId xmlns:a16="http://schemas.microsoft.com/office/drawing/2014/main" id="{2347AD11-4292-DF0A-E0CA-3AFB0E2F7020}"/>
                </a:ext>
              </a:extLst>
            </p:cNvPr>
            <p:cNvSpPr txBox="1"/>
            <p:nvPr/>
          </p:nvSpPr>
          <p:spPr>
            <a:xfrm>
              <a:off x="39801" y="0"/>
              <a:ext cx="1058699"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Ăn đồ quá cứng gây sứt răng, dùng răng cắn xé những đồ cứng, dai,...</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325575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8BF69834-AEFC-BFA3-46B6-216CE6E778C0}"/>
              </a:ext>
            </a:extLst>
          </p:cNvPr>
          <p:cNvSpPr txBox="1"/>
          <p:nvPr/>
        </p:nvSpPr>
        <p:spPr>
          <a:xfrm>
            <a:off x="838200" y="2552700"/>
            <a:ext cx="14706600" cy="3693319"/>
          </a:xfrm>
          <a:prstGeom prst="rect">
            <a:avLst/>
          </a:prstGeom>
        </p:spPr>
        <p:txBody>
          <a:bodyPr wrap="square" lIns="0" tIns="0" rIns="0" bIns="0" rtlCol="0" anchor="t">
            <a:spAutoFit/>
          </a:bodyPr>
          <a:lstStyle/>
          <a:p>
            <a:pPr lvl="0" algn="just"/>
            <a:r>
              <a:rPr lang="vi-VN" sz="4800" dirty="0">
                <a:solidFill>
                  <a:srgbClr val="FF0000"/>
                </a:solidFill>
                <a:latin typeface="Cambria" panose="02040503050406030204" pitchFamily="18" charset="0"/>
                <a:ea typeface="Cambria" panose="02040503050406030204" pitchFamily="18" charset="0"/>
              </a:rPr>
              <a:t>Nguyên nhân chính gây ra bệnh sâu răng là do vi khuẩn, nhưng có rất nhiều nguyên nhân làm tăng cơ hội cho vi khuẩn phá huỷ răng của chúng ta. Vì vậy, chúng ta cần xác định những việc nên làm, không nên làm để bảo vệ răng</a:t>
            </a:r>
            <a:endParaRPr kumimoji="0" lang="en-US" sz="4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2F793012-AD12-EF33-067E-FC1BB9D9CB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190500"/>
            <a:ext cx="8123352" cy="1831934"/>
          </a:xfrm>
          <a:prstGeom prst="rect">
            <a:avLst/>
          </a:prstGeom>
        </p:spPr>
      </p:pic>
    </p:spTree>
    <p:extLst>
      <p:ext uri="{BB962C8B-B14F-4D97-AF65-F5344CB8AC3E}">
        <p14:creationId xmlns:p14="http://schemas.microsoft.com/office/powerpoint/2010/main" val="203897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EBB93FEC-9D7B-C8D4-AD8C-5AB11A9BCA44}"/>
              </a:ext>
            </a:extLst>
          </p:cNvPr>
          <p:cNvSpPr/>
          <p:nvPr/>
        </p:nvSpPr>
        <p:spPr>
          <a:xfrm flipH="1">
            <a:off x="1371027" y="2072805"/>
            <a:ext cx="6951967" cy="7185495"/>
          </a:xfrm>
          <a:custGeom>
            <a:avLst/>
            <a:gdLst/>
            <a:ahLst/>
            <a:cxnLst/>
            <a:rect l="l" t="t" r="r" b="b"/>
            <a:pathLst>
              <a:path w="6951967" h="7185495">
                <a:moveTo>
                  <a:pt x="6951967" y="0"/>
                </a:moveTo>
                <a:lnTo>
                  <a:pt x="0" y="0"/>
                </a:lnTo>
                <a:lnTo>
                  <a:pt x="0" y="7185495"/>
                </a:lnTo>
                <a:lnTo>
                  <a:pt x="6951967" y="7185495"/>
                </a:lnTo>
                <a:lnTo>
                  <a:pt x="6951967" y="0"/>
                </a:lnTo>
                <a:close/>
              </a:path>
            </a:pathLst>
          </a:custGeom>
          <a:blipFill>
            <a:blip r:embed="rId2"/>
            <a:stretch>
              <a:fillRect/>
            </a:stretch>
          </a:blipFill>
        </p:spPr>
        <p:txBody>
          <a:bodyPr/>
          <a:lstStyle/>
          <a:p>
            <a:endParaRPr lang="en-US"/>
          </a:p>
        </p:txBody>
      </p:sp>
      <p:sp>
        <p:nvSpPr>
          <p:cNvPr id="3" name="Freeform 10">
            <a:extLst>
              <a:ext uri="{FF2B5EF4-FFF2-40B4-BE49-F238E27FC236}">
                <a16:creationId xmlns:a16="http://schemas.microsoft.com/office/drawing/2014/main" id="{FF988254-F60D-1FC5-9627-F1424EF25283}"/>
              </a:ext>
            </a:extLst>
          </p:cNvPr>
          <p:cNvSpPr/>
          <p:nvPr/>
        </p:nvSpPr>
        <p:spPr>
          <a:xfrm rot="627994">
            <a:off x="3549718" y="290401"/>
            <a:ext cx="2187622" cy="2100117"/>
          </a:xfrm>
          <a:custGeom>
            <a:avLst/>
            <a:gdLst/>
            <a:ahLst/>
            <a:cxnLst/>
            <a:rect l="l" t="t" r="r" b="b"/>
            <a:pathLst>
              <a:path w="2187622" h="2100117">
                <a:moveTo>
                  <a:pt x="0" y="0"/>
                </a:moveTo>
                <a:lnTo>
                  <a:pt x="2187622" y="0"/>
                </a:lnTo>
                <a:lnTo>
                  <a:pt x="2187622" y="2100117"/>
                </a:lnTo>
                <a:lnTo>
                  <a:pt x="0" y="21001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11">
            <a:extLst>
              <a:ext uri="{FF2B5EF4-FFF2-40B4-BE49-F238E27FC236}">
                <a16:creationId xmlns:a16="http://schemas.microsoft.com/office/drawing/2014/main" id="{48776D8E-D35B-3671-0EDE-51CBA58AF90F}"/>
              </a:ext>
            </a:extLst>
          </p:cNvPr>
          <p:cNvSpPr/>
          <p:nvPr/>
        </p:nvSpPr>
        <p:spPr>
          <a:xfrm>
            <a:off x="107832" y="1498341"/>
            <a:ext cx="2783556" cy="2146817"/>
          </a:xfrm>
          <a:custGeom>
            <a:avLst/>
            <a:gdLst/>
            <a:ahLst/>
            <a:cxnLst/>
            <a:rect l="l" t="t" r="r" b="b"/>
            <a:pathLst>
              <a:path w="2783556" h="2146817">
                <a:moveTo>
                  <a:pt x="0" y="0"/>
                </a:moveTo>
                <a:lnTo>
                  <a:pt x="2783555" y="0"/>
                </a:lnTo>
                <a:lnTo>
                  <a:pt x="2783555" y="2146818"/>
                </a:lnTo>
                <a:lnTo>
                  <a:pt x="0" y="21468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12">
            <a:extLst>
              <a:ext uri="{FF2B5EF4-FFF2-40B4-BE49-F238E27FC236}">
                <a16:creationId xmlns:a16="http://schemas.microsoft.com/office/drawing/2014/main" id="{9206D108-243E-9E33-6746-9BF045B83D29}"/>
              </a:ext>
            </a:extLst>
          </p:cNvPr>
          <p:cNvSpPr/>
          <p:nvPr/>
        </p:nvSpPr>
        <p:spPr>
          <a:xfrm rot="1154235">
            <a:off x="6457172" y="422969"/>
            <a:ext cx="2932901" cy="2992756"/>
          </a:xfrm>
          <a:custGeom>
            <a:avLst/>
            <a:gdLst/>
            <a:ahLst/>
            <a:cxnLst/>
            <a:rect l="l" t="t" r="r" b="b"/>
            <a:pathLst>
              <a:path w="2932901" h="2992756">
                <a:moveTo>
                  <a:pt x="0" y="0"/>
                </a:moveTo>
                <a:lnTo>
                  <a:pt x="2932901" y="0"/>
                </a:lnTo>
                <a:lnTo>
                  <a:pt x="2932901" y="2992756"/>
                </a:lnTo>
                <a:lnTo>
                  <a:pt x="0" y="29927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pic>
        <p:nvPicPr>
          <p:cNvPr id="6" name="Picture 5">
            <a:extLst>
              <a:ext uri="{FF2B5EF4-FFF2-40B4-BE49-F238E27FC236}">
                <a16:creationId xmlns:a16="http://schemas.microsoft.com/office/drawing/2014/main" id="{4A2407FB-B9D0-2449-5612-19CDADB6DE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372600" y="2781300"/>
            <a:ext cx="7422285" cy="6261797"/>
          </a:xfrm>
          <a:prstGeom prst="rect">
            <a:avLst/>
          </a:prstGeom>
        </p:spPr>
      </p:pic>
    </p:spTree>
    <p:extLst>
      <p:ext uri="{BB962C8B-B14F-4D97-AF65-F5344CB8AC3E}">
        <p14:creationId xmlns:p14="http://schemas.microsoft.com/office/powerpoint/2010/main" val="401493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1">
            <a:extLst>
              <a:ext uri="{FF2B5EF4-FFF2-40B4-BE49-F238E27FC236}">
                <a16:creationId xmlns:a16="http://schemas.microsoft.com/office/drawing/2014/main" id="{8B9394BF-F411-E4AF-E696-67CE2458E374}"/>
              </a:ext>
            </a:extLst>
          </p:cNvPr>
          <p:cNvSpPr txBox="1"/>
          <p:nvPr/>
        </p:nvSpPr>
        <p:spPr>
          <a:xfrm>
            <a:off x="8610600" y="3238500"/>
            <a:ext cx="8458200" cy="5416868"/>
          </a:xfrm>
          <a:prstGeom prst="rect">
            <a:avLst/>
          </a:prstGeom>
        </p:spPr>
        <p:txBody>
          <a:bodyPr wrap="square" lIns="0" tIns="0" rIns="0" bIns="0" rtlCol="0" anchor="t">
            <a:spAutoFit/>
          </a:bodyPr>
          <a:lstStyle/>
          <a:p>
            <a:pPr lvl="0" algn="ct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Hoạt</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động</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3: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Biện</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pháp</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phòng</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chống</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sâu</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răng</a:t>
            </a:r>
            <a:endParaRPr kumimoji="0" lang="en-US" sz="8800" i="0" u="none" strike="noStrike" kern="1200" cap="none" spc="234" normalizeH="0" baseline="0" noProof="0" dirty="0">
              <a:ln>
                <a:noFill/>
              </a:ln>
              <a:solidFill>
                <a:srgbClr val="000000"/>
              </a:solidFill>
              <a:effectLst/>
              <a:uLnTx/>
              <a:uFillTx/>
              <a:latin typeface="Cambria" panose="02040503050406030204" pitchFamily="18" charset="0"/>
              <a:ea typeface="Cambria" panose="02040503050406030204" pitchFamily="18" charset="0"/>
              <a:cs typeface="Playwrite US Modern"/>
              <a:sym typeface="Playwrite US Modern"/>
            </a:endParaRPr>
          </a:p>
        </p:txBody>
      </p:sp>
      <p:pic>
        <p:nvPicPr>
          <p:cNvPr id="3" name="Picture 2" descr="Hình ảnh Sâu Răng Cần Bảo Vệ Răng PNG , Trực Tuyến, Tình Nguyện Tuyên  Truyền, Nanh PNG miễn phí tải tập tin PSDComment và Vector">
            <a:extLst>
              <a:ext uri="{FF2B5EF4-FFF2-40B4-BE49-F238E27FC236}">
                <a16:creationId xmlns:a16="http://schemas.microsoft.com/office/drawing/2014/main" id="{D9727A7A-22B9-3B40-C598-B77D1E06DD3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2667" r="98750">
                        <a14:foregroundMark x1="30500" y1="18583" x2="43167" y2="23917"/>
                        <a14:foregroundMark x1="43167" y1="23917" x2="44417" y2="25750"/>
                        <a14:foregroundMark x1="59083" y1="20167" x2="67750" y2="26833"/>
                        <a14:foregroundMark x1="7750" y1="67750" x2="6167" y2="73083"/>
                        <a14:foregroundMark x1="6167" y1="73083" x2="7000" y2="77500"/>
                        <a14:foregroundMark x1="4250" y1="67500" x2="2667" y2="74917"/>
                        <a14:foregroundMark x1="90500" y1="67500" x2="94750" y2="78750"/>
                        <a14:foregroundMark x1="94750" y1="78750" x2="94000" y2="82500"/>
                        <a14:foregroundMark x1="94583" y1="70500" x2="97917" y2="77833"/>
                        <a14:foregroundMark x1="97917" y1="77833" x2="98750" y2="74167"/>
                      </a14:backgroundRemoval>
                    </a14:imgEffect>
                  </a14:imgLayer>
                </a14:imgProps>
              </a:ext>
              <a:ext uri="{28A0092B-C50C-407E-A947-70E740481C1C}">
                <a14:useLocalDpi xmlns:a14="http://schemas.microsoft.com/office/drawing/2010/main" val="0"/>
              </a:ext>
            </a:extLst>
          </a:blip>
          <a:srcRect/>
          <a:stretch>
            <a:fillRect/>
          </a:stretch>
        </p:blipFill>
        <p:spPr bwMode="auto">
          <a:xfrm>
            <a:off x="457200" y="1790700"/>
            <a:ext cx="7756071" cy="7756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3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01AE24-B149-CBC9-95F9-3D5733CD8E6F}"/>
              </a:ext>
            </a:extLst>
          </p:cNvPr>
          <p:cNvSpPr txBox="1"/>
          <p:nvPr/>
        </p:nvSpPr>
        <p:spPr>
          <a:xfrm>
            <a:off x="1066800" y="495300"/>
            <a:ext cx="16002000" cy="1569660"/>
          </a:xfrm>
          <a:prstGeom prst="rect">
            <a:avLst/>
          </a:prstGeom>
          <a:noFill/>
        </p:spPr>
        <p:txBody>
          <a:bodyPr wrap="square" rtlCol="0">
            <a:spAutoFit/>
          </a:bodyPr>
          <a:lstStyle/>
          <a:p>
            <a:pPr lvl="0"/>
            <a:r>
              <a:rPr lang="vi-VN" sz="4800" b="1" dirty="0">
                <a:solidFill>
                  <a:prstClr val="black"/>
                </a:solidFill>
                <a:latin typeface="Cambria" panose="02040503050406030204" pitchFamily="18" charset="0"/>
                <a:ea typeface="Cambria" panose="02040503050406030204" pitchFamily="18" charset="0"/>
              </a:rPr>
              <a:t>Quan sát hình 4, nêu một số việc nên làm, không nên làm để phòng tránh bệnh sâu răng.</a:t>
            </a:r>
          </a:p>
        </p:txBody>
      </p:sp>
      <p:pic>
        <p:nvPicPr>
          <p:cNvPr id="3" name="Picture 2">
            <a:extLst>
              <a:ext uri="{FF2B5EF4-FFF2-40B4-BE49-F238E27FC236}">
                <a16:creationId xmlns:a16="http://schemas.microsoft.com/office/drawing/2014/main" id="{FC42ED9D-C6D8-AD24-0AF1-E368C6F7F407}"/>
              </a:ext>
            </a:extLst>
          </p:cNvPr>
          <p:cNvPicPr>
            <a:picLocks noChangeAspect="1"/>
          </p:cNvPicPr>
          <p:nvPr/>
        </p:nvPicPr>
        <p:blipFill>
          <a:blip r:embed="rId2"/>
          <a:stretch>
            <a:fillRect/>
          </a:stretch>
        </p:blipFill>
        <p:spPr>
          <a:xfrm>
            <a:off x="2438400" y="3162300"/>
            <a:ext cx="13258800" cy="64998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8903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2FC55733-C179-9327-4396-7DEA1E4D174E}"/>
              </a:ext>
            </a:extLst>
          </p:cNvPr>
          <p:cNvGrpSpPr/>
          <p:nvPr/>
        </p:nvGrpSpPr>
        <p:grpSpPr>
          <a:xfrm>
            <a:off x="3124200" y="266700"/>
            <a:ext cx="10912363" cy="1219200"/>
            <a:chOff x="-575" y="0"/>
            <a:chExt cx="13838558" cy="2227310"/>
          </a:xfrm>
        </p:grpSpPr>
        <p:grpSp>
          <p:nvGrpSpPr>
            <p:cNvPr id="3" name="Group 5">
              <a:extLst>
                <a:ext uri="{FF2B5EF4-FFF2-40B4-BE49-F238E27FC236}">
                  <a16:creationId xmlns:a16="http://schemas.microsoft.com/office/drawing/2014/main" id="{F9ACFF99-F68C-630C-089F-757435C230C2}"/>
                </a:ext>
              </a:extLst>
            </p:cNvPr>
            <p:cNvGrpSpPr/>
            <p:nvPr/>
          </p:nvGrpSpPr>
          <p:grpSpPr>
            <a:xfrm>
              <a:off x="-575" y="0"/>
              <a:ext cx="13838558" cy="2227310"/>
              <a:chOff x="-127" y="0"/>
              <a:chExt cx="3056685" cy="491972"/>
            </a:xfrm>
          </p:grpSpPr>
          <p:sp>
            <p:nvSpPr>
              <p:cNvPr id="5" name="Freeform 6">
                <a:extLst>
                  <a:ext uri="{FF2B5EF4-FFF2-40B4-BE49-F238E27FC236}">
                    <a16:creationId xmlns:a16="http://schemas.microsoft.com/office/drawing/2014/main" id="{8A5A9856-4EB9-C9EF-25A5-0D8F7BB36326}"/>
                  </a:ext>
                </a:extLst>
              </p:cNvPr>
              <p:cNvSpPr/>
              <p:nvPr/>
            </p:nvSpPr>
            <p:spPr>
              <a:xfrm>
                <a:off x="-127" y="0"/>
                <a:ext cx="3056685" cy="491972"/>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689D21AA-B19F-1C40-F3C0-5259B2148885}"/>
                </a:ext>
              </a:extLst>
            </p:cNvPr>
            <p:cNvSpPr txBox="1"/>
            <p:nvPr/>
          </p:nvSpPr>
          <p:spPr>
            <a:xfrm>
              <a:off x="914399" y="102409"/>
              <a:ext cx="12332809" cy="612596"/>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Hoàn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phiếu</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tập</a:t>
              </a:r>
              <a:endPar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aphicFrame>
        <p:nvGraphicFramePr>
          <p:cNvPr id="6" name="Table 5">
            <a:extLst>
              <a:ext uri="{FF2B5EF4-FFF2-40B4-BE49-F238E27FC236}">
                <a16:creationId xmlns:a16="http://schemas.microsoft.com/office/drawing/2014/main" id="{0901C5D1-074F-75A7-0893-0B57689D5C45}"/>
              </a:ext>
            </a:extLst>
          </p:cNvPr>
          <p:cNvGraphicFramePr>
            <a:graphicFrameLocks noGrp="1"/>
          </p:cNvGraphicFramePr>
          <p:nvPr>
            <p:extLst>
              <p:ext uri="{D42A27DB-BD31-4B8C-83A1-F6EECF244321}">
                <p14:modId xmlns:p14="http://schemas.microsoft.com/office/powerpoint/2010/main" val="3035079904"/>
              </p:ext>
            </p:extLst>
          </p:nvPr>
        </p:nvGraphicFramePr>
        <p:xfrm>
          <a:off x="1143000" y="2324100"/>
          <a:ext cx="16230600" cy="6268087"/>
        </p:xfrm>
        <a:graphic>
          <a:graphicData uri="http://schemas.openxmlformats.org/drawingml/2006/table">
            <a:tbl>
              <a:tblPr firstRow="1" firstCol="1" bandRow="1">
                <a:tableStyleId>{5C22544A-7EE6-4342-B048-85BDC9FD1C3A}</a:tableStyleId>
              </a:tblPr>
              <a:tblGrid>
                <a:gridCol w="5257800">
                  <a:extLst>
                    <a:ext uri="{9D8B030D-6E8A-4147-A177-3AD203B41FA5}">
                      <a16:colId xmlns:a16="http://schemas.microsoft.com/office/drawing/2014/main" val="4103436489"/>
                    </a:ext>
                  </a:extLst>
                </a:gridCol>
                <a:gridCol w="2362200">
                  <a:extLst>
                    <a:ext uri="{9D8B030D-6E8A-4147-A177-3AD203B41FA5}">
                      <a16:colId xmlns:a16="http://schemas.microsoft.com/office/drawing/2014/main" val="138057256"/>
                    </a:ext>
                  </a:extLst>
                </a:gridCol>
                <a:gridCol w="2057400">
                  <a:extLst>
                    <a:ext uri="{9D8B030D-6E8A-4147-A177-3AD203B41FA5}">
                      <a16:colId xmlns:a16="http://schemas.microsoft.com/office/drawing/2014/main" val="4215080661"/>
                    </a:ext>
                  </a:extLst>
                </a:gridCol>
                <a:gridCol w="6553200">
                  <a:extLst>
                    <a:ext uri="{9D8B030D-6E8A-4147-A177-3AD203B41FA5}">
                      <a16:colId xmlns:a16="http://schemas.microsoft.com/office/drawing/2014/main" val="3049030868"/>
                    </a:ext>
                  </a:extLst>
                </a:gridCol>
              </a:tblGrid>
              <a:tr h="622295">
                <a:tc gridSpan="4">
                  <a:txBody>
                    <a:bodyPr/>
                    <a:lstStyle/>
                    <a:p>
                      <a:pPr marL="0" marR="6985" algn="ctr">
                        <a:lnSpc>
                          <a:spcPct val="120000"/>
                        </a:lnSpc>
                        <a:spcBef>
                          <a:spcPts val="0"/>
                        </a:spcBef>
                        <a:spcAft>
                          <a:spcPts val="0"/>
                        </a:spcAft>
                      </a:pPr>
                      <a:r>
                        <a:rPr lang="en-US" sz="4800" b="1" dirty="0" err="1">
                          <a:solidFill>
                            <a:srgbClr val="002060"/>
                          </a:solidFill>
                          <a:effectLst/>
                          <a:latin typeface="Cambria" panose="02040503050406030204" pitchFamily="18" charset="0"/>
                          <a:ea typeface="Cambria" panose="02040503050406030204" pitchFamily="18" charset="0"/>
                        </a:rPr>
                        <a:t>Biện</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pháp</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phòng</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tránh</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sâu</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răng</a:t>
                      </a:r>
                      <a:endParaRPr lang="en-US" sz="4800" b="1"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0703363"/>
                  </a:ext>
                </a:extLst>
              </a:tr>
              <a:tr h="1663705">
                <a:tc>
                  <a:txBody>
                    <a:bodyPr/>
                    <a:lstStyle/>
                    <a:p>
                      <a:pPr marL="0" marR="6985"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Việc</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làm</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3495" marR="0"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Nên</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Không</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nên</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6985"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Lí</a:t>
                      </a:r>
                      <a:r>
                        <a:rPr lang="en-US" sz="3600" b="1" dirty="0">
                          <a:solidFill>
                            <a:srgbClr val="002060"/>
                          </a:solidFill>
                          <a:effectLst/>
                          <a:latin typeface="Cambria" panose="02040503050406030204" pitchFamily="18" charset="0"/>
                          <a:ea typeface="Cambria" panose="02040503050406030204" pitchFamily="18" charset="0"/>
                        </a:rPr>
                        <a:t> do</a:t>
                      </a: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71721038"/>
                  </a:ext>
                </a:extLst>
              </a:tr>
              <a:tr h="628762">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a) </a:t>
                      </a:r>
                      <a:r>
                        <a:rPr lang="en-US" sz="3600" dirty="0" err="1">
                          <a:solidFill>
                            <a:srgbClr val="002060"/>
                          </a:solidFill>
                          <a:effectLst/>
                          <a:latin typeface="Cambria" panose="02040503050406030204" pitchFamily="18" charset="0"/>
                          <a:ea typeface="Cambria" panose="02040503050406030204" pitchFamily="18" charset="0"/>
                        </a:rPr>
                        <a:t>Ăn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đồ</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ngọt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buổi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tối</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endParaRPr lang="en-US" sz="360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endParaRPr lang="en-US" sz="360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7431300"/>
                  </a:ext>
                </a:extLst>
              </a:tr>
              <a:tr h="945143">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b) </a:t>
                      </a:r>
                      <a:r>
                        <a:rPr lang="en-US" sz="3600" dirty="0" err="1">
                          <a:solidFill>
                            <a:srgbClr val="002060"/>
                          </a:solidFill>
                          <a:effectLst/>
                          <a:latin typeface="Cambria" panose="02040503050406030204" pitchFamily="18" charset="0"/>
                          <a:ea typeface="Cambria" panose="02040503050406030204" pitchFamily="18" charset="0"/>
                        </a:rPr>
                        <a:t>Chải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răng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đúng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cách</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endParaRPr lang="en-US" sz="360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5068801"/>
                  </a:ext>
                </a:extLst>
              </a:tr>
              <a:tr h="945143">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c) </a:t>
                      </a:r>
                      <a:r>
                        <a:rPr lang="en-US" sz="3600" dirty="0" err="1">
                          <a:solidFill>
                            <a:srgbClr val="002060"/>
                          </a:solidFill>
                          <a:effectLst/>
                          <a:latin typeface="Cambria" panose="02040503050406030204" pitchFamily="18" charset="0"/>
                          <a:ea typeface="Cambria" panose="02040503050406030204" pitchFamily="18" charset="0"/>
                        </a:rPr>
                        <a:t>Khám</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răng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định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kì</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endParaRPr lang="en-US" sz="360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5387452"/>
                  </a:ext>
                </a:extLst>
              </a:tr>
              <a:tr h="1261525">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d) </a:t>
                      </a:r>
                      <a:r>
                        <a:rPr lang="en-US" sz="3600" dirty="0" err="1">
                          <a:solidFill>
                            <a:srgbClr val="002060"/>
                          </a:solidFill>
                          <a:effectLst/>
                          <a:latin typeface="Cambria" panose="02040503050406030204" pitchFamily="18" charset="0"/>
                          <a:ea typeface="Cambria" panose="02040503050406030204" pitchFamily="18" charset="0"/>
                        </a:rPr>
                        <a:t>Sử</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dụng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dạng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thực</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phẩm</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4317057"/>
                  </a:ext>
                </a:extLst>
              </a:tr>
            </a:tbl>
          </a:graphicData>
        </a:graphic>
      </p:graphicFrame>
    </p:spTree>
    <p:extLst>
      <p:ext uri="{BB962C8B-B14F-4D97-AF65-F5344CB8AC3E}">
        <p14:creationId xmlns:p14="http://schemas.microsoft.com/office/powerpoint/2010/main" val="197728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989D706-801A-5439-A106-0DDC915A8B2D}"/>
              </a:ext>
            </a:extLst>
          </p:cNvPr>
          <p:cNvGraphicFramePr>
            <a:graphicFrameLocks noGrp="1"/>
          </p:cNvGraphicFramePr>
          <p:nvPr>
            <p:extLst>
              <p:ext uri="{D42A27DB-BD31-4B8C-83A1-F6EECF244321}">
                <p14:modId xmlns:p14="http://schemas.microsoft.com/office/powerpoint/2010/main" val="3893687406"/>
              </p:ext>
            </p:extLst>
          </p:nvPr>
        </p:nvGraphicFramePr>
        <p:xfrm>
          <a:off x="1143000" y="1790700"/>
          <a:ext cx="16230600" cy="7128595"/>
        </p:xfrm>
        <a:graphic>
          <a:graphicData uri="http://schemas.openxmlformats.org/drawingml/2006/table">
            <a:tbl>
              <a:tblPr firstRow="1" firstCol="1" bandRow="1">
                <a:tableStyleId>{5C22544A-7EE6-4342-B048-85BDC9FD1C3A}</a:tableStyleId>
              </a:tblPr>
              <a:tblGrid>
                <a:gridCol w="5257800">
                  <a:extLst>
                    <a:ext uri="{9D8B030D-6E8A-4147-A177-3AD203B41FA5}">
                      <a16:colId xmlns:a16="http://schemas.microsoft.com/office/drawing/2014/main" val="4103436489"/>
                    </a:ext>
                  </a:extLst>
                </a:gridCol>
                <a:gridCol w="2362200">
                  <a:extLst>
                    <a:ext uri="{9D8B030D-6E8A-4147-A177-3AD203B41FA5}">
                      <a16:colId xmlns:a16="http://schemas.microsoft.com/office/drawing/2014/main" val="138057256"/>
                    </a:ext>
                  </a:extLst>
                </a:gridCol>
                <a:gridCol w="2057400">
                  <a:extLst>
                    <a:ext uri="{9D8B030D-6E8A-4147-A177-3AD203B41FA5}">
                      <a16:colId xmlns:a16="http://schemas.microsoft.com/office/drawing/2014/main" val="4215080661"/>
                    </a:ext>
                  </a:extLst>
                </a:gridCol>
                <a:gridCol w="6553200">
                  <a:extLst>
                    <a:ext uri="{9D8B030D-6E8A-4147-A177-3AD203B41FA5}">
                      <a16:colId xmlns:a16="http://schemas.microsoft.com/office/drawing/2014/main" val="3049030868"/>
                    </a:ext>
                  </a:extLst>
                </a:gridCol>
              </a:tblGrid>
              <a:tr h="878843">
                <a:tc gridSpan="4">
                  <a:txBody>
                    <a:bodyPr/>
                    <a:lstStyle/>
                    <a:p>
                      <a:pPr marL="0" marR="6985" algn="ctr">
                        <a:lnSpc>
                          <a:spcPct val="120000"/>
                        </a:lnSpc>
                        <a:spcBef>
                          <a:spcPts val="0"/>
                        </a:spcBef>
                        <a:spcAft>
                          <a:spcPts val="0"/>
                        </a:spcAft>
                      </a:pPr>
                      <a:r>
                        <a:rPr lang="en-US" sz="4800" b="1" dirty="0" err="1">
                          <a:solidFill>
                            <a:srgbClr val="002060"/>
                          </a:solidFill>
                          <a:effectLst/>
                          <a:latin typeface="Cambria" panose="02040503050406030204" pitchFamily="18" charset="0"/>
                          <a:ea typeface="Cambria" panose="02040503050406030204" pitchFamily="18" charset="0"/>
                        </a:rPr>
                        <a:t>Biện</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pháp</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phòng</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tránh</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sâu</a:t>
                      </a:r>
                      <a:r>
                        <a:rPr lang="en-US" sz="4800" b="1" dirty="0">
                          <a:solidFill>
                            <a:srgbClr val="002060"/>
                          </a:solidFill>
                          <a:effectLst/>
                          <a:latin typeface="Cambria" panose="02040503050406030204" pitchFamily="18" charset="0"/>
                          <a:ea typeface="Cambria" panose="02040503050406030204" pitchFamily="18" charset="0"/>
                        </a:rPr>
                        <a:t> </a:t>
                      </a:r>
                      <a:r>
                        <a:rPr lang="en-US" sz="4800" b="1" dirty="0" err="1">
                          <a:solidFill>
                            <a:srgbClr val="002060"/>
                          </a:solidFill>
                          <a:effectLst/>
                          <a:latin typeface="Cambria" panose="02040503050406030204" pitchFamily="18" charset="0"/>
                          <a:ea typeface="Cambria" panose="02040503050406030204" pitchFamily="18" charset="0"/>
                        </a:rPr>
                        <a:t>răng</a:t>
                      </a:r>
                      <a:endParaRPr lang="en-US" sz="4800" b="1"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0703363"/>
                  </a:ext>
                </a:extLst>
              </a:tr>
              <a:tr h="1798261">
                <a:tc>
                  <a:txBody>
                    <a:bodyPr/>
                    <a:lstStyle/>
                    <a:p>
                      <a:pPr marL="0" marR="6985"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Việc</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làm</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23495" marR="0"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Nên</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Không</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nên</a:t>
                      </a:r>
                      <a:endParaRPr lang="en-US" sz="3600" b="1"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6985" algn="ctr">
                        <a:lnSpc>
                          <a:spcPct val="120000"/>
                        </a:lnSpc>
                        <a:spcBef>
                          <a:spcPts val="0"/>
                        </a:spcBef>
                        <a:spcAft>
                          <a:spcPts val="0"/>
                        </a:spcAft>
                      </a:pPr>
                      <a:r>
                        <a:rPr lang="en-US" sz="3600" b="1" dirty="0" err="1">
                          <a:solidFill>
                            <a:srgbClr val="002060"/>
                          </a:solidFill>
                          <a:effectLst/>
                          <a:latin typeface="Cambria" panose="02040503050406030204" pitchFamily="18" charset="0"/>
                          <a:ea typeface="Cambria" panose="02040503050406030204" pitchFamily="18" charset="0"/>
                        </a:rPr>
                        <a:t>Lí</a:t>
                      </a:r>
                      <a:r>
                        <a:rPr lang="en-US" sz="3600" b="1" dirty="0">
                          <a:solidFill>
                            <a:srgbClr val="002060"/>
                          </a:solidFill>
                          <a:effectLst/>
                          <a:latin typeface="Cambria" panose="02040503050406030204" pitchFamily="18" charset="0"/>
                          <a:ea typeface="Cambria" panose="02040503050406030204" pitchFamily="18" charset="0"/>
                        </a:rPr>
                        <a:t> do</a:t>
                      </a: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71721038"/>
                  </a:ext>
                </a:extLst>
              </a:tr>
              <a:tr h="679614">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a) </a:t>
                      </a:r>
                      <a:r>
                        <a:rPr lang="en-US" sz="3600" dirty="0" err="1">
                          <a:solidFill>
                            <a:srgbClr val="002060"/>
                          </a:solidFill>
                          <a:effectLst/>
                          <a:latin typeface="Cambria" panose="02040503050406030204" pitchFamily="18" charset="0"/>
                          <a:ea typeface="Cambria" panose="02040503050406030204" pitchFamily="18" charset="0"/>
                        </a:rPr>
                        <a:t>Ăn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đồ</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ngọt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buổi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tối</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 </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x</a:t>
                      </a: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Tăng nguy cơ sâu răng</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7431300"/>
                  </a:ext>
                </a:extLst>
              </a:tr>
              <a:tr h="1021583">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b) </a:t>
                      </a:r>
                      <a:r>
                        <a:rPr lang="en-US" sz="3600" dirty="0" err="1">
                          <a:solidFill>
                            <a:srgbClr val="002060"/>
                          </a:solidFill>
                          <a:effectLst/>
                          <a:latin typeface="Cambria" panose="02040503050406030204" pitchFamily="18" charset="0"/>
                          <a:ea typeface="Cambria" panose="02040503050406030204" pitchFamily="18" charset="0"/>
                        </a:rPr>
                        <a:t>Chải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răng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đúng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cách</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x</a:t>
                      </a: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 </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Làm sạch kĩ, bảo vệ men răng</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5068801"/>
                  </a:ext>
                </a:extLst>
              </a:tr>
              <a:tr h="1375147">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c) </a:t>
                      </a:r>
                      <a:r>
                        <a:rPr lang="en-US" sz="3600" dirty="0" err="1">
                          <a:solidFill>
                            <a:srgbClr val="002060"/>
                          </a:solidFill>
                          <a:effectLst/>
                          <a:latin typeface="Cambria" panose="02040503050406030204" pitchFamily="18" charset="0"/>
                          <a:ea typeface="Cambria" panose="02040503050406030204" pitchFamily="18" charset="0"/>
                        </a:rPr>
                        <a:t>Khám</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răng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định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kì</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6985" algn="ctr">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x</a:t>
                      </a: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 </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20000"/>
                        </a:lnSpc>
                        <a:spcBef>
                          <a:spcPts val="0"/>
                        </a:spcBef>
                        <a:spcAft>
                          <a:spcPts val="0"/>
                        </a:spcAft>
                      </a:pPr>
                      <a:r>
                        <a:rPr lang="en-US" sz="3600">
                          <a:solidFill>
                            <a:srgbClr val="002060"/>
                          </a:solidFill>
                          <a:effectLst/>
                          <a:latin typeface="Cambria" panose="02040503050406030204" pitchFamily="18" charset="0"/>
                          <a:ea typeface="Cambria" panose="02040503050406030204" pitchFamily="18" charset="0"/>
                        </a:rPr>
                        <a:t>Phát hiện sớm để kịp thời điều trị</a:t>
                      </a: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5387452"/>
                  </a:ext>
                </a:extLst>
              </a:tr>
              <a:tr h="1375147">
                <a:tc>
                  <a:txBody>
                    <a:bodyPr/>
                    <a:lstStyle/>
                    <a:p>
                      <a:pPr marL="0" marR="0">
                        <a:lnSpc>
                          <a:spcPct val="120000"/>
                        </a:lnSpc>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d) </a:t>
                      </a:r>
                      <a:r>
                        <a:rPr lang="en-US" sz="3600" dirty="0" err="1">
                          <a:solidFill>
                            <a:srgbClr val="002060"/>
                          </a:solidFill>
                          <a:effectLst/>
                          <a:latin typeface="Cambria" panose="02040503050406030204" pitchFamily="18" charset="0"/>
                          <a:ea typeface="Cambria" panose="02040503050406030204" pitchFamily="18" charset="0"/>
                        </a:rPr>
                        <a:t>Sử</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dụng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đa</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dạng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thực</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phẩm</a:t>
                      </a:r>
                      <a:endParaRPr lang="en-US" sz="3600" dirty="0">
                        <a:solidFill>
                          <a:srgbClr val="002060"/>
                        </a:solidFill>
                        <a:effectLst/>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rgbClr val="002060"/>
                          </a:solidFill>
                          <a:effectLst/>
                          <a:latin typeface="Cambria" panose="02040503050406030204" pitchFamily="18" charset="0"/>
                          <a:ea typeface="Cambria" panose="02040503050406030204" pitchFamily="18" charset="0"/>
                        </a:rPr>
                        <a:t>x</a:t>
                      </a:r>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rgbClr val="002060"/>
                          </a:solidFill>
                          <a:effectLst/>
                          <a:latin typeface="Cambria" panose="02040503050406030204" pitchFamily="18" charset="0"/>
                          <a:ea typeface="Cambria" panose="02040503050406030204" pitchFamily="18" charset="0"/>
                        </a:rPr>
                        <a:t> </a:t>
                      </a:r>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3600" dirty="0">
                          <a:solidFill>
                            <a:srgbClr val="002060"/>
                          </a:solidFill>
                          <a:effectLst/>
                          <a:latin typeface="Cambria" panose="02040503050406030204" pitchFamily="18" charset="0"/>
                          <a:ea typeface="Cambria" panose="02040503050406030204" pitchFamily="18" charset="0"/>
                        </a:rPr>
                        <a:t>Cung </a:t>
                      </a:r>
                      <a:r>
                        <a:rPr lang="en-US" sz="3600" dirty="0" err="1">
                          <a:solidFill>
                            <a:srgbClr val="002060"/>
                          </a:solidFill>
                          <a:effectLst/>
                          <a:latin typeface="Cambria" panose="02040503050406030204" pitchFamily="18" charset="0"/>
                          <a:ea typeface="Cambria" panose="02040503050406030204" pitchFamily="18" charset="0"/>
                        </a:rPr>
                        <a:t>cấp</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đủ</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chất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dinh</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dưỡng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cho</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răng</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lợi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khoẻ</a:t>
                      </a:r>
                      <a:r>
                        <a:rPr lang="en-US" sz="3600" dirty="0">
                          <a:solidFill>
                            <a:srgbClr val="002060"/>
                          </a:solidFill>
                          <a:effectLst/>
                          <a:latin typeface="Cambria" panose="02040503050406030204" pitchFamily="18" charset="0"/>
                          <a:ea typeface="Cambria" panose="02040503050406030204" pitchFamily="18" charset="0"/>
                        </a:rPr>
                        <a:t>.</a:t>
                      </a:r>
                      <a:endParaRPr lang="en-US" sz="4800" dirty="0">
                        <a:solidFill>
                          <a:srgbClr val="002060"/>
                        </a:solidFill>
                        <a:latin typeface="Cambria" panose="02040503050406030204" pitchFamily="18" charset="0"/>
                        <a:ea typeface="Cambria" panose="02040503050406030204" pitchFamily="18" charset="0"/>
                      </a:endParaRPr>
                    </a:p>
                  </a:txBody>
                  <a:tcPr marL="42917" marR="37016" marT="1609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4317057"/>
                  </a:ext>
                </a:extLst>
              </a:tr>
            </a:tbl>
          </a:graphicData>
        </a:graphic>
      </p:graphicFrame>
    </p:spTree>
    <p:extLst>
      <p:ext uri="{BB962C8B-B14F-4D97-AF65-F5344CB8AC3E}">
        <p14:creationId xmlns:p14="http://schemas.microsoft.com/office/powerpoint/2010/main" val="242545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7B7BF08D-EBC2-7064-34C8-E028A7772BA0}"/>
              </a:ext>
            </a:extLst>
          </p:cNvPr>
          <p:cNvSpPr/>
          <p:nvPr/>
        </p:nvSpPr>
        <p:spPr>
          <a:xfrm flipH="1">
            <a:off x="1371027" y="2072805"/>
            <a:ext cx="6951967" cy="7185495"/>
          </a:xfrm>
          <a:custGeom>
            <a:avLst/>
            <a:gdLst/>
            <a:ahLst/>
            <a:cxnLst/>
            <a:rect l="l" t="t" r="r" b="b"/>
            <a:pathLst>
              <a:path w="6951967" h="7185495">
                <a:moveTo>
                  <a:pt x="6951967" y="0"/>
                </a:moveTo>
                <a:lnTo>
                  <a:pt x="0" y="0"/>
                </a:lnTo>
                <a:lnTo>
                  <a:pt x="0" y="7185495"/>
                </a:lnTo>
                <a:lnTo>
                  <a:pt x="6951967" y="7185495"/>
                </a:lnTo>
                <a:lnTo>
                  <a:pt x="695196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10">
            <a:extLst>
              <a:ext uri="{FF2B5EF4-FFF2-40B4-BE49-F238E27FC236}">
                <a16:creationId xmlns:a16="http://schemas.microsoft.com/office/drawing/2014/main" id="{6136EB69-DA58-AC16-F002-B25F21E649B5}"/>
              </a:ext>
            </a:extLst>
          </p:cNvPr>
          <p:cNvSpPr/>
          <p:nvPr/>
        </p:nvSpPr>
        <p:spPr>
          <a:xfrm rot="627994">
            <a:off x="3549718" y="290401"/>
            <a:ext cx="2187622" cy="2100117"/>
          </a:xfrm>
          <a:custGeom>
            <a:avLst/>
            <a:gdLst/>
            <a:ahLst/>
            <a:cxnLst/>
            <a:rect l="l" t="t" r="r" b="b"/>
            <a:pathLst>
              <a:path w="2187622" h="2100117">
                <a:moveTo>
                  <a:pt x="0" y="0"/>
                </a:moveTo>
                <a:lnTo>
                  <a:pt x="2187622" y="0"/>
                </a:lnTo>
                <a:lnTo>
                  <a:pt x="2187622" y="2100117"/>
                </a:lnTo>
                <a:lnTo>
                  <a:pt x="0" y="21001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11">
            <a:extLst>
              <a:ext uri="{FF2B5EF4-FFF2-40B4-BE49-F238E27FC236}">
                <a16:creationId xmlns:a16="http://schemas.microsoft.com/office/drawing/2014/main" id="{194AEB5E-4330-95F7-911B-31FEEEC25BC9}"/>
              </a:ext>
            </a:extLst>
          </p:cNvPr>
          <p:cNvSpPr/>
          <p:nvPr/>
        </p:nvSpPr>
        <p:spPr>
          <a:xfrm>
            <a:off x="107832" y="1498341"/>
            <a:ext cx="2783556" cy="2146817"/>
          </a:xfrm>
          <a:custGeom>
            <a:avLst/>
            <a:gdLst/>
            <a:ahLst/>
            <a:cxnLst/>
            <a:rect l="l" t="t" r="r" b="b"/>
            <a:pathLst>
              <a:path w="2783556" h="2146817">
                <a:moveTo>
                  <a:pt x="0" y="0"/>
                </a:moveTo>
                <a:lnTo>
                  <a:pt x="2783555" y="0"/>
                </a:lnTo>
                <a:lnTo>
                  <a:pt x="2783555" y="2146818"/>
                </a:lnTo>
                <a:lnTo>
                  <a:pt x="0" y="21468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12">
            <a:extLst>
              <a:ext uri="{FF2B5EF4-FFF2-40B4-BE49-F238E27FC236}">
                <a16:creationId xmlns:a16="http://schemas.microsoft.com/office/drawing/2014/main" id="{58521737-221C-59C9-0175-3940322139F9}"/>
              </a:ext>
            </a:extLst>
          </p:cNvPr>
          <p:cNvSpPr/>
          <p:nvPr/>
        </p:nvSpPr>
        <p:spPr>
          <a:xfrm rot="1154235">
            <a:off x="6457172" y="422969"/>
            <a:ext cx="2932901" cy="2992756"/>
          </a:xfrm>
          <a:custGeom>
            <a:avLst/>
            <a:gdLst/>
            <a:ahLst/>
            <a:cxnLst/>
            <a:rect l="l" t="t" r="r" b="b"/>
            <a:pathLst>
              <a:path w="2932901" h="2992756">
                <a:moveTo>
                  <a:pt x="0" y="0"/>
                </a:moveTo>
                <a:lnTo>
                  <a:pt x="2932901" y="0"/>
                </a:lnTo>
                <a:lnTo>
                  <a:pt x="2932901" y="2992756"/>
                </a:lnTo>
                <a:lnTo>
                  <a:pt x="0" y="29927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6B6BB5E5-FFCE-D253-CE49-30AA9FC36FD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53400" y="3009900"/>
            <a:ext cx="10962044" cy="8470670"/>
          </a:xfrm>
          <a:prstGeom prst="rect">
            <a:avLst/>
          </a:prstGeom>
        </p:spPr>
      </p:pic>
    </p:spTree>
    <p:extLst>
      <p:ext uri="{BB962C8B-B14F-4D97-AF65-F5344CB8AC3E}">
        <p14:creationId xmlns:p14="http://schemas.microsoft.com/office/powerpoint/2010/main" val="81291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ình ảnh Gặp Nha Sĩ PNG Miễn Phí Tải Về - Lovepik">
            <a:extLst>
              <a:ext uri="{FF2B5EF4-FFF2-40B4-BE49-F238E27FC236}">
                <a16:creationId xmlns:a16="http://schemas.microsoft.com/office/drawing/2014/main" id="{368A1D09-3314-21F4-08D7-F036634B4BB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61917" y1="24917" x2="67750" y2="67000"/>
                        <a14:foregroundMark x1="61917" y1="15750" x2="73833" y2="22833"/>
                        <a14:foregroundMark x1="73833" y1="22833" x2="73833" y2="22833"/>
                        <a14:foregroundMark x1="39833" y1="36500" x2="44750" y2="51250"/>
                        <a14:foregroundMark x1="68750" y1="42417" x2="72667" y2="55250"/>
                        <a14:foregroundMark x1="52250" y1="44917" x2="57833" y2="48417"/>
                        <a14:foregroundMark x1="57833" y1="48417" x2="58750" y2="48750"/>
                        <a14:foregroundMark x1="59333" y1="80333" x2="63833" y2="80333"/>
                        <a14:foregroundMark x1="67750" y1="82500" x2="70500" y2="81750"/>
                        <a14:foregroundMark x1="61083" y1="16500" x2="60667" y2="20500"/>
                      </a14:backgroundRemoval>
                    </a14:imgEffect>
                  </a14:imgLayer>
                </a14:imgProps>
              </a:ext>
              <a:ext uri="{28A0092B-C50C-407E-A947-70E740481C1C}">
                <a14:useLocalDpi xmlns:a14="http://schemas.microsoft.com/office/drawing/2010/main" val="0"/>
              </a:ext>
            </a:extLst>
          </a:blip>
          <a:srcRect/>
          <a:stretch>
            <a:fillRect/>
          </a:stretch>
        </p:blipFill>
        <p:spPr bwMode="auto">
          <a:xfrm>
            <a:off x="-914400" y="952500"/>
            <a:ext cx="9677400" cy="96774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4">
            <a:extLst>
              <a:ext uri="{FF2B5EF4-FFF2-40B4-BE49-F238E27FC236}">
                <a16:creationId xmlns:a16="http://schemas.microsoft.com/office/drawing/2014/main" id="{5587E669-8D98-FFC8-FCD5-91D5610AAE83}"/>
              </a:ext>
            </a:extLst>
          </p:cNvPr>
          <p:cNvGrpSpPr/>
          <p:nvPr/>
        </p:nvGrpSpPr>
        <p:grpSpPr>
          <a:xfrm>
            <a:off x="6858000" y="2476500"/>
            <a:ext cx="10912363" cy="6861282"/>
            <a:chOff x="-575" y="0"/>
            <a:chExt cx="13838558" cy="2228376"/>
          </a:xfrm>
        </p:grpSpPr>
        <p:grpSp>
          <p:nvGrpSpPr>
            <p:cNvPr id="4" name="Group 5">
              <a:extLst>
                <a:ext uri="{FF2B5EF4-FFF2-40B4-BE49-F238E27FC236}">
                  <a16:creationId xmlns:a16="http://schemas.microsoft.com/office/drawing/2014/main" id="{162E6ED9-CD04-DB62-E545-B320BDD4D187}"/>
                </a:ext>
              </a:extLst>
            </p:cNvPr>
            <p:cNvGrpSpPr/>
            <p:nvPr/>
          </p:nvGrpSpPr>
          <p:grpSpPr>
            <a:xfrm>
              <a:off x="-575" y="0"/>
              <a:ext cx="13838558" cy="2227310"/>
              <a:chOff x="-127" y="0"/>
              <a:chExt cx="3056685" cy="491972"/>
            </a:xfrm>
          </p:grpSpPr>
          <p:sp>
            <p:nvSpPr>
              <p:cNvPr id="6" name="Freeform 6">
                <a:extLst>
                  <a:ext uri="{FF2B5EF4-FFF2-40B4-BE49-F238E27FC236}">
                    <a16:creationId xmlns:a16="http://schemas.microsoft.com/office/drawing/2014/main" id="{01A3A5AF-1495-D5BB-D127-CBE394EC43CD}"/>
                  </a:ext>
                </a:extLst>
              </p:cNvPr>
              <p:cNvSpPr/>
              <p:nvPr/>
            </p:nvSpPr>
            <p:spPr>
              <a:xfrm>
                <a:off x="-127" y="0"/>
                <a:ext cx="3056685" cy="491972"/>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7">
              <a:extLst>
                <a:ext uri="{FF2B5EF4-FFF2-40B4-BE49-F238E27FC236}">
                  <a16:creationId xmlns:a16="http://schemas.microsoft.com/office/drawing/2014/main" id="{B6C565F7-64A9-08D7-2C46-0B7149A6F2E2}"/>
                </a:ext>
              </a:extLst>
            </p:cNvPr>
            <p:cNvSpPr txBox="1"/>
            <p:nvPr/>
          </p:nvSpPr>
          <p:spPr>
            <a:xfrm>
              <a:off x="914399" y="102409"/>
              <a:ext cx="12332809" cy="2125967"/>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HS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cùng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bàn</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sắm</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vai</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nha</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sĩ</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khám</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răng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mình</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quan</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sát</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xem</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bạn</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dấu</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hiệu</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của</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bệnh</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sâu</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răng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không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Ví</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dụ</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đốm</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trắng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chấm</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đen</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lỗ</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6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hổng</a:t>
              </a:r>
              <a:r>
                <a:rPr kumimoji="0" lang="en-US"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7" name="Picture 6">
            <a:extLst>
              <a:ext uri="{FF2B5EF4-FFF2-40B4-BE49-F238E27FC236}">
                <a16:creationId xmlns:a16="http://schemas.microsoft.com/office/drawing/2014/main" id="{605A7DC4-C0FB-C944-2A69-52C4256973FF}"/>
              </a:ext>
            </a:extLst>
          </p:cNvPr>
          <p:cNvPicPr>
            <a:picLocks noChangeAspect="1"/>
          </p:cNvPicPr>
          <p:nvPr/>
        </p:nvPicPr>
        <p:blipFill>
          <a:blip r:embed="rId4"/>
          <a:stretch>
            <a:fillRect/>
          </a:stretch>
        </p:blipFill>
        <p:spPr>
          <a:xfrm>
            <a:off x="4267200" y="539095"/>
            <a:ext cx="10760373" cy="1926503"/>
          </a:xfrm>
          <a:prstGeom prst="rect">
            <a:avLst/>
          </a:prstGeom>
        </p:spPr>
      </p:pic>
    </p:spTree>
    <p:extLst>
      <p:ext uri="{BB962C8B-B14F-4D97-AF65-F5344CB8AC3E}">
        <p14:creationId xmlns:p14="http://schemas.microsoft.com/office/powerpoint/2010/main" val="202951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4AFD459A-5C1F-563A-6919-30178B7FCB86}"/>
              </a:ext>
            </a:extLst>
          </p:cNvPr>
          <p:cNvGrpSpPr/>
          <p:nvPr/>
        </p:nvGrpSpPr>
        <p:grpSpPr>
          <a:xfrm>
            <a:off x="1600200" y="723900"/>
            <a:ext cx="10912363" cy="2819399"/>
            <a:chOff x="-575" y="0"/>
            <a:chExt cx="13838558" cy="1716883"/>
          </a:xfrm>
        </p:grpSpPr>
        <p:grpSp>
          <p:nvGrpSpPr>
            <p:cNvPr id="3" name="Group 5">
              <a:extLst>
                <a:ext uri="{FF2B5EF4-FFF2-40B4-BE49-F238E27FC236}">
                  <a16:creationId xmlns:a16="http://schemas.microsoft.com/office/drawing/2014/main" id="{4242B19B-2210-5841-8D99-EBDE3EDFE360}"/>
                </a:ext>
              </a:extLst>
            </p:cNvPr>
            <p:cNvGrpSpPr/>
            <p:nvPr/>
          </p:nvGrpSpPr>
          <p:grpSpPr>
            <a:xfrm>
              <a:off x="-575" y="0"/>
              <a:ext cx="13838558" cy="1716883"/>
              <a:chOff x="-127" y="0"/>
              <a:chExt cx="3056685" cy="379228"/>
            </a:xfrm>
          </p:grpSpPr>
          <p:sp>
            <p:nvSpPr>
              <p:cNvPr id="5" name="Freeform 6">
                <a:extLst>
                  <a:ext uri="{FF2B5EF4-FFF2-40B4-BE49-F238E27FC236}">
                    <a16:creationId xmlns:a16="http://schemas.microsoft.com/office/drawing/2014/main" id="{45B9191B-B9A9-5E67-BC74-AF3DD5777ADF}"/>
                  </a:ext>
                </a:extLst>
              </p:cNvPr>
              <p:cNvSpPr/>
              <p:nvPr/>
            </p:nvSpPr>
            <p:spPr>
              <a:xfrm>
                <a:off x="-127" y="0"/>
                <a:ext cx="3056685" cy="379228"/>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A6EE89AF-9D64-A60E-0EDA-9DF10B432330}"/>
                </a:ext>
              </a:extLst>
            </p:cNvPr>
            <p:cNvSpPr txBox="1"/>
            <p:nvPr/>
          </p:nvSpPr>
          <p:spPr>
            <a:xfrm>
              <a:off x="914399"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Vì sao ăn nhiều đồ ngọt làm tăng nguy cơ gây sâu răng?</a:t>
              </a:r>
            </a:p>
          </p:txBody>
        </p:sp>
      </p:grpSp>
      <p:sp>
        <p:nvSpPr>
          <p:cNvPr id="6" name="Freeform 16">
            <a:extLst>
              <a:ext uri="{FF2B5EF4-FFF2-40B4-BE49-F238E27FC236}">
                <a16:creationId xmlns:a16="http://schemas.microsoft.com/office/drawing/2014/main" id="{7B9CBE27-9651-1F08-2E3D-B38E91A67ADF}"/>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2">
            <a:extLst>
              <a:ext uri="{FF2B5EF4-FFF2-40B4-BE49-F238E27FC236}">
                <a16:creationId xmlns:a16="http://schemas.microsoft.com/office/drawing/2014/main" id="{76E4D275-4258-D1C4-2AFB-9E33643CC5C5}"/>
              </a:ext>
            </a:extLst>
          </p:cNvPr>
          <p:cNvGrpSpPr/>
          <p:nvPr/>
        </p:nvGrpSpPr>
        <p:grpSpPr>
          <a:xfrm>
            <a:off x="1066800" y="4686300"/>
            <a:ext cx="10515600" cy="4343400"/>
            <a:chOff x="0" y="0"/>
            <a:chExt cx="1098500" cy="406400"/>
          </a:xfrm>
        </p:grpSpPr>
        <p:sp>
          <p:nvSpPr>
            <p:cNvPr id="8" name="Freeform 3">
              <a:extLst>
                <a:ext uri="{FF2B5EF4-FFF2-40B4-BE49-F238E27FC236}">
                  <a16:creationId xmlns:a16="http://schemas.microsoft.com/office/drawing/2014/main" id="{3E84A5FE-A64C-3D54-F96A-E7A35F5D3198}"/>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4">
              <a:extLst>
                <a:ext uri="{FF2B5EF4-FFF2-40B4-BE49-F238E27FC236}">
                  <a16:creationId xmlns:a16="http://schemas.microsoft.com/office/drawing/2014/main" id="{EF5DD6BF-0544-E66E-0167-EC995BF0B41C}"/>
                </a:ext>
              </a:extLst>
            </p:cNvPr>
            <p:cNvSpPr txBox="1"/>
            <p:nvPr/>
          </p:nvSpPr>
          <p:spPr>
            <a:xfrm>
              <a:off x="39801" y="0"/>
              <a:ext cx="1058699"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Vi khuẩn gây bệnh sâu răng sử dụng đường làm thức ăn.</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177197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7B1065B0-4BC6-4500-04E5-793EE2F07C4D}"/>
              </a:ext>
            </a:extLst>
          </p:cNvPr>
          <p:cNvGrpSpPr/>
          <p:nvPr/>
        </p:nvGrpSpPr>
        <p:grpSpPr>
          <a:xfrm>
            <a:off x="1600200" y="723900"/>
            <a:ext cx="10912363" cy="2819399"/>
            <a:chOff x="-575" y="0"/>
            <a:chExt cx="13838558" cy="1716883"/>
          </a:xfrm>
        </p:grpSpPr>
        <p:grpSp>
          <p:nvGrpSpPr>
            <p:cNvPr id="3" name="Group 5">
              <a:extLst>
                <a:ext uri="{FF2B5EF4-FFF2-40B4-BE49-F238E27FC236}">
                  <a16:creationId xmlns:a16="http://schemas.microsoft.com/office/drawing/2014/main" id="{565FB4A9-3A18-BA8D-8057-256FB7922B1D}"/>
                </a:ext>
              </a:extLst>
            </p:cNvPr>
            <p:cNvGrpSpPr/>
            <p:nvPr/>
          </p:nvGrpSpPr>
          <p:grpSpPr>
            <a:xfrm>
              <a:off x="-575" y="0"/>
              <a:ext cx="13838558" cy="1716883"/>
              <a:chOff x="-127" y="0"/>
              <a:chExt cx="3056685" cy="379228"/>
            </a:xfrm>
          </p:grpSpPr>
          <p:sp>
            <p:nvSpPr>
              <p:cNvPr id="5" name="Freeform 6">
                <a:extLst>
                  <a:ext uri="{FF2B5EF4-FFF2-40B4-BE49-F238E27FC236}">
                    <a16:creationId xmlns:a16="http://schemas.microsoft.com/office/drawing/2014/main" id="{85FE08C5-D95A-8B37-9AF5-3CAC6C1BC764}"/>
                  </a:ext>
                </a:extLst>
              </p:cNvPr>
              <p:cNvSpPr/>
              <p:nvPr/>
            </p:nvSpPr>
            <p:spPr>
              <a:xfrm>
                <a:off x="-127" y="0"/>
                <a:ext cx="3056685" cy="379228"/>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E06A89A8-FEFA-0403-8863-29758CF0FFEB}"/>
                </a:ext>
              </a:extLst>
            </p:cNvPr>
            <p:cNvSpPr txBox="1"/>
            <p:nvPr/>
          </p:nvSpPr>
          <p:spPr>
            <a:xfrm>
              <a:off x="914399"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Theo em việc súc miệng sau ăn có ích lợi gì?</a:t>
              </a:r>
            </a:p>
          </p:txBody>
        </p:sp>
      </p:grpSp>
      <p:sp>
        <p:nvSpPr>
          <p:cNvPr id="6" name="Freeform 16">
            <a:extLst>
              <a:ext uri="{FF2B5EF4-FFF2-40B4-BE49-F238E27FC236}">
                <a16:creationId xmlns:a16="http://schemas.microsoft.com/office/drawing/2014/main" id="{476B70F3-FAEA-BAEA-A788-F7A88337DC73}"/>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2">
            <a:extLst>
              <a:ext uri="{FF2B5EF4-FFF2-40B4-BE49-F238E27FC236}">
                <a16:creationId xmlns:a16="http://schemas.microsoft.com/office/drawing/2014/main" id="{6F0AB030-C821-BDD3-160E-B812116ADD58}"/>
              </a:ext>
            </a:extLst>
          </p:cNvPr>
          <p:cNvGrpSpPr/>
          <p:nvPr/>
        </p:nvGrpSpPr>
        <p:grpSpPr>
          <a:xfrm>
            <a:off x="1066800" y="4686300"/>
            <a:ext cx="10515600" cy="4343400"/>
            <a:chOff x="0" y="0"/>
            <a:chExt cx="1098500" cy="406400"/>
          </a:xfrm>
        </p:grpSpPr>
        <p:sp>
          <p:nvSpPr>
            <p:cNvPr id="8" name="Freeform 3">
              <a:extLst>
                <a:ext uri="{FF2B5EF4-FFF2-40B4-BE49-F238E27FC236}">
                  <a16:creationId xmlns:a16="http://schemas.microsoft.com/office/drawing/2014/main" id="{0057E2FD-E723-D242-B2EA-B0C49B95EB09}"/>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4">
              <a:extLst>
                <a:ext uri="{FF2B5EF4-FFF2-40B4-BE49-F238E27FC236}">
                  <a16:creationId xmlns:a16="http://schemas.microsoft.com/office/drawing/2014/main" id="{0D4CBFC1-2605-13D5-E6E6-4EF4D7F0C297}"/>
                </a:ext>
              </a:extLst>
            </p:cNvPr>
            <p:cNvSpPr txBox="1"/>
            <p:nvPr/>
          </p:nvSpPr>
          <p:spPr>
            <a:xfrm>
              <a:off x="39801" y="0"/>
              <a:ext cx="1058699"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Giảm bớt lượng thức ăn bám trên răng nên hạn chế sự sinh trưởng của vi khuẩn.</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7855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72728103-F072-1047-8F6B-9F9E7C633E63}"/>
              </a:ext>
            </a:extLst>
          </p:cNvPr>
          <p:cNvGrpSpPr/>
          <p:nvPr/>
        </p:nvGrpSpPr>
        <p:grpSpPr>
          <a:xfrm>
            <a:off x="1600200" y="723900"/>
            <a:ext cx="10912363" cy="2819399"/>
            <a:chOff x="-575" y="0"/>
            <a:chExt cx="13838558" cy="1716883"/>
          </a:xfrm>
        </p:grpSpPr>
        <p:grpSp>
          <p:nvGrpSpPr>
            <p:cNvPr id="3" name="Group 5">
              <a:extLst>
                <a:ext uri="{FF2B5EF4-FFF2-40B4-BE49-F238E27FC236}">
                  <a16:creationId xmlns:a16="http://schemas.microsoft.com/office/drawing/2014/main" id="{1156E771-676D-4A3A-D0B7-0FF318DFBE8F}"/>
                </a:ext>
              </a:extLst>
            </p:cNvPr>
            <p:cNvGrpSpPr/>
            <p:nvPr/>
          </p:nvGrpSpPr>
          <p:grpSpPr>
            <a:xfrm>
              <a:off x="-575" y="0"/>
              <a:ext cx="13838558" cy="1716883"/>
              <a:chOff x="-127" y="0"/>
              <a:chExt cx="3056685" cy="379228"/>
            </a:xfrm>
          </p:grpSpPr>
          <p:sp>
            <p:nvSpPr>
              <p:cNvPr id="5" name="Freeform 6">
                <a:extLst>
                  <a:ext uri="{FF2B5EF4-FFF2-40B4-BE49-F238E27FC236}">
                    <a16:creationId xmlns:a16="http://schemas.microsoft.com/office/drawing/2014/main" id="{3A5223A0-25ED-75FF-FB49-1E1FE1CCA6B8}"/>
                  </a:ext>
                </a:extLst>
              </p:cNvPr>
              <p:cNvSpPr/>
              <p:nvPr/>
            </p:nvSpPr>
            <p:spPr>
              <a:xfrm>
                <a:off x="-127" y="0"/>
                <a:ext cx="3056685" cy="379228"/>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7C27BD53-20F5-EC34-14B6-CBAE41AF07F8}"/>
                </a:ext>
              </a:extLst>
            </p:cNvPr>
            <p:cNvSpPr txBox="1"/>
            <p:nvPr/>
          </p:nvSpPr>
          <p:spPr>
            <a:xfrm>
              <a:off x="914399"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Nêu một số việc cần làm để phòng bệnh sâu răng.</a:t>
              </a:r>
            </a:p>
          </p:txBody>
        </p:sp>
      </p:grpSp>
      <p:sp>
        <p:nvSpPr>
          <p:cNvPr id="6" name="Freeform 16">
            <a:extLst>
              <a:ext uri="{FF2B5EF4-FFF2-40B4-BE49-F238E27FC236}">
                <a16:creationId xmlns:a16="http://schemas.microsoft.com/office/drawing/2014/main" id="{77268400-DDAB-973D-27AE-05782C8047FE}"/>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2">
            <a:extLst>
              <a:ext uri="{FF2B5EF4-FFF2-40B4-BE49-F238E27FC236}">
                <a16:creationId xmlns:a16="http://schemas.microsoft.com/office/drawing/2014/main" id="{20883E3D-80F6-D4FF-A86D-43B8624848BA}"/>
              </a:ext>
            </a:extLst>
          </p:cNvPr>
          <p:cNvGrpSpPr/>
          <p:nvPr/>
        </p:nvGrpSpPr>
        <p:grpSpPr>
          <a:xfrm>
            <a:off x="1066800" y="4152900"/>
            <a:ext cx="11277600" cy="5334000"/>
            <a:chOff x="0" y="0"/>
            <a:chExt cx="1098500" cy="406400"/>
          </a:xfrm>
        </p:grpSpPr>
        <p:sp>
          <p:nvSpPr>
            <p:cNvPr id="8" name="Freeform 3">
              <a:extLst>
                <a:ext uri="{FF2B5EF4-FFF2-40B4-BE49-F238E27FC236}">
                  <a16:creationId xmlns:a16="http://schemas.microsoft.com/office/drawing/2014/main" id="{E33594E4-71A9-6F73-CFA2-FC62D3A17236}"/>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4">
              <a:extLst>
                <a:ext uri="{FF2B5EF4-FFF2-40B4-BE49-F238E27FC236}">
                  <a16:creationId xmlns:a16="http://schemas.microsoft.com/office/drawing/2014/main" id="{CB9974AB-885D-F2CF-8898-44A18178A592}"/>
                </a:ext>
              </a:extLst>
            </p:cNvPr>
            <p:cNvSpPr txBox="1"/>
            <p:nvPr/>
          </p:nvSpPr>
          <p:spPr>
            <a:xfrm>
              <a:off x="39801" y="0"/>
              <a:ext cx="1021587" cy="406400"/>
            </a:xfrm>
            <a:prstGeom prst="rect">
              <a:avLst/>
            </a:prstGeom>
          </p:spPr>
          <p:txBody>
            <a:bodyPr lIns="50800" tIns="50800" rIns="50800" bIns="50800" rtlCol="0" anchor="ctr"/>
            <a:lstStyle/>
            <a:p>
              <a:pPr marL="0" marR="0" lvl="1"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Giữ vệ sinh răng miệng để hạn chế vi khuẩn sinh trưởng; ăn đủ dinh dưỡng; đến bác sĩ khám định kì và ngay khi có dấu hiệu bị sâu răng.</a:t>
              </a:r>
              <a:endParaRPr kumimoji="0" lang="en-US" sz="8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321206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E2A25E78-AD83-8703-F090-A309AEBC1B51}"/>
              </a:ext>
            </a:extLst>
          </p:cNvPr>
          <p:cNvSpPr txBox="1"/>
          <p:nvPr/>
        </p:nvSpPr>
        <p:spPr>
          <a:xfrm>
            <a:off x="838200" y="2552700"/>
            <a:ext cx="15773400" cy="2492990"/>
          </a:xfrm>
          <a:prstGeom prst="rect">
            <a:avLst/>
          </a:prstGeom>
        </p:spPr>
        <p:txBody>
          <a:bodyPr wrap="square" lIns="0" tIns="0" rIns="0" bIns="0" rtlCol="0" anchor="t">
            <a:spAutoFit/>
          </a:bodyPr>
          <a:lstStyle/>
          <a:p>
            <a:pPr lvl="0" algn="just"/>
            <a:r>
              <a:rPr lang="vi-VN" sz="5400" dirty="0">
                <a:solidFill>
                  <a:srgbClr val="FF0000"/>
                </a:solidFill>
                <a:latin typeface="Cambria" panose="02040503050406030204" pitchFamily="18" charset="0"/>
                <a:ea typeface="Cambria" panose="02040503050406030204" pitchFamily="18" charset="0"/>
              </a:rPr>
              <a:t>Việc chăm sóc răng miệng cần được thực hiện đầy đủ và thường xuyên vì hàm răng khoẻ mạnh sẽ giúp cho chúng ta có sức khoẻ tốt, có chất lượng cuộc sống cao. </a:t>
            </a:r>
            <a:endParaRPr kumimoji="0" lang="en-US"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BFB085B6-A629-C507-2706-F807F7E0CB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199" y="190500"/>
            <a:ext cx="8712611" cy="1831934"/>
          </a:xfrm>
          <a:prstGeom prst="rect">
            <a:avLst/>
          </a:prstGeom>
        </p:spPr>
      </p:pic>
    </p:spTree>
    <p:extLst>
      <p:ext uri="{BB962C8B-B14F-4D97-AF65-F5344CB8AC3E}">
        <p14:creationId xmlns:p14="http://schemas.microsoft.com/office/powerpoint/2010/main" val="354553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248444C0-067D-EE64-2D67-A7D065E01B5D}"/>
              </a:ext>
            </a:extLst>
          </p:cNvPr>
          <p:cNvSpPr/>
          <p:nvPr/>
        </p:nvSpPr>
        <p:spPr>
          <a:xfrm rot="-3104546">
            <a:off x="934832" y="960495"/>
            <a:ext cx="1670206" cy="1687077"/>
          </a:xfrm>
          <a:custGeom>
            <a:avLst/>
            <a:gdLst/>
            <a:ahLst/>
            <a:cxnLst/>
            <a:rect l="l" t="t" r="r" b="b"/>
            <a:pathLst>
              <a:path w="1670206" h="1687077">
                <a:moveTo>
                  <a:pt x="0" y="0"/>
                </a:moveTo>
                <a:lnTo>
                  <a:pt x="1670207" y="0"/>
                </a:lnTo>
                <a:lnTo>
                  <a:pt x="1670207" y="1687077"/>
                </a:lnTo>
                <a:lnTo>
                  <a:pt x="0" y="16870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10">
            <a:extLst>
              <a:ext uri="{FF2B5EF4-FFF2-40B4-BE49-F238E27FC236}">
                <a16:creationId xmlns:a16="http://schemas.microsoft.com/office/drawing/2014/main" id="{04332E46-3CE6-26A9-B63F-B7689B697466}"/>
              </a:ext>
            </a:extLst>
          </p:cNvPr>
          <p:cNvSpPr/>
          <p:nvPr/>
        </p:nvSpPr>
        <p:spPr>
          <a:xfrm rot="875179">
            <a:off x="6924746" y="1110209"/>
            <a:ext cx="1917098" cy="1859586"/>
          </a:xfrm>
          <a:custGeom>
            <a:avLst/>
            <a:gdLst/>
            <a:ahLst/>
            <a:cxnLst/>
            <a:rect l="l" t="t" r="r" b="b"/>
            <a:pathLst>
              <a:path w="1917098" h="1859586">
                <a:moveTo>
                  <a:pt x="0" y="0"/>
                </a:moveTo>
                <a:lnTo>
                  <a:pt x="1917099" y="0"/>
                </a:lnTo>
                <a:lnTo>
                  <a:pt x="1917099" y="1859586"/>
                </a:lnTo>
                <a:lnTo>
                  <a:pt x="0" y="18595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12">
            <a:extLst>
              <a:ext uri="{FF2B5EF4-FFF2-40B4-BE49-F238E27FC236}">
                <a16:creationId xmlns:a16="http://schemas.microsoft.com/office/drawing/2014/main" id="{2C43445C-1B3B-0A7C-F21D-D0192FD32D6F}"/>
              </a:ext>
            </a:extLst>
          </p:cNvPr>
          <p:cNvSpPr/>
          <p:nvPr/>
        </p:nvSpPr>
        <p:spPr>
          <a:xfrm rot="1808177">
            <a:off x="4014393" y="625964"/>
            <a:ext cx="1745453" cy="1535998"/>
          </a:xfrm>
          <a:custGeom>
            <a:avLst/>
            <a:gdLst/>
            <a:ahLst/>
            <a:cxnLst/>
            <a:rect l="l" t="t" r="r" b="b"/>
            <a:pathLst>
              <a:path w="1745453" h="1535998">
                <a:moveTo>
                  <a:pt x="0" y="0"/>
                </a:moveTo>
                <a:lnTo>
                  <a:pt x="1745453" y="0"/>
                </a:lnTo>
                <a:lnTo>
                  <a:pt x="1745453" y="1535999"/>
                </a:lnTo>
                <a:lnTo>
                  <a:pt x="0" y="15359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TextBox 13">
            <a:extLst>
              <a:ext uri="{FF2B5EF4-FFF2-40B4-BE49-F238E27FC236}">
                <a16:creationId xmlns:a16="http://schemas.microsoft.com/office/drawing/2014/main" id="{9185BDBF-26C2-441F-3AE5-5F2390DAB67E}"/>
              </a:ext>
            </a:extLst>
          </p:cNvPr>
          <p:cNvSpPr txBox="1"/>
          <p:nvPr/>
        </p:nvSpPr>
        <p:spPr>
          <a:xfrm>
            <a:off x="9829800" y="3924300"/>
            <a:ext cx="7239000" cy="4062651"/>
          </a:xfrm>
          <a:prstGeom prst="rect">
            <a:avLst/>
          </a:prstGeom>
        </p:spPr>
        <p:txBody>
          <a:bodyPr wrap="square" lIns="0" tIns="0" rIns="0" bIns="0" rtlCol="0" anchor="t">
            <a:spAutoFit/>
          </a:bodyPr>
          <a:lstStyle/>
          <a:p>
            <a:pPr algn="ctr"/>
            <a:r>
              <a:rPr lang="vi-VN" sz="6600" b="1" spc="182" dirty="0">
                <a:solidFill>
                  <a:srgbClr val="000000"/>
                </a:solidFill>
                <a:latin typeface="Cambria" panose="02040503050406030204" pitchFamily="18" charset="0"/>
                <a:ea typeface="Cambria" panose="02040503050406030204" pitchFamily="18" charset="0"/>
                <a:cs typeface="Playwrite US Modern"/>
                <a:sym typeface="Playwrite US Modern"/>
              </a:rPr>
              <a:t>Kể những việc em đã làm thường ngày để  chăm sóc và bảo vệ răng. </a:t>
            </a:r>
            <a:endParaRPr lang="en-US" sz="6600" b="1" spc="182" dirty="0">
              <a:solidFill>
                <a:srgbClr val="000000"/>
              </a:solidFill>
              <a:latin typeface="Cambria" panose="02040503050406030204" pitchFamily="18" charset="0"/>
              <a:ea typeface="Cambria" panose="02040503050406030204" pitchFamily="18" charset="0"/>
              <a:cs typeface="Playwrite US Modern"/>
              <a:sym typeface="Playwrite US Modern"/>
            </a:endParaRPr>
          </a:p>
        </p:txBody>
      </p:sp>
      <p:pic>
        <p:nvPicPr>
          <p:cNvPr id="6" name="Picture 2" descr="Hình ảnh Hôi Miệng đánh Răng PNG Miễn Phí Tải Về - Lovepik">
            <a:extLst>
              <a:ext uri="{FF2B5EF4-FFF2-40B4-BE49-F238E27FC236}">
                <a16:creationId xmlns:a16="http://schemas.microsoft.com/office/drawing/2014/main" id="{A7E0FDE9-E15C-4A0B-72E7-3E14863E9A73}"/>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9767" l="8488" r="90000">
                        <a14:foregroundMark x1="26279" y1="88372" x2="66744" y2="97558"/>
                        <a14:foregroundMark x1="67674" y1="89767" x2="78023" y2="98488"/>
                        <a14:foregroundMark x1="43837" y1="55465" x2="71279" y2="54884"/>
                        <a14:foregroundMark x1="13256" y1="91744" x2="8488" y2="99767"/>
                      </a14:backgroundRemoval>
                    </a14:imgEffect>
                  </a14:imgLayer>
                </a14:imgProps>
              </a:ext>
              <a:ext uri="{28A0092B-C50C-407E-A947-70E740481C1C}">
                <a14:useLocalDpi xmlns:a14="http://schemas.microsoft.com/office/drawing/2010/main" val="0"/>
              </a:ext>
            </a:extLst>
          </a:blip>
          <a:srcRect/>
          <a:stretch>
            <a:fillRect/>
          </a:stretch>
        </p:blipFill>
        <p:spPr bwMode="auto">
          <a:xfrm>
            <a:off x="228600" y="2247900"/>
            <a:ext cx="8191500" cy="819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5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DFAA3F15-7EB3-067D-1209-6400CE2C3FB3}"/>
              </a:ext>
            </a:extLst>
          </p:cNvPr>
          <p:cNvSpPr/>
          <p:nvPr/>
        </p:nvSpPr>
        <p:spPr>
          <a:xfrm flipH="1">
            <a:off x="1371027" y="2072805"/>
            <a:ext cx="6951967" cy="7185495"/>
          </a:xfrm>
          <a:custGeom>
            <a:avLst/>
            <a:gdLst/>
            <a:ahLst/>
            <a:cxnLst/>
            <a:rect l="l" t="t" r="r" b="b"/>
            <a:pathLst>
              <a:path w="6951967" h="7185495">
                <a:moveTo>
                  <a:pt x="6951967" y="0"/>
                </a:moveTo>
                <a:lnTo>
                  <a:pt x="0" y="0"/>
                </a:lnTo>
                <a:lnTo>
                  <a:pt x="0" y="7185495"/>
                </a:lnTo>
                <a:lnTo>
                  <a:pt x="6951967" y="7185495"/>
                </a:lnTo>
                <a:lnTo>
                  <a:pt x="695196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10">
            <a:extLst>
              <a:ext uri="{FF2B5EF4-FFF2-40B4-BE49-F238E27FC236}">
                <a16:creationId xmlns:a16="http://schemas.microsoft.com/office/drawing/2014/main" id="{96755B0A-F3B0-E462-402E-AB715A33FA02}"/>
              </a:ext>
            </a:extLst>
          </p:cNvPr>
          <p:cNvSpPr/>
          <p:nvPr/>
        </p:nvSpPr>
        <p:spPr>
          <a:xfrm rot="627994">
            <a:off x="3549718" y="290401"/>
            <a:ext cx="2187622" cy="2100117"/>
          </a:xfrm>
          <a:custGeom>
            <a:avLst/>
            <a:gdLst/>
            <a:ahLst/>
            <a:cxnLst/>
            <a:rect l="l" t="t" r="r" b="b"/>
            <a:pathLst>
              <a:path w="2187622" h="2100117">
                <a:moveTo>
                  <a:pt x="0" y="0"/>
                </a:moveTo>
                <a:lnTo>
                  <a:pt x="2187622" y="0"/>
                </a:lnTo>
                <a:lnTo>
                  <a:pt x="2187622" y="2100117"/>
                </a:lnTo>
                <a:lnTo>
                  <a:pt x="0" y="21001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11">
            <a:extLst>
              <a:ext uri="{FF2B5EF4-FFF2-40B4-BE49-F238E27FC236}">
                <a16:creationId xmlns:a16="http://schemas.microsoft.com/office/drawing/2014/main" id="{11CD9C90-7B05-86E7-8D76-42C554F20DE4}"/>
              </a:ext>
            </a:extLst>
          </p:cNvPr>
          <p:cNvSpPr/>
          <p:nvPr/>
        </p:nvSpPr>
        <p:spPr>
          <a:xfrm>
            <a:off x="107832" y="1498341"/>
            <a:ext cx="2783556" cy="2146817"/>
          </a:xfrm>
          <a:custGeom>
            <a:avLst/>
            <a:gdLst/>
            <a:ahLst/>
            <a:cxnLst/>
            <a:rect l="l" t="t" r="r" b="b"/>
            <a:pathLst>
              <a:path w="2783556" h="2146817">
                <a:moveTo>
                  <a:pt x="0" y="0"/>
                </a:moveTo>
                <a:lnTo>
                  <a:pt x="2783555" y="0"/>
                </a:lnTo>
                <a:lnTo>
                  <a:pt x="2783555" y="2146818"/>
                </a:lnTo>
                <a:lnTo>
                  <a:pt x="0" y="21468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12">
            <a:extLst>
              <a:ext uri="{FF2B5EF4-FFF2-40B4-BE49-F238E27FC236}">
                <a16:creationId xmlns:a16="http://schemas.microsoft.com/office/drawing/2014/main" id="{20FF619E-3B8F-412D-0A1B-F9CCB7BB91FF}"/>
              </a:ext>
            </a:extLst>
          </p:cNvPr>
          <p:cNvSpPr/>
          <p:nvPr/>
        </p:nvSpPr>
        <p:spPr>
          <a:xfrm rot="1154235">
            <a:off x="6457172" y="422969"/>
            <a:ext cx="2932901" cy="2992756"/>
          </a:xfrm>
          <a:custGeom>
            <a:avLst/>
            <a:gdLst/>
            <a:ahLst/>
            <a:cxnLst/>
            <a:rect l="l" t="t" r="r" b="b"/>
            <a:pathLst>
              <a:path w="2932901" h="2992756">
                <a:moveTo>
                  <a:pt x="0" y="0"/>
                </a:moveTo>
                <a:lnTo>
                  <a:pt x="2932901" y="0"/>
                </a:lnTo>
                <a:lnTo>
                  <a:pt x="2932901" y="2992756"/>
                </a:lnTo>
                <a:lnTo>
                  <a:pt x="0" y="29927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21AFDE8A-5A17-A4B7-D942-C300264381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86800" y="2781300"/>
            <a:ext cx="8707966" cy="7010651"/>
          </a:xfrm>
          <a:prstGeom prst="rect">
            <a:avLst/>
          </a:prstGeom>
        </p:spPr>
      </p:pic>
    </p:spTree>
    <p:extLst>
      <p:ext uri="{BB962C8B-B14F-4D97-AF65-F5344CB8AC3E}">
        <p14:creationId xmlns:p14="http://schemas.microsoft.com/office/powerpoint/2010/main" val="423694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15A33DFF-3AA0-D2F3-FC80-D621160D4084}"/>
              </a:ext>
            </a:extLst>
          </p:cNvPr>
          <p:cNvGrpSpPr/>
          <p:nvPr/>
        </p:nvGrpSpPr>
        <p:grpSpPr>
          <a:xfrm>
            <a:off x="5638800" y="2400300"/>
            <a:ext cx="11598163" cy="6858000"/>
            <a:chOff x="-575" y="0"/>
            <a:chExt cx="13838558" cy="2227310"/>
          </a:xfrm>
        </p:grpSpPr>
        <p:grpSp>
          <p:nvGrpSpPr>
            <p:cNvPr id="3" name="Group 5">
              <a:extLst>
                <a:ext uri="{FF2B5EF4-FFF2-40B4-BE49-F238E27FC236}">
                  <a16:creationId xmlns:a16="http://schemas.microsoft.com/office/drawing/2014/main" id="{937E1297-D282-D9B3-E325-D46027E6CC77}"/>
                </a:ext>
              </a:extLst>
            </p:cNvPr>
            <p:cNvGrpSpPr/>
            <p:nvPr/>
          </p:nvGrpSpPr>
          <p:grpSpPr>
            <a:xfrm>
              <a:off x="-575" y="0"/>
              <a:ext cx="13838558" cy="2227310"/>
              <a:chOff x="-127" y="0"/>
              <a:chExt cx="3056685" cy="491972"/>
            </a:xfrm>
          </p:grpSpPr>
          <p:sp>
            <p:nvSpPr>
              <p:cNvPr id="5" name="Freeform 6">
                <a:extLst>
                  <a:ext uri="{FF2B5EF4-FFF2-40B4-BE49-F238E27FC236}">
                    <a16:creationId xmlns:a16="http://schemas.microsoft.com/office/drawing/2014/main" id="{AF6FFC8F-728B-BD40-42CA-891F2E9557EF}"/>
                  </a:ext>
                </a:extLst>
              </p:cNvPr>
              <p:cNvSpPr/>
              <p:nvPr/>
            </p:nvSpPr>
            <p:spPr>
              <a:xfrm>
                <a:off x="-127" y="0"/>
                <a:ext cx="3056685" cy="491972"/>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F2BC8B07-7D22-FD14-ACCC-A56AE22A8896}"/>
                </a:ext>
              </a:extLst>
            </p:cNvPr>
            <p:cNvSpPr txBox="1"/>
            <p:nvPr/>
          </p:nvSpPr>
          <p:spPr>
            <a:xfrm>
              <a:off x="914399" y="102409"/>
              <a:ext cx="12332809" cy="2086816"/>
            </a:xfrm>
            <a:prstGeom prst="rect">
              <a:avLst/>
            </a:prstGeom>
          </p:spPr>
          <p:txBody>
            <a:bodyPr wrap="square" lIns="0" tIns="0" rIns="0" bIns="0" rtlCol="0" anchor="t">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lớp thành các  nhóm: </a:t>
              </a:r>
              <a:r>
                <a:rPr kumimoji="0" lang="vi-VN"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nhóm xây dựng một số việc nên hoặc không nên làm trong vận động đối v</a:t>
              </a:r>
              <a:r>
                <a:rPr kumimoji="0" lang="en-US"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ớ</a:t>
              </a:r>
              <a:r>
                <a:rPr kumimoji="0" lang="vi-VN"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i trẻ em tuổi dậy thì</a:t>
              </a:r>
              <a:r>
                <a:rPr kumimoji="0" lang="en-US"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VD: </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HS1: Chải răng đúng cách </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HS2: Nên</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HS3: Ăn đồ ngọt buổi tối </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HS4: Không nên</a:t>
              </a:r>
            </a:p>
          </p:txBody>
        </p:sp>
      </p:grpSp>
      <p:sp>
        <p:nvSpPr>
          <p:cNvPr id="6" name="Freeform 16">
            <a:extLst>
              <a:ext uri="{FF2B5EF4-FFF2-40B4-BE49-F238E27FC236}">
                <a16:creationId xmlns:a16="http://schemas.microsoft.com/office/drawing/2014/main" id="{13DE6507-119F-AC3F-2EDF-9802D2CA4BD8}"/>
              </a:ext>
            </a:extLst>
          </p:cNvPr>
          <p:cNvSpPr/>
          <p:nvPr/>
        </p:nvSpPr>
        <p:spPr>
          <a:xfrm>
            <a:off x="685800" y="3543300"/>
            <a:ext cx="4477793" cy="6111132"/>
          </a:xfrm>
          <a:custGeom>
            <a:avLst/>
            <a:gdLst/>
            <a:ahLst/>
            <a:cxnLst/>
            <a:rect l="l" t="t" r="r" b="b"/>
            <a:pathLst>
              <a:path w="4477793" h="6111132">
                <a:moveTo>
                  <a:pt x="0" y="0"/>
                </a:moveTo>
                <a:lnTo>
                  <a:pt x="4477794" y="0"/>
                </a:lnTo>
                <a:lnTo>
                  <a:pt x="4477794" y="6111132"/>
                </a:lnTo>
                <a:lnTo>
                  <a:pt x="0" y="61111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977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4">
            <a:extLst>
              <a:ext uri="{FF2B5EF4-FFF2-40B4-BE49-F238E27FC236}">
                <a16:creationId xmlns:a16="http://schemas.microsoft.com/office/drawing/2014/main" id="{5DBC636C-03C9-FEE4-7212-5F73A1793BD8}"/>
              </a:ext>
            </a:extLst>
          </p:cNvPr>
          <p:cNvGrpSpPr/>
          <p:nvPr/>
        </p:nvGrpSpPr>
        <p:grpSpPr>
          <a:xfrm>
            <a:off x="5638800" y="2400300"/>
            <a:ext cx="11598163" cy="6858000"/>
            <a:chOff x="-575" y="0"/>
            <a:chExt cx="13838558" cy="2227310"/>
          </a:xfrm>
        </p:grpSpPr>
        <p:grpSp>
          <p:nvGrpSpPr>
            <p:cNvPr id="5" name="Group 5">
              <a:extLst>
                <a:ext uri="{FF2B5EF4-FFF2-40B4-BE49-F238E27FC236}">
                  <a16:creationId xmlns:a16="http://schemas.microsoft.com/office/drawing/2014/main" id="{C0A89124-2F80-7E06-F938-47630142FCE4}"/>
                </a:ext>
              </a:extLst>
            </p:cNvPr>
            <p:cNvGrpSpPr/>
            <p:nvPr/>
          </p:nvGrpSpPr>
          <p:grpSpPr>
            <a:xfrm>
              <a:off x="-575" y="0"/>
              <a:ext cx="13838558" cy="2227310"/>
              <a:chOff x="-127" y="0"/>
              <a:chExt cx="3056685" cy="491972"/>
            </a:xfrm>
          </p:grpSpPr>
          <p:sp>
            <p:nvSpPr>
              <p:cNvPr id="7" name="Freeform 6">
                <a:extLst>
                  <a:ext uri="{FF2B5EF4-FFF2-40B4-BE49-F238E27FC236}">
                    <a16:creationId xmlns:a16="http://schemas.microsoft.com/office/drawing/2014/main" id="{3B35DF3D-E50E-454A-EFC3-0666562B8E80}"/>
                  </a:ext>
                </a:extLst>
              </p:cNvPr>
              <p:cNvSpPr/>
              <p:nvPr/>
            </p:nvSpPr>
            <p:spPr>
              <a:xfrm>
                <a:off x="-127" y="0"/>
                <a:ext cx="3056685" cy="491972"/>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TextBox 7">
              <a:extLst>
                <a:ext uri="{FF2B5EF4-FFF2-40B4-BE49-F238E27FC236}">
                  <a16:creationId xmlns:a16="http://schemas.microsoft.com/office/drawing/2014/main" id="{93B36F3D-8BA9-8E54-1CEB-DCACE67D7B74}"/>
                </a:ext>
              </a:extLst>
            </p:cNvPr>
            <p:cNvSpPr txBox="1"/>
            <p:nvPr/>
          </p:nvSpPr>
          <p:spPr>
            <a:xfrm>
              <a:off x="914399" y="102409"/>
              <a:ext cx="12332809" cy="2086816"/>
            </a:xfrm>
            <a:prstGeom prst="rect">
              <a:avLst/>
            </a:prstGeom>
          </p:spPr>
          <p:txBody>
            <a:bodyPr wrap="square" lIns="0" tIns="0" rIns="0" bIns="0" rtlCol="0" anchor="t">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lớp thành các  nhóm: </a:t>
              </a:r>
              <a:r>
                <a:rPr kumimoji="0" lang="vi-VN"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nhóm xây dựng một số việc nên hoặc không nên làm trong vận động đối v</a:t>
              </a:r>
              <a:r>
                <a:rPr kumimoji="0" lang="en-US"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ớ</a:t>
              </a:r>
              <a:r>
                <a:rPr kumimoji="0" lang="vi-VN"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i trẻ em tuổi dậy thì</a:t>
              </a:r>
              <a:r>
                <a:rPr kumimoji="0" lang="en-US"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VD: </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HS1: Chải răng đúng cách </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HS2: Nên</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HS3: Ăn đồ ngọt buổi tối </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44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HS4: Không nên</a:t>
              </a:r>
            </a:p>
          </p:txBody>
        </p:sp>
      </p:grpSp>
      <p:sp>
        <p:nvSpPr>
          <p:cNvPr id="4" name="Freeform 16">
            <a:extLst>
              <a:ext uri="{FF2B5EF4-FFF2-40B4-BE49-F238E27FC236}">
                <a16:creationId xmlns:a16="http://schemas.microsoft.com/office/drawing/2014/main" id="{48A6F2FC-A264-3D83-D8C1-0A7ADDD1FEEF}"/>
              </a:ext>
            </a:extLst>
          </p:cNvPr>
          <p:cNvSpPr/>
          <p:nvPr/>
        </p:nvSpPr>
        <p:spPr>
          <a:xfrm>
            <a:off x="685800" y="3543300"/>
            <a:ext cx="4477793" cy="6111132"/>
          </a:xfrm>
          <a:custGeom>
            <a:avLst/>
            <a:gdLst/>
            <a:ahLst/>
            <a:cxnLst/>
            <a:rect l="l" t="t" r="r" b="b"/>
            <a:pathLst>
              <a:path w="4477793" h="6111132">
                <a:moveTo>
                  <a:pt x="0" y="0"/>
                </a:moveTo>
                <a:lnTo>
                  <a:pt x="4477794" y="0"/>
                </a:lnTo>
                <a:lnTo>
                  <a:pt x="4477794" y="6111132"/>
                </a:lnTo>
                <a:lnTo>
                  <a:pt x="0" y="61111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7518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a:extLst>
              <a:ext uri="{FF2B5EF4-FFF2-40B4-BE49-F238E27FC236}">
                <a16:creationId xmlns:a16="http://schemas.microsoft.com/office/drawing/2014/main" id="{CA518761-67DE-BAF6-9288-3E116EC91578}"/>
              </a:ext>
            </a:extLst>
          </p:cNvPr>
          <p:cNvSpPr/>
          <p:nvPr/>
        </p:nvSpPr>
        <p:spPr>
          <a:xfrm flipH="1">
            <a:off x="1371027" y="2072805"/>
            <a:ext cx="6951967" cy="7185495"/>
          </a:xfrm>
          <a:custGeom>
            <a:avLst/>
            <a:gdLst/>
            <a:ahLst/>
            <a:cxnLst/>
            <a:rect l="l" t="t" r="r" b="b"/>
            <a:pathLst>
              <a:path w="6951967" h="7185495">
                <a:moveTo>
                  <a:pt x="6951967" y="0"/>
                </a:moveTo>
                <a:lnTo>
                  <a:pt x="0" y="0"/>
                </a:lnTo>
                <a:lnTo>
                  <a:pt x="0" y="7185495"/>
                </a:lnTo>
                <a:lnTo>
                  <a:pt x="6951967" y="7185495"/>
                </a:lnTo>
                <a:lnTo>
                  <a:pt x="6951967"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10">
            <a:extLst>
              <a:ext uri="{FF2B5EF4-FFF2-40B4-BE49-F238E27FC236}">
                <a16:creationId xmlns:a16="http://schemas.microsoft.com/office/drawing/2014/main" id="{9F3E7127-6BE8-7BB1-B6C9-8AC3566F4F5B}"/>
              </a:ext>
            </a:extLst>
          </p:cNvPr>
          <p:cNvSpPr/>
          <p:nvPr/>
        </p:nvSpPr>
        <p:spPr>
          <a:xfrm rot="627994">
            <a:off x="3549718" y="290401"/>
            <a:ext cx="2187622" cy="2100117"/>
          </a:xfrm>
          <a:custGeom>
            <a:avLst/>
            <a:gdLst/>
            <a:ahLst/>
            <a:cxnLst/>
            <a:rect l="l" t="t" r="r" b="b"/>
            <a:pathLst>
              <a:path w="2187622" h="2100117">
                <a:moveTo>
                  <a:pt x="0" y="0"/>
                </a:moveTo>
                <a:lnTo>
                  <a:pt x="2187622" y="0"/>
                </a:lnTo>
                <a:lnTo>
                  <a:pt x="2187622" y="2100117"/>
                </a:lnTo>
                <a:lnTo>
                  <a:pt x="0" y="21001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11">
            <a:extLst>
              <a:ext uri="{FF2B5EF4-FFF2-40B4-BE49-F238E27FC236}">
                <a16:creationId xmlns:a16="http://schemas.microsoft.com/office/drawing/2014/main" id="{3140D9E9-11BA-40F1-9C54-6295EBAC8FE8}"/>
              </a:ext>
            </a:extLst>
          </p:cNvPr>
          <p:cNvSpPr/>
          <p:nvPr/>
        </p:nvSpPr>
        <p:spPr>
          <a:xfrm>
            <a:off x="107832" y="1498341"/>
            <a:ext cx="2783556" cy="2146817"/>
          </a:xfrm>
          <a:custGeom>
            <a:avLst/>
            <a:gdLst/>
            <a:ahLst/>
            <a:cxnLst/>
            <a:rect l="l" t="t" r="r" b="b"/>
            <a:pathLst>
              <a:path w="2783556" h="2146817">
                <a:moveTo>
                  <a:pt x="0" y="0"/>
                </a:moveTo>
                <a:lnTo>
                  <a:pt x="2783555" y="0"/>
                </a:lnTo>
                <a:lnTo>
                  <a:pt x="2783555" y="2146818"/>
                </a:lnTo>
                <a:lnTo>
                  <a:pt x="0" y="214681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12">
            <a:extLst>
              <a:ext uri="{FF2B5EF4-FFF2-40B4-BE49-F238E27FC236}">
                <a16:creationId xmlns:a16="http://schemas.microsoft.com/office/drawing/2014/main" id="{A2367FD7-6A9F-A345-8605-776ACE77707E}"/>
              </a:ext>
            </a:extLst>
          </p:cNvPr>
          <p:cNvSpPr/>
          <p:nvPr/>
        </p:nvSpPr>
        <p:spPr>
          <a:xfrm rot="1154235">
            <a:off x="6457172" y="422969"/>
            <a:ext cx="2932901" cy="2992756"/>
          </a:xfrm>
          <a:custGeom>
            <a:avLst/>
            <a:gdLst/>
            <a:ahLst/>
            <a:cxnLst/>
            <a:rect l="l" t="t" r="r" b="b"/>
            <a:pathLst>
              <a:path w="2932901" h="2992756">
                <a:moveTo>
                  <a:pt x="0" y="0"/>
                </a:moveTo>
                <a:lnTo>
                  <a:pt x="2932901" y="0"/>
                </a:lnTo>
                <a:lnTo>
                  <a:pt x="2932901" y="2992756"/>
                </a:lnTo>
                <a:lnTo>
                  <a:pt x="0" y="299275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7616E4D4-E732-EF13-8BF4-85E199AEB0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39200" y="2933700"/>
            <a:ext cx="9083872" cy="6803620"/>
          </a:xfrm>
          <a:prstGeom prst="rect">
            <a:avLst/>
          </a:prstGeom>
        </p:spPr>
      </p:pic>
    </p:spTree>
    <p:extLst>
      <p:ext uri="{BB962C8B-B14F-4D97-AF65-F5344CB8AC3E}">
        <p14:creationId xmlns:p14="http://schemas.microsoft.com/office/powerpoint/2010/main" val="47945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732D4A-5FCE-A15F-0732-E46BB1FC3182}"/>
              </a:ext>
            </a:extLst>
          </p:cNvPr>
          <p:cNvPicPr>
            <a:picLocks noChangeAspect="1"/>
          </p:cNvPicPr>
          <p:nvPr/>
        </p:nvPicPr>
        <p:blipFill>
          <a:blip r:embed="rId2"/>
          <a:stretch>
            <a:fillRect/>
          </a:stretch>
        </p:blipFill>
        <p:spPr>
          <a:xfrm>
            <a:off x="1676400" y="1028700"/>
            <a:ext cx="13868400" cy="8309149"/>
          </a:xfrm>
          <a:prstGeom prst="rect">
            <a:avLst/>
          </a:prstGeom>
        </p:spPr>
      </p:pic>
    </p:spTree>
    <p:extLst>
      <p:ext uri="{BB962C8B-B14F-4D97-AF65-F5344CB8AC3E}">
        <p14:creationId xmlns:p14="http://schemas.microsoft.com/office/powerpoint/2010/main" val="195427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1">
            <a:extLst>
              <a:ext uri="{FF2B5EF4-FFF2-40B4-BE49-F238E27FC236}">
                <a16:creationId xmlns:a16="http://schemas.microsoft.com/office/drawing/2014/main" id="{725A2F3D-D701-3113-E19A-928D6F22BB09}"/>
              </a:ext>
            </a:extLst>
          </p:cNvPr>
          <p:cNvSpPr txBox="1"/>
          <p:nvPr/>
        </p:nvSpPr>
        <p:spPr>
          <a:xfrm>
            <a:off x="9448800" y="3771900"/>
            <a:ext cx="7772400" cy="4062651"/>
          </a:xfrm>
          <a:prstGeom prst="rect">
            <a:avLst/>
          </a:prstGeom>
        </p:spPr>
        <p:txBody>
          <a:bodyPr wrap="square" lIns="0" tIns="0" rIns="0" bIns="0" rtlCol="0" anchor="t">
            <a:spAutoFit/>
          </a:bodyPr>
          <a:lstStyle/>
          <a:p>
            <a:pPr algn="ct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Hoạt</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b="1" spc="234" dirty="0" err="1">
                <a:solidFill>
                  <a:srgbClr val="000000"/>
                </a:solidFill>
                <a:latin typeface="Cambria" panose="02040503050406030204" pitchFamily="18" charset="0"/>
                <a:ea typeface="Cambria" panose="02040503050406030204" pitchFamily="18" charset="0"/>
                <a:cs typeface="Playwrite US Modern"/>
                <a:sym typeface="Playwrite US Modern"/>
              </a:rPr>
              <a:t>động</a:t>
            </a:r>
            <a:r>
              <a:rPr lang="en-US" sz="8800" b="1" spc="234" dirty="0">
                <a:solidFill>
                  <a:srgbClr val="000000"/>
                </a:solidFill>
                <a:latin typeface="Cambria" panose="02040503050406030204" pitchFamily="18" charset="0"/>
                <a:ea typeface="Cambria" panose="02040503050406030204" pitchFamily="18" charset="0"/>
                <a:cs typeface="Playwrite US Modern"/>
                <a:sym typeface="Playwrite US Modern"/>
              </a:rPr>
              <a:t> 1: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Dấu</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hiệu</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của</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bệnh</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sâu</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r>
              <a:rPr lang="en-US" sz="8800" spc="234" dirty="0" err="1">
                <a:solidFill>
                  <a:srgbClr val="000000"/>
                </a:solidFill>
                <a:latin typeface="Cambria" panose="02040503050406030204" pitchFamily="18" charset="0"/>
                <a:ea typeface="Cambria" panose="02040503050406030204" pitchFamily="18" charset="0"/>
                <a:cs typeface="Playwrite US Modern"/>
                <a:sym typeface="Playwrite US Modern"/>
              </a:rPr>
              <a:t>răng</a:t>
            </a:r>
            <a:r>
              <a:rPr lang="en-US" sz="8800" spc="234" dirty="0">
                <a:solidFill>
                  <a:srgbClr val="000000"/>
                </a:solidFill>
                <a:latin typeface="Cambria" panose="02040503050406030204" pitchFamily="18" charset="0"/>
                <a:ea typeface="Cambria" panose="02040503050406030204" pitchFamily="18" charset="0"/>
                <a:cs typeface="Playwrite US Modern"/>
                <a:sym typeface="Playwrite US Modern"/>
              </a:rPr>
              <a:t> </a:t>
            </a:r>
          </a:p>
        </p:txBody>
      </p:sp>
      <p:pic>
        <p:nvPicPr>
          <p:cNvPr id="3" name="Picture 2" descr="Hình ảnh Sâu Răng Cần Bảo Vệ Răng PNG , Trực Tuyến, Tình Nguyện Tuyên  Truyền, Nanh PNG miễn phí tải tập tin PSDComment và Vector">
            <a:extLst>
              <a:ext uri="{FF2B5EF4-FFF2-40B4-BE49-F238E27FC236}">
                <a16:creationId xmlns:a16="http://schemas.microsoft.com/office/drawing/2014/main" id="{BC318941-A717-EF45-0BBE-47E7D09CB35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2667" r="98750">
                        <a14:foregroundMark x1="30500" y1="18583" x2="43167" y2="23917"/>
                        <a14:foregroundMark x1="43167" y1="23917" x2="44417" y2="25750"/>
                        <a14:foregroundMark x1="59083" y1="20167" x2="67750" y2="26833"/>
                        <a14:foregroundMark x1="7750" y1="67750" x2="6167" y2="73083"/>
                        <a14:foregroundMark x1="6167" y1="73083" x2="7000" y2="77500"/>
                        <a14:foregroundMark x1="4250" y1="67500" x2="2667" y2="74917"/>
                        <a14:foregroundMark x1="90500" y1="67500" x2="94750" y2="78750"/>
                        <a14:foregroundMark x1="94750" y1="78750" x2="94000" y2="82500"/>
                        <a14:foregroundMark x1="94583" y1="70500" x2="97917" y2="77833"/>
                        <a14:foregroundMark x1="97917" y1="77833" x2="98750" y2="74167"/>
                      </a14:backgroundRemoval>
                    </a14:imgEffect>
                  </a14:imgLayer>
                </a14:imgProps>
              </a:ext>
              <a:ext uri="{28A0092B-C50C-407E-A947-70E740481C1C}">
                <a14:useLocalDpi xmlns:a14="http://schemas.microsoft.com/office/drawing/2010/main" val="0"/>
              </a:ext>
            </a:extLst>
          </a:blip>
          <a:srcRect/>
          <a:stretch>
            <a:fillRect/>
          </a:stretch>
        </p:blipFill>
        <p:spPr bwMode="auto">
          <a:xfrm>
            <a:off x="457200" y="1790700"/>
            <a:ext cx="7756071" cy="7756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59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D7C972-C1EE-72FB-053D-49B0C6265394}"/>
              </a:ext>
            </a:extLst>
          </p:cNvPr>
          <p:cNvSpPr txBox="1"/>
          <p:nvPr/>
        </p:nvSpPr>
        <p:spPr>
          <a:xfrm>
            <a:off x="1066800" y="495300"/>
            <a:ext cx="16002000" cy="1938992"/>
          </a:xfrm>
          <a:prstGeom prst="rect">
            <a:avLst/>
          </a:prstGeom>
          <a:noFill/>
        </p:spPr>
        <p:txBody>
          <a:bodyPr wrap="square" rtlCol="0">
            <a:spAutoFit/>
          </a:bodyPr>
          <a:lstStyle/>
          <a:p>
            <a:r>
              <a:rPr lang="vi-VN" sz="4000" b="1" dirty="0">
                <a:latin typeface="Cambria" panose="02040503050406030204" pitchFamily="18" charset="0"/>
                <a:ea typeface="Cambria" panose="02040503050406030204" pitchFamily="18" charset="0"/>
              </a:rPr>
              <a:t>Quan sát hình 2</a:t>
            </a:r>
            <a:r>
              <a:rPr lang="en-US" sz="4000" b="1" dirty="0">
                <a:latin typeface="Cambria" panose="02040503050406030204" pitchFamily="18" charset="0"/>
                <a:ea typeface="Cambria" panose="02040503050406030204" pitchFamily="18" charset="0"/>
              </a:rPr>
              <a:t>:</a:t>
            </a:r>
            <a:endParaRPr lang="vi-VN" sz="4000" b="1" dirty="0">
              <a:latin typeface="Cambria" panose="02040503050406030204" pitchFamily="18" charset="0"/>
              <a:ea typeface="Cambria" panose="02040503050406030204" pitchFamily="18" charset="0"/>
            </a:endParaRPr>
          </a:p>
          <a:p>
            <a:r>
              <a:rPr lang="vi-VN" sz="4000" dirty="0">
                <a:latin typeface="Cambria" panose="02040503050406030204" pitchFamily="18" charset="0"/>
                <a:ea typeface="Cambria" panose="02040503050406030204" pitchFamily="18" charset="0"/>
              </a:rPr>
              <a:t>- Nêu những dấu hiệu của người bị bệnh sâu răng.</a:t>
            </a:r>
          </a:p>
          <a:p>
            <a:r>
              <a:rPr lang="vi-VN" sz="4000" dirty="0">
                <a:latin typeface="Cambria" panose="02040503050406030204" pitchFamily="18" charset="0"/>
                <a:ea typeface="Cambria" panose="02040503050406030204" pitchFamily="18" charset="0"/>
              </a:rPr>
              <a:t>- Kể những dấu hiệu khác của bệnh sâu răng mà em biết.</a:t>
            </a:r>
            <a:endParaRPr lang="en-US" sz="4000"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9D0CA1D1-6DF8-3E73-E020-3FAA149AC936}"/>
              </a:ext>
            </a:extLst>
          </p:cNvPr>
          <p:cNvPicPr>
            <a:picLocks noChangeAspect="1"/>
          </p:cNvPicPr>
          <p:nvPr/>
        </p:nvPicPr>
        <p:blipFill>
          <a:blip r:embed="rId2"/>
          <a:stretch>
            <a:fillRect/>
          </a:stretch>
        </p:blipFill>
        <p:spPr>
          <a:xfrm>
            <a:off x="3124200" y="3162300"/>
            <a:ext cx="12316326" cy="632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68936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6C6F45FB-90D8-3D98-B59E-0053D37FF1B9}"/>
              </a:ext>
            </a:extLst>
          </p:cNvPr>
          <p:cNvGrpSpPr/>
          <p:nvPr/>
        </p:nvGrpSpPr>
        <p:grpSpPr>
          <a:xfrm>
            <a:off x="2971800" y="342900"/>
            <a:ext cx="10378056" cy="2590800"/>
            <a:chOff x="0" y="0"/>
            <a:chExt cx="13837408" cy="1577677"/>
          </a:xfrm>
        </p:grpSpPr>
        <p:grpSp>
          <p:nvGrpSpPr>
            <p:cNvPr id="3" name="Group 5">
              <a:extLst>
                <a:ext uri="{FF2B5EF4-FFF2-40B4-BE49-F238E27FC236}">
                  <a16:creationId xmlns:a16="http://schemas.microsoft.com/office/drawing/2014/main" id="{9341C829-1685-92CE-DC2C-284BCC36F09F}"/>
                </a:ext>
              </a:extLst>
            </p:cNvPr>
            <p:cNvGrpSpPr/>
            <p:nvPr/>
          </p:nvGrpSpPr>
          <p:grpSpPr>
            <a:xfrm>
              <a:off x="0" y="0"/>
              <a:ext cx="13837408" cy="1577677"/>
              <a:chOff x="0" y="0"/>
              <a:chExt cx="3056431" cy="348480"/>
            </a:xfrm>
          </p:grpSpPr>
          <p:sp>
            <p:nvSpPr>
              <p:cNvPr id="5" name="Freeform 6">
                <a:extLst>
                  <a:ext uri="{FF2B5EF4-FFF2-40B4-BE49-F238E27FC236}">
                    <a16:creationId xmlns:a16="http://schemas.microsoft.com/office/drawing/2014/main" id="{BED41819-9B5A-AEB8-F855-34095945129E}"/>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15D06BCD-CC96-B9A6-69DC-BC330A36A273}"/>
                </a:ext>
              </a:extLst>
            </p:cNvPr>
            <p:cNvSpPr txBox="1"/>
            <p:nvPr/>
          </p:nvSpPr>
          <p:spPr>
            <a:xfrm>
              <a:off x="914400"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Nêu những dấu hiệu của người bị bệnh sâu răng.</a:t>
              </a:r>
            </a:p>
          </p:txBody>
        </p:sp>
      </p:grpSp>
      <p:sp>
        <p:nvSpPr>
          <p:cNvPr id="6" name="Freeform 16">
            <a:extLst>
              <a:ext uri="{FF2B5EF4-FFF2-40B4-BE49-F238E27FC236}">
                <a16:creationId xmlns:a16="http://schemas.microsoft.com/office/drawing/2014/main" id="{E9678A40-201B-94C3-2486-A3094F32A531}"/>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2">
            <a:extLst>
              <a:ext uri="{FF2B5EF4-FFF2-40B4-BE49-F238E27FC236}">
                <a16:creationId xmlns:a16="http://schemas.microsoft.com/office/drawing/2014/main" id="{C58D9B77-C654-3386-5654-DD5FF06C2623}"/>
              </a:ext>
            </a:extLst>
          </p:cNvPr>
          <p:cNvGrpSpPr/>
          <p:nvPr/>
        </p:nvGrpSpPr>
        <p:grpSpPr>
          <a:xfrm>
            <a:off x="1066800" y="4686300"/>
            <a:ext cx="10515600" cy="4343400"/>
            <a:chOff x="0" y="0"/>
            <a:chExt cx="1098500" cy="406400"/>
          </a:xfrm>
        </p:grpSpPr>
        <p:sp>
          <p:nvSpPr>
            <p:cNvPr id="8" name="Freeform 3">
              <a:extLst>
                <a:ext uri="{FF2B5EF4-FFF2-40B4-BE49-F238E27FC236}">
                  <a16:creationId xmlns:a16="http://schemas.microsoft.com/office/drawing/2014/main" id="{DEC2CF9A-E6B1-5D15-ABFB-79B661ACAF6E}"/>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4">
              <a:extLst>
                <a:ext uri="{FF2B5EF4-FFF2-40B4-BE49-F238E27FC236}">
                  <a16:creationId xmlns:a16="http://schemas.microsoft.com/office/drawing/2014/main" id="{650B1733-D00D-3078-EB54-9B300FFB3661}"/>
                </a:ext>
              </a:extLst>
            </p:cNvPr>
            <p:cNvSpPr txBox="1"/>
            <p:nvPr/>
          </p:nvSpPr>
          <p:spPr>
            <a:xfrm>
              <a:off x="0" y="0"/>
              <a:ext cx="1098500"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Hơi thở có mùi hôi, trên răng có đốm trắng đục hoặc chấm đen, lỗ hổng trên răng.</a:t>
              </a:r>
              <a:endParaRPr kumimoji="0" lang="en-US" sz="115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150092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56EA755C-0082-F15F-30BE-CA06B90A148F}"/>
              </a:ext>
            </a:extLst>
          </p:cNvPr>
          <p:cNvGrpSpPr/>
          <p:nvPr/>
        </p:nvGrpSpPr>
        <p:grpSpPr>
          <a:xfrm>
            <a:off x="1600200" y="342900"/>
            <a:ext cx="11749656" cy="2590800"/>
            <a:chOff x="0" y="0"/>
            <a:chExt cx="13837408" cy="1577677"/>
          </a:xfrm>
        </p:grpSpPr>
        <p:grpSp>
          <p:nvGrpSpPr>
            <p:cNvPr id="3" name="Group 5">
              <a:extLst>
                <a:ext uri="{FF2B5EF4-FFF2-40B4-BE49-F238E27FC236}">
                  <a16:creationId xmlns:a16="http://schemas.microsoft.com/office/drawing/2014/main" id="{7EF18BDC-BFD9-2FF9-F38A-11CF95DB9BEB}"/>
                </a:ext>
              </a:extLst>
            </p:cNvPr>
            <p:cNvGrpSpPr/>
            <p:nvPr/>
          </p:nvGrpSpPr>
          <p:grpSpPr>
            <a:xfrm>
              <a:off x="0" y="0"/>
              <a:ext cx="13837408" cy="1577677"/>
              <a:chOff x="0" y="0"/>
              <a:chExt cx="3056431" cy="348480"/>
            </a:xfrm>
          </p:grpSpPr>
          <p:sp>
            <p:nvSpPr>
              <p:cNvPr id="5" name="Freeform 6">
                <a:extLst>
                  <a:ext uri="{FF2B5EF4-FFF2-40B4-BE49-F238E27FC236}">
                    <a16:creationId xmlns:a16="http://schemas.microsoft.com/office/drawing/2014/main" id="{A9331814-5B1E-28A5-406A-B1A031AB0C64}"/>
                  </a:ext>
                </a:extLst>
              </p:cNvPr>
              <p:cNvSpPr/>
              <p:nvPr/>
            </p:nvSpPr>
            <p:spPr>
              <a:xfrm>
                <a:off x="-127" y="0"/>
                <a:ext cx="3056685" cy="348353"/>
              </a:xfrm>
              <a:custGeom>
                <a:avLst/>
                <a:gdLst/>
                <a:ahLst/>
                <a:cxnLst/>
                <a:rect l="l" t="t" r="r" b="b"/>
                <a:pathLst>
                  <a:path w="3056685" h="348353">
                    <a:moveTo>
                      <a:pt x="3056557" y="172716"/>
                    </a:moveTo>
                    <a:cubicBezTo>
                      <a:pt x="3056557" y="176526"/>
                      <a:pt x="3056557" y="180335"/>
                      <a:pt x="3056303" y="184018"/>
                    </a:cubicBezTo>
                    <a:cubicBezTo>
                      <a:pt x="3055034" y="210686"/>
                      <a:pt x="3047287" y="231767"/>
                      <a:pt x="3042334" y="243324"/>
                    </a:cubicBezTo>
                    <a:lnTo>
                      <a:pt x="3039285" y="253230"/>
                    </a:lnTo>
                    <a:cubicBezTo>
                      <a:pt x="3033316" y="262120"/>
                      <a:pt x="3029125" y="271264"/>
                      <a:pt x="3019347" y="282186"/>
                    </a:cubicBezTo>
                    <a:cubicBezTo>
                      <a:pt x="3014902" y="288282"/>
                      <a:pt x="3017696" y="286631"/>
                      <a:pt x="3020109" y="283964"/>
                    </a:cubicBezTo>
                    <a:cubicBezTo>
                      <a:pt x="3015537" y="288917"/>
                      <a:pt x="3011219" y="293616"/>
                      <a:pt x="3007281" y="297934"/>
                    </a:cubicBezTo>
                    <a:cubicBezTo>
                      <a:pt x="3003091" y="302125"/>
                      <a:pt x="2999153" y="305681"/>
                      <a:pt x="2996232" y="307713"/>
                    </a:cubicBezTo>
                    <a:lnTo>
                      <a:pt x="2997503" y="305808"/>
                    </a:lnTo>
                    <a:cubicBezTo>
                      <a:pt x="2981374" y="317111"/>
                      <a:pt x="2974007" y="327525"/>
                      <a:pt x="2953180" y="335145"/>
                    </a:cubicBezTo>
                    <a:lnTo>
                      <a:pt x="2953180" y="334764"/>
                    </a:lnTo>
                    <a:cubicBezTo>
                      <a:pt x="2944544" y="337431"/>
                      <a:pt x="2935527" y="342638"/>
                      <a:pt x="2927906" y="344924"/>
                    </a:cubicBezTo>
                    <a:cubicBezTo>
                      <a:pt x="2916984" y="346956"/>
                      <a:pt x="2926509" y="343273"/>
                      <a:pt x="2917619" y="344797"/>
                    </a:cubicBezTo>
                    <a:cubicBezTo>
                      <a:pt x="2914191" y="347210"/>
                      <a:pt x="2904412" y="347972"/>
                      <a:pt x="2894759" y="348353"/>
                    </a:cubicBezTo>
                    <a:cubicBezTo>
                      <a:pt x="2898569" y="347972"/>
                      <a:pt x="2902506" y="347464"/>
                      <a:pt x="2905935" y="346829"/>
                    </a:cubicBezTo>
                    <a:cubicBezTo>
                      <a:pt x="2902125" y="347210"/>
                      <a:pt x="2897934" y="347337"/>
                      <a:pt x="2893871" y="347464"/>
                    </a:cubicBezTo>
                    <a:cubicBezTo>
                      <a:pt x="2890060" y="347718"/>
                      <a:pt x="2885869" y="347718"/>
                      <a:pt x="2883330" y="347464"/>
                    </a:cubicBezTo>
                    <a:cubicBezTo>
                      <a:pt x="2873297" y="347083"/>
                      <a:pt x="2753085" y="347337"/>
                      <a:pt x="2631430" y="345940"/>
                    </a:cubicBezTo>
                    <a:cubicBezTo>
                      <a:pt x="2213136" y="347083"/>
                      <a:pt x="1588195" y="347591"/>
                      <a:pt x="966588" y="347845"/>
                    </a:cubicBezTo>
                    <a:cubicBezTo>
                      <a:pt x="656617" y="347972"/>
                      <a:pt x="346647" y="348099"/>
                      <a:pt x="192659" y="348226"/>
                    </a:cubicBezTo>
                    <a:cubicBezTo>
                      <a:pt x="187325" y="348226"/>
                      <a:pt x="181991" y="348353"/>
                      <a:pt x="176911" y="348353"/>
                    </a:cubicBezTo>
                    <a:cubicBezTo>
                      <a:pt x="171577" y="348353"/>
                      <a:pt x="164719" y="347972"/>
                      <a:pt x="159131" y="347718"/>
                    </a:cubicBezTo>
                    <a:cubicBezTo>
                      <a:pt x="147447" y="346575"/>
                      <a:pt x="136779" y="344670"/>
                      <a:pt x="127508" y="342003"/>
                    </a:cubicBezTo>
                    <a:lnTo>
                      <a:pt x="129540" y="342257"/>
                    </a:lnTo>
                    <a:cubicBezTo>
                      <a:pt x="117475" y="339082"/>
                      <a:pt x="96393" y="332224"/>
                      <a:pt x="74676" y="316984"/>
                    </a:cubicBezTo>
                    <a:cubicBezTo>
                      <a:pt x="53086" y="301998"/>
                      <a:pt x="30988" y="278884"/>
                      <a:pt x="17526" y="250563"/>
                    </a:cubicBezTo>
                    <a:cubicBezTo>
                      <a:pt x="10160" y="235958"/>
                      <a:pt x="5334" y="220465"/>
                      <a:pt x="2540" y="205099"/>
                    </a:cubicBezTo>
                    <a:cubicBezTo>
                      <a:pt x="2159" y="203448"/>
                      <a:pt x="1651" y="201797"/>
                      <a:pt x="1270" y="200273"/>
                    </a:cubicBezTo>
                    <a:cubicBezTo>
                      <a:pt x="762" y="194685"/>
                      <a:pt x="0" y="186050"/>
                      <a:pt x="127" y="175764"/>
                    </a:cubicBezTo>
                    <a:cubicBezTo>
                      <a:pt x="127" y="171954"/>
                      <a:pt x="127" y="168144"/>
                      <a:pt x="381" y="164461"/>
                    </a:cubicBezTo>
                    <a:cubicBezTo>
                      <a:pt x="1651" y="137793"/>
                      <a:pt x="9398" y="116713"/>
                      <a:pt x="14351" y="105156"/>
                    </a:cubicBezTo>
                    <a:lnTo>
                      <a:pt x="17272" y="95250"/>
                    </a:lnTo>
                    <a:cubicBezTo>
                      <a:pt x="23241" y="86360"/>
                      <a:pt x="27432" y="77216"/>
                      <a:pt x="37211" y="66294"/>
                    </a:cubicBezTo>
                    <a:cubicBezTo>
                      <a:pt x="41656" y="60198"/>
                      <a:pt x="38862" y="61849"/>
                      <a:pt x="36449" y="64516"/>
                    </a:cubicBezTo>
                    <a:cubicBezTo>
                      <a:pt x="41021" y="59563"/>
                      <a:pt x="45339" y="54864"/>
                      <a:pt x="49276" y="50546"/>
                    </a:cubicBezTo>
                    <a:cubicBezTo>
                      <a:pt x="53467" y="46355"/>
                      <a:pt x="57404" y="42799"/>
                      <a:pt x="60325" y="40767"/>
                    </a:cubicBezTo>
                    <a:lnTo>
                      <a:pt x="59055" y="42672"/>
                    </a:lnTo>
                    <a:cubicBezTo>
                      <a:pt x="75184" y="31369"/>
                      <a:pt x="78359" y="23749"/>
                      <a:pt x="99187" y="16002"/>
                    </a:cubicBezTo>
                    <a:lnTo>
                      <a:pt x="106045" y="12700"/>
                    </a:lnTo>
                    <a:cubicBezTo>
                      <a:pt x="114681" y="10033"/>
                      <a:pt x="121031" y="5715"/>
                      <a:pt x="128651" y="3429"/>
                    </a:cubicBezTo>
                    <a:cubicBezTo>
                      <a:pt x="139573" y="1397"/>
                      <a:pt x="130048" y="5080"/>
                      <a:pt x="138938" y="3556"/>
                    </a:cubicBezTo>
                    <a:cubicBezTo>
                      <a:pt x="142367" y="1143"/>
                      <a:pt x="152146" y="381"/>
                      <a:pt x="161798" y="0"/>
                    </a:cubicBezTo>
                    <a:cubicBezTo>
                      <a:pt x="151130" y="889"/>
                      <a:pt x="139192" y="3683"/>
                      <a:pt x="140335" y="5080"/>
                    </a:cubicBezTo>
                    <a:cubicBezTo>
                      <a:pt x="143129" y="4572"/>
                      <a:pt x="144780" y="4445"/>
                      <a:pt x="145923" y="4318"/>
                    </a:cubicBezTo>
                    <a:lnTo>
                      <a:pt x="157226" y="1524"/>
                    </a:lnTo>
                    <a:cubicBezTo>
                      <a:pt x="161671" y="762"/>
                      <a:pt x="169291" y="635"/>
                      <a:pt x="173228" y="889"/>
                    </a:cubicBezTo>
                    <a:cubicBezTo>
                      <a:pt x="183261" y="1270"/>
                      <a:pt x="195707" y="1016"/>
                      <a:pt x="224991" y="2413"/>
                    </a:cubicBezTo>
                    <a:cubicBezTo>
                      <a:pt x="643285" y="1270"/>
                      <a:pt x="1268226" y="762"/>
                      <a:pt x="1889833" y="508"/>
                    </a:cubicBezTo>
                    <a:cubicBezTo>
                      <a:pt x="2199804" y="381"/>
                      <a:pt x="2509775" y="254"/>
                      <a:pt x="2793081" y="127"/>
                    </a:cubicBezTo>
                    <a:cubicBezTo>
                      <a:pt x="2863074" y="127"/>
                      <a:pt x="2874566" y="0"/>
                      <a:pt x="2879647" y="0"/>
                    </a:cubicBezTo>
                    <a:cubicBezTo>
                      <a:pt x="2884981" y="0"/>
                      <a:pt x="2891838" y="381"/>
                      <a:pt x="2897427" y="635"/>
                    </a:cubicBezTo>
                    <a:cubicBezTo>
                      <a:pt x="2909110" y="1778"/>
                      <a:pt x="2919778" y="3683"/>
                      <a:pt x="2929050" y="6350"/>
                    </a:cubicBezTo>
                    <a:lnTo>
                      <a:pt x="2926891" y="6096"/>
                    </a:lnTo>
                    <a:cubicBezTo>
                      <a:pt x="2938956" y="9271"/>
                      <a:pt x="2960038" y="16129"/>
                      <a:pt x="2981755" y="31369"/>
                    </a:cubicBezTo>
                    <a:cubicBezTo>
                      <a:pt x="3003344" y="46355"/>
                      <a:pt x="3025443" y="69469"/>
                      <a:pt x="3038905" y="97790"/>
                    </a:cubicBezTo>
                    <a:cubicBezTo>
                      <a:pt x="3046271" y="112395"/>
                      <a:pt x="3051097" y="127888"/>
                      <a:pt x="3053891" y="143254"/>
                    </a:cubicBezTo>
                    <a:cubicBezTo>
                      <a:pt x="3054272" y="144905"/>
                      <a:pt x="3054780" y="146556"/>
                      <a:pt x="3055160" y="148080"/>
                    </a:cubicBezTo>
                    <a:cubicBezTo>
                      <a:pt x="3055922" y="153921"/>
                      <a:pt x="3056685" y="162430"/>
                      <a:pt x="3056557" y="172716"/>
                    </a:cubicBezTo>
                    <a:close/>
                  </a:path>
                </a:pathLst>
              </a:custGeom>
              <a:solidFill>
                <a:srgbClr val="FFFBE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2136FCBB-9CD6-745F-8096-B6EF5CFCA227}"/>
                </a:ext>
              </a:extLst>
            </p:cNvPr>
            <p:cNvSpPr txBox="1"/>
            <p:nvPr/>
          </p:nvSpPr>
          <p:spPr>
            <a:xfrm>
              <a:off x="914400" y="102409"/>
              <a:ext cx="12332809" cy="1287314"/>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Kể những dấu hiệu khác của bệnh sâu răng mà em biết.</a:t>
              </a:r>
            </a:p>
          </p:txBody>
        </p:sp>
      </p:grpSp>
      <p:sp>
        <p:nvSpPr>
          <p:cNvPr id="6" name="Freeform 16">
            <a:extLst>
              <a:ext uri="{FF2B5EF4-FFF2-40B4-BE49-F238E27FC236}">
                <a16:creationId xmlns:a16="http://schemas.microsoft.com/office/drawing/2014/main" id="{AC27C286-2B38-7EF2-83A5-8A50C17867DC}"/>
              </a:ext>
            </a:extLst>
          </p:cNvPr>
          <p:cNvSpPr/>
          <p:nvPr/>
        </p:nvSpPr>
        <p:spPr>
          <a:xfrm>
            <a:off x="12839955" y="1820901"/>
            <a:ext cx="3852897" cy="8088142"/>
          </a:xfrm>
          <a:custGeom>
            <a:avLst/>
            <a:gdLst/>
            <a:ahLst/>
            <a:cxnLst/>
            <a:rect l="l" t="t" r="r" b="b"/>
            <a:pathLst>
              <a:path w="3852897" h="8088142">
                <a:moveTo>
                  <a:pt x="0" y="0"/>
                </a:moveTo>
                <a:lnTo>
                  <a:pt x="3852897" y="0"/>
                </a:lnTo>
                <a:lnTo>
                  <a:pt x="3852897" y="8088142"/>
                </a:lnTo>
                <a:lnTo>
                  <a:pt x="0" y="808814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Group 2">
            <a:extLst>
              <a:ext uri="{FF2B5EF4-FFF2-40B4-BE49-F238E27FC236}">
                <a16:creationId xmlns:a16="http://schemas.microsoft.com/office/drawing/2014/main" id="{8D64C5C4-D76E-67B7-6219-F8C2B2D4AAEE}"/>
              </a:ext>
            </a:extLst>
          </p:cNvPr>
          <p:cNvGrpSpPr/>
          <p:nvPr/>
        </p:nvGrpSpPr>
        <p:grpSpPr>
          <a:xfrm>
            <a:off x="1066800" y="4686300"/>
            <a:ext cx="10515600" cy="4343400"/>
            <a:chOff x="0" y="0"/>
            <a:chExt cx="1098500" cy="406400"/>
          </a:xfrm>
        </p:grpSpPr>
        <p:sp>
          <p:nvSpPr>
            <p:cNvPr id="8" name="Freeform 3">
              <a:extLst>
                <a:ext uri="{FF2B5EF4-FFF2-40B4-BE49-F238E27FC236}">
                  <a16:creationId xmlns:a16="http://schemas.microsoft.com/office/drawing/2014/main" id="{00C237B3-DA9A-0CF0-5375-6A38314B2206}"/>
                </a:ext>
              </a:extLst>
            </p:cNvPr>
            <p:cNvSpPr/>
            <p:nvPr/>
          </p:nvSpPr>
          <p:spPr>
            <a:xfrm>
              <a:off x="0" y="0"/>
              <a:ext cx="1098500" cy="406400"/>
            </a:xfrm>
            <a:custGeom>
              <a:avLst/>
              <a:gdLst/>
              <a:ahLst/>
              <a:cxnLst/>
              <a:rect l="l" t="t" r="r" b="b"/>
              <a:pathLst>
                <a:path w="1098500" h="406400">
                  <a:moveTo>
                    <a:pt x="895300" y="0"/>
                  </a:moveTo>
                  <a:cubicBezTo>
                    <a:pt x="1007524" y="0"/>
                    <a:pt x="1098500" y="90976"/>
                    <a:pt x="1098500" y="203200"/>
                  </a:cubicBezTo>
                  <a:cubicBezTo>
                    <a:pt x="1098500" y="315424"/>
                    <a:pt x="1007524" y="406400"/>
                    <a:pt x="895300" y="406400"/>
                  </a:cubicBezTo>
                  <a:lnTo>
                    <a:pt x="203200" y="406400"/>
                  </a:lnTo>
                  <a:cubicBezTo>
                    <a:pt x="90976" y="406400"/>
                    <a:pt x="0" y="315424"/>
                    <a:pt x="0" y="203200"/>
                  </a:cubicBezTo>
                  <a:cubicBezTo>
                    <a:pt x="0" y="90976"/>
                    <a:pt x="90976" y="0"/>
                    <a:pt x="203200" y="0"/>
                  </a:cubicBezTo>
                  <a:close/>
                </a:path>
              </a:pathLst>
            </a:custGeom>
            <a:solidFill>
              <a:srgbClr val="FFED93"/>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4">
              <a:extLst>
                <a:ext uri="{FF2B5EF4-FFF2-40B4-BE49-F238E27FC236}">
                  <a16:creationId xmlns:a16="http://schemas.microsoft.com/office/drawing/2014/main" id="{0E93A759-F688-F470-587C-7C67EAD78BB9}"/>
                </a:ext>
              </a:extLst>
            </p:cNvPr>
            <p:cNvSpPr txBox="1"/>
            <p:nvPr/>
          </p:nvSpPr>
          <p:spPr>
            <a:xfrm>
              <a:off x="55721" y="0"/>
              <a:ext cx="1034819" cy="406400"/>
            </a:xfrm>
            <a:prstGeom prst="rect">
              <a:avLst/>
            </a:prstGeom>
          </p:spPr>
          <p:txBody>
            <a:bodyPr lIns="50800" tIns="50800" rIns="50800" bIns="50800" rtlCol="0" anchor="ct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Bề mặt răng ngả màu</a:t>
              </a:r>
              <a:r>
                <a:rPr kumimoji="0" lang="en-US"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sz="6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x</a:t>
              </a:r>
              <a:r>
                <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uất hiện các đốm đen và lỗ trên rang</a:t>
              </a:r>
              <a:r>
                <a:rPr kumimoji="0" lang="en-US"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h</a:t>
              </a:r>
              <a:r>
                <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ơi thở có mùi hôi</a:t>
              </a:r>
              <a:r>
                <a:rPr kumimoji="0" lang="en-US"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sz="6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n</a:t>
              </a:r>
              <a:r>
                <a:rPr kumimoji="0" lang="vi-VN"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ướu bị sưng và có mủ.</a:t>
              </a:r>
              <a:endParaRPr kumimoji="0" lang="en-US" sz="9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bin Bold"/>
                <a:sym typeface="Cabin Bold"/>
              </a:endParaRPr>
            </a:p>
          </p:txBody>
        </p:sp>
      </p:grpSp>
    </p:spTree>
    <p:extLst>
      <p:ext uri="{BB962C8B-B14F-4D97-AF65-F5344CB8AC3E}">
        <p14:creationId xmlns:p14="http://schemas.microsoft.com/office/powerpoint/2010/main" val="10781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TotalTime>
  <Words>977</Words>
  <Application>Microsoft Office PowerPoint</Application>
  <PresentationFormat>Custom</PresentationFormat>
  <Paragraphs>85</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dc:title>
  <dc:creator>thao</dc:creator>
  <cp:lastModifiedBy>Windows 10</cp:lastModifiedBy>
  <cp:revision>22</cp:revision>
  <dcterms:created xsi:type="dcterms:W3CDTF">2006-08-16T00:00:00Z</dcterms:created>
  <dcterms:modified xsi:type="dcterms:W3CDTF">2025-02-11T06:04:20Z</dcterms:modified>
  <dc:identifier>DAGU8QCx2sU</dc:identifier>
</cp:coreProperties>
</file>