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007577167" r:id="rId3"/>
    <p:sldId id="2007577154" r:id="rId4"/>
    <p:sldId id="2007577137" r:id="rId5"/>
    <p:sldId id="2007577140" r:id="rId6"/>
    <p:sldId id="2007577141" r:id="rId7"/>
    <p:sldId id="2007577142" r:id="rId8"/>
    <p:sldId id="2007577143" r:id="rId9"/>
    <p:sldId id="2007577155" r:id="rId10"/>
    <p:sldId id="2007577156" r:id="rId11"/>
    <p:sldId id="2007577157" r:id="rId12"/>
    <p:sldId id="2007577158" r:id="rId13"/>
    <p:sldId id="2007577159" r:id="rId14"/>
    <p:sldId id="2007577160" r:id="rId15"/>
    <p:sldId id="2007577161" r:id="rId16"/>
    <p:sldId id="2007577162" r:id="rId17"/>
    <p:sldId id="2007577163" r:id="rId18"/>
    <p:sldId id="2007577164" r:id="rId19"/>
    <p:sldId id="2007577165" r:id="rId20"/>
    <p:sldId id="200757716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887C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2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CBFE6-8052-4701-89ED-C63C9E58FB5A}"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902A0-3037-4B59-85F6-5CEC07F6463E}" type="slidenum">
              <a:rPr lang="en-US" smtClean="0"/>
              <a:t>‹#›</a:t>
            </a:fld>
            <a:endParaRPr lang="en-US"/>
          </a:p>
        </p:txBody>
      </p:sp>
    </p:spTree>
    <p:extLst>
      <p:ext uri="{BB962C8B-B14F-4D97-AF65-F5344CB8AC3E}">
        <p14:creationId xmlns:p14="http://schemas.microsoft.com/office/powerpoint/2010/main" val="288002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6B27-945F-CDFA-F2A6-13FF20D2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DC07FEF-D36A-2439-FD29-A678C1F41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C1C40A5-C52E-9648-D9F3-3B15F7641767}"/>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5" name="Footer Placeholder 4">
            <a:extLst>
              <a:ext uri="{FF2B5EF4-FFF2-40B4-BE49-F238E27FC236}">
                <a16:creationId xmlns:a16="http://schemas.microsoft.com/office/drawing/2014/main" id="{EE79CA76-1F3E-F6F0-86A6-3B7E5F9DE3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76AB66-7CFD-59DB-858E-8871BBC27D6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10705586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544E-9387-A287-5535-93E216B291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A03C434-3303-C359-1F2D-089F82C05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B513D1-64FE-1206-5B5F-D31E7CD01776}"/>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5" name="Footer Placeholder 4">
            <a:extLst>
              <a:ext uri="{FF2B5EF4-FFF2-40B4-BE49-F238E27FC236}">
                <a16:creationId xmlns:a16="http://schemas.microsoft.com/office/drawing/2014/main" id="{DCCA549B-6E39-0098-1A6A-BD13F2A5D6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52724C6-9051-565F-938A-1B3D6095BB8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8470405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207BC-BFDD-E267-F463-F12C645DF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75A98A7-348F-53F9-4F5C-21947A5C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B22F2F-9629-747B-4059-06C9FBD96302}"/>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5" name="Footer Placeholder 4">
            <a:extLst>
              <a:ext uri="{FF2B5EF4-FFF2-40B4-BE49-F238E27FC236}">
                <a16:creationId xmlns:a16="http://schemas.microsoft.com/office/drawing/2014/main" id="{F4987356-474B-498D-843C-CAD8630F9B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8EA16A-1AE1-3C17-E9AC-64D0A3BB3DA1}"/>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6976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38E80B-084D-4A7A-9F88-BB3E4EABE71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93525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94430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8E80B-084D-4A7A-9F88-BB3E4EABE71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5635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8E80B-084D-4A7A-9F88-BB3E4EABE71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446328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8E80B-084D-4A7A-9F88-BB3E4EABE714}"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03650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8E80B-084D-4A7A-9F88-BB3E4EABE714}"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238639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8E80B-084D-4A7A-9F88-BB3E4EABE714}"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3472522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75493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A63D-EDFE-AFB5-0E20-BA0ECE1CC81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7017B0-F862-21A8-8BFA-4F6F5AEBD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6D42F7-9096-E4E7-6CE3-15EB60A6C128}"/>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5" name="Footer Placeholder 4">
            <a:extLst>
              <a:ext uri="{FF2B5EF4-FFF2-40B4-BE49-F238E27FC236}">
                <a16:creationId xmlns:a16="http://schemas.microsoft.com/office/drawing/2014/main" id="{9A75275C-6F2B-1D74-B46F-51C165B8DF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3CF3FB-3283-CCF4-B3E2-EE3A9DD9961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03526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38E80B-084D-4A7A-9F88-BB3E4EABE714}"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83416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1567250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8E80B-084D-4A7A-9F88-BB3E4EABE714}"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7D2AD-FA6F-4A0B-9285-9B0CD075C97E}" type="slidenum">
              <a:rPr lang="en-US" smtClean="0"/>
              <a:t>‹#›</a:t>
            </a:fld>
            <a:endParaRPr lang="en-US"/>
          </a:p>
        </p:txBody>
      </p:sp>
    </p:spTree>
    <p:extLst>
      <p:ext uri="{BB962C8B-B14F-4D97-AF65-F5344CB8AC3E}">
        <p14:creationId xmlns:p14="http://schemas.microsoft.com/office/powerpoint/2010/main" val="244839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B23-1686-6933-6F5F-442E049BB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5867B05-4AF9-902F-881A-0AB747F1D9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71749-4F9E-F83A-24D6-5296276A9E5C}"/>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5" name="Footer Placeholder 4">
            <a:extLst>
              <a:ext uri="{FF2B5EF4-FFF2-40B4-BE49-F238E27FC236}">
                <a16:creationId xmlns:a16="http://schemas.microsoft.com/office/drawing/2014/main" id="{CD0878DA-E08D-33A0-0A66-E9462889CE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27D0BB-676B-E851-30CA-817B9EA39D9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2875441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772A-F63A-3645-FCBA-DC3CFB516AF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838791-71E9-3DA1-C390-84309A50B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3B53F76-AD26-18EF-F065-27241D2BA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072895C-FAA0-0B21-AC80-0B0640F141B6}"/>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6" name="Footer Placeholder 5">
            <a:extLst>
              <a:ext uri="{FF2B5EF4-FFF2-40B4-BE49-F238E27FC236}">
                <a16:creationId xmlns:a16="http://schemas.microsoft.com/office/drawing/2014/main" id="{544B98F6-7D24-CFC4-AC38-ADE11ABE522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E44CEC-9A2E-8FE1-BF01-4258E7E7D59F}"/>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2134303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75A-6108-0D50-F303-BEC2810F51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3EA9C8-662A-8E15-2437-32E213799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452A6-B716-BAC9-335F-BED2AEB79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D96BD5A-F107-8A60-2AAC-A83007A5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477DC-D1CB-11F5-0CF8-9FB50FF0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C83B482-B5CE-B69B-ADE0-74443BD3AF4E}"/>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8" name="Footer Placeholder 7">
            <a:extLst>
              <a:ext uri="{FF2B5EF4-FFF2-40B4-BE49-F238E27FC236}">
                <a16:creationId xmlns:a16="http://schemas.microsoft.com/office/drawing/2014/main" id="{D5575A7A-BB44-6999-C770-A27982CCAE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EDA7DB9-0673-5C31-FCBE-DD215D57B4A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9073349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6B27-7B08-8D4F-FE79-4704C70BDC2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6331311-6CDE-5BF6-F1BF-107104C6E383}"/>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4" name="Footer Placeholder 3">
            <a:extLst>
              <a:ext uri="{FF2B5EF4-FFF2-40B4-BE49-F238E27FC236}">
                <a16:creationId xmlns:a16="http://schemas.microsoft.com/office/drawing/2014/main" id="{705C3E29-CAC0-4565-E7B3-5D96817B540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1DC4450-9205-4373-9BEC-361BCF6489DE}"/>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19808592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1D2ED-69CB-E220-2248-FEC58082D420}"/>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3" name="Footer Placeholder 2">
            <a:extLst>
              <a:ext uri="{FF2B5EF4-FFF2-40B4-BE49-F238E27FC236}">
                <a16:creationId xmlns:a16="http://schemas.microsoft.com/office/drawing/2014/main" id="{BE0E34BE-986C-BD14-7FB9-2F760E3F0CB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83B3A35-EEFB-3121-C03A-5F9C37652549}"/>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510163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37C7-B145-D112-5861-34B78E144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460426-3D0D-60B6-6344-E50DF5F2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F5B6E12-221F-5177-289F-32E41488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0633A-DD08-8EE7-1A38-ADA83DF5804A}"/>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6" name="Footer Placeholder 5">
            <a:extLst>
              <a:ext uri="{FF2B5EF4-FFF2-40B4-BE49-F238E27FC236}">
                <a16:creationId xmlns:a16="http://schemas.microsoft.com/office/drawing/2014/main" id="{9FB7EB88-B925-9377-A362-7F7F87B5D7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5618B33-A6E9-117A-D6F4-AFC6D27FBB0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002765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8C14-E5CF-C56A-2657-57312EC53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CD48FC8-41E6-F0AA-30E6-1EFB9690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2FF4195-466D-4572-0C59-CB725CC1A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79AB4-A548-270F-269A-B0C11BD9D7F5}"/>
              </a:ext>
            </a:extLst>
          </p:cNvPr>
          <p:cNvSpPr>
            <a:spLocks noGrp="1"/>
          </p:cNvSpPr>
          <p:nvPr>
            <p:ph type="dt" sz="half" idx="10"/>
          </p:nvPr>
        </p:nvSpPr>
        <p:spPr/>
        <p:txBody>
          <a:bodyPr/>
          <a:lstStyle/>
          <a:p>
            <a:fld id="{E7931150-1B2C-4011-A4C6-380C0C1857E8}" type="datetimeFigureOut">
              <a:rPr lang="vi-VN" smtClean="0"/>
              <a:t>19/02/2025</a:t>
            </a:fld>
            <a:endParaRPr lang="vi-VN"/>
          </a:p>
        </p:txBody>
      </p:sp>
      <p:sp>
        <p:nvSpPr>
          <p:cNvPr id="6" name="Footer Placeholder 5">
            <a:extLst>
              <a:ext uri="{FF2B5EF4-FFF2-40B4-BE49-F238E27FC236}">
                <a16:creationId xmlns:a16="http://schemas.microsoft.com/office/drawing/2014/main" id="{982B45C9-73E1-D485-A890-395BAE4A06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08960E9-3A0A-9119-9B30-B9B64EA24F17}"/>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578690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AF646-AB52-0300-C3CD-288A16A8F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AB8E905-0CCE-8850-C3FA-0B886A285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DC7DB8-7C7A-CE5F-18F4-796C3EC9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31150-1B2C-4011-A4C6-380C0C1857E8}" type="datetimeFigureOut">
              <a:rPr lang="vi-VN" smtClean="0"/>
              <a:t>19/02/2025</a:t>
            </a:fld>
            <a:endParaRPr lang="vi-VN"/>
          </a:p>
        </p:txBody>
      </p:sp>
      <p:sp>
        <p:nvSpPr>
          <p:cNvPr id="5" name="Footer Placeholder 4">
            <a:extLst>
              <a:ext uri="{FF2B5EF4-FFF2-40B4-BE49-F238E27FC236}">
                <a16:creationId xmlns:a16="http://schemas.microsoft.com/office/drawing/2014/main" id="{21A5603D-CEF7-9B82-1FA3-13ECE1B92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DA923542-F6D6-283A-7E97-3F6A0DEE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8B06FC-982F-4F02-8664-663C5725BF79}"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620C9A25-D31B-49C2-2015-CCC7C4194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5732" y="93892"/>
            <a:ext cx="1595762" cy="1595762"/>
          </a:xfrm>
          <a:prstGeom prst="rect">
            <a:avLst/>
          </a:prstGeom>
        </p:spPr>
      </p:pic>
    </p:spTree>
    <p:extLst>
      <p:ext uri="{BB962C8B-B14F-4D97-AF65-F5344CB8AC3E}">
        <p14:creationId xmlns:p14="http://schemas.microsoft.com/office/powerpoint/2010/main" val="98778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138E80B-084D-4A7A-9F88-BB3E4EABE714}" type="datetimeFigureOut">
              <a:rPr lang="en-US" smtClean="0"/>
              <a:t>2/19/2025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197D2AD-FA6F-4A0B-9285-9B0CD075C97E}"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E4219FFD-D047-5AAE-C2EF-20CDD79CB3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5732" y="93892"/>
            <a:ext cx="1595762" cy="1595762"/>
          </a:xfrm>
          <a:prstGeom prst="rect">
            <a:avLst/>
          </a:prstGeom>
        </p:spPr>
      </p:pic>
    </p:spTree>
    <p:extLst>
      <p:ext uri="{BB962C8B-B14F-4D97-AF65-F5344CB8AC3E}">
        <p14:creationId xmlns:p14="http://schemas.microsoft.com/office/powerpoint/2010/main" val="31292320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1.gif"/><Relationship Id="rId5" Type="http://schemas.openxmlformats.org/officeDocument/2006/relationships/slide" Target="slide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slide" Target="slide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3.gif"/><Relationship Id="rId5" Type="http://schemas.openxmlformats.org/officeDocument/2006/relationships/slide" Target="slide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gif"/><Relationship Id="rId5" Type="http://schemas.openxmlformats.org/officeDocument/2006/relationships/slide" Target="slide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488D1-951C-1ED6-8BD9-9F4C95ECE966}"/>
              </a:ext>
            </a:extLst>
          </p:cNvPr>
          <p:cNvPicPr>
            <a:picLocks noChangeAspect="1"/>
          </p:cNvPicPr>
          <p:nvPr/>
        </p:nvPicPr>
        <p:blipFill>
          <a:blip r:embed="rId2"/>
          <a:stretch>
            <a:fillRect/>
          </a:stretch>
        </p:blipFill>
        <p:spPr>
          <a:xfrm>
            <a:off x="3144735" y="1819082"/>
            <a:ext cx="8449788" cy="3176291"/>
          </a:xfrm>
          <a:prstGeom prst="rect">
            <a:avLst/>
          </a:prstGeom>
        </p:spPr>
      </p:pic>
      <p:sp>
        <p:nvSpPr>
          <p:cNvPr id="5" name="Freeform 10">
            <a:extLst>
              <a:ext uri="{FF2B5EF4-FFF2-40B4-BE49-F238E27FC236}">
                <a16:creationId xmlns:a16="http://schemas.microsoft.com/office/drawing/2014/main" id="{BAD25C56-763D-EDBA-1EAC-89451EEF6A03}"/>
              </a:ext>
            </a:extLst>
          </p:cNvPr>
          <p:cNvSpPr/>
          <p:nvPr/>
        </p:nvSpPr>
        <p:spPr>
          <a:xfrm rot="627994">
            <a:off x="948034" y="-134142"/>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11">
            <a:extLst>
              <a:ext uri="{FF2B5EF4-FFF2-40B4-BE49-F238E27FC236}">
                <a16:creationId xmlns:a16="http://schemas.microsoft.com/office/drawing/2014/main" id="{A043682D-78F2-6395-2D11-1097C20BEE04}"/>
              </a:ext>
            </a:extLst>
          </p:cNvPr>
          <p:cNvSpPr/>
          <p:nvPr/>
        </p:nvSpPr>
        <p:spPr>
          <a:xfrm>
            <a:off x="9197404" y="4959998"/>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624166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351D97E-F7AB-AAF2-054F-41FC184DD386}"/>
              </a:ext>
            </a:extLst>
          </p:cNvPr>
          <p:cNvSpPr/>
          <p:nvPr/>
        </p:nvSpPr>
        <p:spPr>
          <a:xfrm>
            <a:off x="4985659" y="2509158"/>
            <a:ext cx="2209799" cy="13335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Vi </a:t>
            </a:r>
            <a:r>
              <a:rPr lang="en-US" sz="3600" dirty="0" err="1">
                <a:solidFill>
                  <a:srgbClr val="FF0000"/>
                </a:solidFill>
                <a:latin typeface="Cambria" panose="02040503050406030204" pitchFamily="18" charset="0"/>
                <a:ea typeface="Cambria" panose="02040503050406030204" pitchFamily="18" charset="0"/>
              </a:rPr>
              <a:t>khuẩn</a:t>
            </a:r>
            <a:endParaRPr lang="en-US" sz="3600" dirty="0">
              <a:solidFill>
                <a:srgbClr val="FF0000"/>
              </a:solidFill>
              <a:latin typeface="Cambria" panose="02040503050406030204" pitchFamily="18" charset="0"/>
              <a:ea typeface="Cambria" panose="02040503050406030204" pitchFamily="18" charset="0"/>
            </a:endParaRPr>
          </a:p>
        </p:txBody>
      </p:sp>
      <p:sp>
        <p:nvSpPr>
          <p:cNvPr id="5" name="Arrow: Up 4">
            <a:extLst>
              <a:ext uri="{FF2B5EF4-FFF2-40B4-BE49-F238E27FC236}">
                <a16:creationId xmlns:a16="http://schemas.microsoft.com/office/drawing/2014/main" id="{F6488495-ACB6-67EC-E2BA-ABCB90FD23B0}"/>
              </a:ext>
            </a:extLst>
          </p:cNvPr>
          <p:cNvSpPr/>
          <p:nvPr/>
        </p:nvSpPr>
        <p:spPr>
          <a:xfrm>
            <a:off x="5595257" y="1660071"/>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13B629E-25D7-8500-567D-E4FC2FA2E06F}"/>
              </a:ext>
            </a:extLst>
          </p:cNvPr>
          <p:cNvSpPr/>
          <p:nvPr/>
        </p:nvSpPr>
        <p:spPr>
          <a:xfrm>
            <a:off x="4180113" y="-92529"/>
            <a:ext cx="3929743" cy="168184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Cambria" panose="02040503050406030204" pitchFamily="18" charset="0"/>
                <a:ea typeface="Cambria" panose="02040503050406030204" pitchFamily="18" charset="0"/>
              </a:rPr>
              <a:t>Nơi sống: đất, nước, không khí, thực phẩm, các bề mặt, trên cơ thể các sinh vật khác,...</a:t>
            </a:r>
            <a:endParaRPr lang="en-US" sz="2800" dirty="0">
              <a:solidFill>
                <a:srgbClr val="FF0000"/>
              </a:solidFill>
              <a:latin typeface="Cambria" panose="02040503050406030204" pitchFamily="18" charset="0"/>
              <a:ea typeface="Cambria" panose="02040503050406030204" pitchFamily="18" charset="0"/>
            </a:endParaRPr>
          </a:p>
        </p:txBody>
      </p:sp>
      <p:sp>
        <p:nvSpPr>
          <p:cNvPr id="7" name="Arrow: Up 6">
            <a:extLst>
              <a:ext uri="{FF2B5EF4-FFF2-40B4-BE49-F238E27FC236}">
                <a16:creationId xmlns:a16="http://schemas.microsoft.com/office/drawing/2014/main" id="{5F693E62-62FA-F37E-3950-4A41A258506B}"/>
              </a:ext>
            </a:extLst>
          </p:cNvPr>
          <p:cNvSpPr/>
          <p:nvPr/>
        </p:nvSpPr>
        <p:spPr>
          <a:xfrm rot="5400000">
            <a:off x="7108372" y="2879271"/>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CDC80B6-4A7C-25F7-5890-29F966AD8E9F}"/>
              </a:ext>
            </a:extLst>
          </p:cNvPr>
          <p:cNvSpPr/>
          <p:nvPr/>
        </p:nvSpPr>
        <p:spPr>
          <a:xfrm>
            <a:off x="8120742" y="2411186"/>
            <a:ext cx="3929743" cy="168184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Cambria" panose="02040503050406030204" pitchFamily="18" charset="0"/>
                <a:ea typeface="Cambria" panose="02040503050406030204" pitchFamily="18" charset="0"/>
              </a:rPr>
              <a:t>Kích thước rất nhỏ, không thể nhìn được bằng mắt thường, có nhiều hình dạng khác nhau.</a:t>
            </a:r>
            <a:endParaRPr lang="en-US" sz="2400" dirty="0">
              <a:solidFill>
                <a:srgbClr val="FF0000"/>
              </a:solidFill>
              <a:latin typeface="Cambria" panose="02040503050406030204" pitchFamily="18" charset="0"/>
              <a:ea typeface="Cambria" panose="02040503050406030204" pitchFamily="18" charset="0"/>
            </a:endParaRPr>
          </a:p>
        </p:txBody>
      </p:sp>
      <p:sp>
        <p:nvSpPr>
          <p:cNvPr id="9" name="Arrow: Up 8">
            <a:extLst>
              <a:ext uri="{FF2B5EF4-FFF2-40B4-BE49-F238E27FC236}">
                <a16:creationId xmlns:a16="http://schemas.microsoft.com/office/drawing/2014/main" id="{06EA6EEB-698E-6D4E-C00F-32539BB353C8}"/>
              </a:ext>
            </a:extLst>
          </p:cNvPr>
          <p:cNvSpPr/>
          <p:nvPr/>
        </p:nvSpPr>
        <p:spPr>
          <a:xfrm rot="10800000">
            <a:off x="5649685" y="3967842"/>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3F3A23E-1E4B-B88A-DC36-C62876329CE0}"/>
              </a:ext>
            </a:extLst>
          </p:cNvPr>
          <p:cNvSpPr/>
          <p:nvPr/>
        </p:nvSpPr>
        <p:spPr>
          <a:xfrm>
            <a:off x="4386941" y="4740728"/>
            <a:ext cx="3929743" cy="168184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Cambria" panose="02040503050406030204" pitchFamily="18" charset="0"/>
                <a:ea typeface="Cambria" panose="02040503050406030204" pitchFamily="18" charset="0"/>
              </a:rPr>
              <a:t>Có ích: muối chua rau, củ, quả, làm sữa chua,...</a:t>
            </a:r>
            <a:endParaRPr lang="en-US" sz="2800" dirty="0">
              <a:solidFill>
                <a:srgbClr val="FF0000"/>
              </a:solidFill>
              <a:latin typeface="Cambria" panose="02040503050406030204" pitchFamily="18" charset="0"/>
              <a:ea typeface="Cambria" panose="02040503050406030204" pitchFamily="18" charset="0"/>
            </a:endParaRPr>
          </a:p>
        </p:txBody>
      </p:sp>
      <p:sp>
        <p:nvSpPr>
          <p:cNvPr id="11" name="Arrow: Up 10">
            <a:extLst>
              <a:ext uri="{FF2B5EF4-FFF2-40B4-BE49-F238E27FC236}">
                <a16:creationId xmlns:a16="http://schemas.microsoft.com/office/drawing/2014/main" id="{257DBB62-2D45-C63F-5F9B-64A89D933C6E}"/>
              </a:ext>
            </a:extLst>
          </p:cNvPr>
          <p:cNvSpPr/>
          <p:nvPr/>
        </p:nvSpPr>
        <p:spPr>
          <a:xfrm rot="5400000" flipV="1">
            <a:off x="3872594" y="2745921"/>
            <a:ext cx="1066800" cy="908958"/>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8DB00D2-BB21-6170-5A16-B4DDF4EE1824}"/>
              </a:ext>
            </a:extLst>
          </p:cNvPr>
          <p:cNvSpPr/>
          <p:nvPr/>
        </p:nvSpPr>
        <p:spPr>
          <a:xfrm>
            <a:off x="500743" y="2209800"/>
            <a:ext cx="3429000" cy="18832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Cambria" panose="02040503050406030204" pitchFamily="18" charset="0"/>
                <a:ea typeface="Cambria" panose="02040503050406030204" pitchFamily="18" charset="0"/>
              </a:rPr>
              <a:t>Gây bệnh: sâu răng, tiêu chảy, viêm họng.....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4113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CD0756-E39C-F3DE-4458-696489BF9D20}"/>
              </a:ext>
            </a:extLst>
          </p:cNvPr>
          <p:cNvSpPr txBox="1"/>
          <p:nvPr/>
        </p:nvSpPr>
        <p:spPr>
          <a:xfrm>
            <a:off x="2324098" y="196334"/>
            <a:ext cx="9867901" cy="1077218"/>
          </a:xfrm>
          <a:prstGeom prst="rect">
            <a:avLst/>
          </a:prstGeom>
          <a:noFill/>
        </p:spPr>
        <p:txBody>
          <a:bodyPr wrap="square">
            <a:spAutoFit/>
          </a:bodyPr>
          <a:lstStyle/>
          <a:p>
            <a:pPr lvl="0" algn="just"/>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200" b="1" dirty="0">
                <a:solidFill>
                  <a:srgbClr val="C00000"/>
                </a:solidFill>
                <a:latin typeface="Calibri" panose="020F0502020204030204" pitchFamily="34" charset="0"/>
                <a:ea typeface="Calibri" panose="020F0502020204030204" pitchFamily="34" charset="0"/>
                <a:cs typeface="Calibri" panose="020F0502020204030204" pitchFamily="34" charset="0"/>
              </a:rPr>
              <a:t>Những việc làm nào trong hình 2 có thể làm giảm nguy cơ nhiễm vi khuẩn gây bệnh cho con người? Vì sao?</a:t>
            </a:r>
            <a:endParaRPr kumimoji="0" lang="en-GB" sz="32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46E8F23-20C6-A94F-8677-796A9C3FDC9A}"/>
              </a:ext>
            </a:extLst>
          </p:cNvPr>
          <p:cNvPicPr>
            <a:picLocks noChangeAspect="1"/>
          </p:cNvPicPr>
          <p:nvPr/>
        </p:nvPicPr>
        <p:blipFill>
          <a:blip r:embed="rId2"/>
          <a:stretch>
            <a:fillRect/>
          </a:stretch>
        </p:blipFill>
        <p:spPr>
          <a:xfrm>
            <a:off x="4271282" y="1360034"/>
            <a:ext cx="5086350" cy="5400675"/>
          </a:xfrm>
          <a:prstGeom prst="rect">
            <a:avLst/>
          </a:prstGeom>
        </p:spPr>
      </p:pic>
    </p:spTree>
    <p:extLst>
      <p:ext uri="{BB962C8B-B14F-4D97-AF65-F5344CB8AC3E}">
        <p14:creationId xmlns:p14="http://schemas.microsoft.com/office/powerpoint/2010/main" val="3942695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01E3F6-FEC9-1967-1431-94D8AC2FC8C7}"/>
              </a:ext>
            </a:extLst>
          </p:cNvPr>
          <p:cNvPicPr>
            <a:picLocks noChangeAspect="1"/>
          </p:cNvPicPr>
          <p:nvPr/>
        </p:nvPicPr>
        <p:blipFill>
          <a:blip r:embed="rId2"/>
          <a:stretch>
            <a:fillRect/>
          </a:stretch>
        </p:blipFill>
        <p:spPr>
          <a:xfrm>
            <a:off x="707571" y="2013857"/>
            <a:ext cx="3810000" cy="2590800"/>
          </a:xfrm>
          <a:prstGeom prst="rect">
            <a:avLst/>
          </a:prstGeom>
        </p:spPr>
      </p:pic>
      <p:grpSp>
        <p:nvGrpSpPr>
          <p:cNvPr id="5" name="Group 2">
            <a:extLst>
              <a:ext uri="{FF2B5EF4-FFF2-40B4-BE49-F238E27FC236}">
                <a16:creationId xmlns:a16="http://schemas.microsoft.com/office/drawing/2014/main" id="{07687B1A-2F16-F64E-33E2-277D14D0742D}"/>
              </a:ext>
            </a:extLst>
          </p:cNvPr>
          <p:cNvGrpSpPr/>
          <p:nvPr/>
        </p:nvGrpSpPr>
        <p:grpSpPr>
          <a:xfrm>
            <a:off x="5072744" y="1823357"/>
            <a:ext cx="6204856" cy="3009900"/>
            <a:chOff x="0" y="0"/>
            <a:chExt cx="1098500" cy="406400"/>
          </a:xfrm>
        </p:grpSpPr>
        <p:sp>
          <p:nvSpPr>
            <p:cNvPr id="6" name="Freeform 3">
              <a:extLst>
                <a:ext uri="{FF2B5EF4-FFF2-40B4-BE49-F238E27FC236}">
                  <a16:creationId xmlns:a16="http://schemas.microsoft.com/office/drawing/2014/main" id="{FCE31F1E-9076-60BC-8CAB-DCF2BD9EEC05}"/>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4">
              <a:extLst>
                <a:ext uri="{FF2B5EF4-FFF2-40B4-BE49-F238E27FC236}">
                  <a16:creationId xmlns:a16="http://schemas.microsoft.com/office/drawing/2014/main" id="{0A49B61F-9899-076D-20E0-26FC82FCBF7C}"/>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 khuẩn gây bệnh xâm nhập cơ thể qua vết thương hở</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87310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1ACFB74-1051-F93B-9907-4173B366F12D}"/>
              </a:ext>
            </a:extLst>
          </p:cNvPr>
          <p:cNvGrpSpPr/>
          <p:nvPr/>
        </p:nvGrpSpPr>
        <p:grpSpPr>
          <a:xfrm>
            <a:off x="5072744" y="1823357"/>
            <a:ext cx="6204856" cy="3009900"/>
            <a:chOff x="0" y="0"/>
            <a:chExt cx="1098500" cy="406400"/>
          </a:xfrm>
        </p:grpSpPr>
        <p:sp>
          <p:nvSpPr>
            <p:cNvPr id="5" name="Freeform 3">
              <a:extLst>
                <a:ext uri="{FF2B5EF4-FFF2-40B4-BE49-F238E27FC236}">
                  <a16:creationId xmlns:a16="http://schemas.microsoft.com/office/drawing/2014/main" id="{D715977C-A4F3-B5E9-D798-D8F9A3167739}"/>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4">
              <a:extLst>
                <a:ext uri="{FF2B5EF4-FFF2-40B4-BE49-F238E27FC236}">
                  <a16:creationId xmlns:a16="http://schemas.microsoft.com/office/drawing/2014/main" id="{6EC33676-CE8C-0F3C-9163-FF7C02F5BCA1}"/>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Ngăn cách cơ thể tiếp xúc trực tiếp với vi khuẩn trong đất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7" name="Picture 6">
            <a:extLst>
              <a:ext uri="{FF2B5EF4-FFF2-40B4-BE49-F238E27FC236}">
                <a16:creationId xmlns:a16="http://schemas.microsoft.com/office/drawing/2014/main" id="{D49B7D63-179E-DC85-17EE-A9E1008C4705}"/>
              </a:ext>
            </a:extLst>
          </p:cNvPr>
          <p:cNvPicPr>
            <a:picLocks noChangeAspect="1"/>
          </p:cNvPicPr>
          <p:nvPr/>
        </p:nvPicPr>
        <p:blipFill>
          <a:blip r:embed="rId2"/>
          <a:stretch>
            <a:fillRect/>
          </a:stretch>
        </p:blipFill>
        <p:spPr>
          <a:xfrm>
            <a:off x="540883" y="1794781"/>
            <a:ext cx="4002088" cy="3430361"/>
          </a:xfrm>
          <a:prstGeom prst="rect">
            <a:avLst/>
          </a:prstGeom>
        </p:spPr>
      </p:pic>
    </p:spTree>
    <p:extLst>
      <p:ext uri="{BB962C8B-B14F-4D97-AF65-F5344CB8AC3E}">
        <p14:creationId xmlns:p14="http://schemas.microsoft.com/office/powerpoint/2010/main" val="922716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C022E88-FF62-0CE0-2C54-6D53832CF00C}"/>
              </a:ext>
            </a:extLst>
          </p:cNvPr>
          <p:cNvGrpSpPr/>
          <p:nvPr/>
        </p:nvGrpSpPr>
        <p:grpSpPr>
          <a:xfrm>
            <a:off x="5072744" y="1823357"/>
            <a:ext cx="6204856" cy="3009900"/>
            <a:chOff x="0" y="0"/>
            <a:chExt cx="1098500" cy="406400"/>
          </a:xfrm>
        </p:grpSpPr>
        <p:sp>
          <p:nvSpPr>
            <p:cNvPr id="5" name="Freeform 3">
              <a:extLst>
                <a:ext uri="{FF2B5EF4-FFF2-40B4-BE49-F238E27FC236}">
                  <a16:creationId xmlns:a16="http://schemas.microsoft.com/office/drawing/2014/main" id="{218C8CAC-66AF-8509-7B6D-0DF62C297406}"/>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4">
              <a:extLst>
                <a:ext uri="{FF2B5EF4-FFF2-40B4-BE49-F238E27FC236}">
                  <a16:creationId xmlns:a16="http://schemas.microsoft.com/office/drawing/2014/main" id="{51CF8DEF-8597-3DC0-75B8-0AFE2D625C2E}"/>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Giảm nơi ở, giảm cung cấp chất dinh dưỡng cho vi khuẩn sinh sống</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7" name="Picture 6">
            <a:extLst>
              <a:ext uri="{FF2B5EF4-FFF2-40B4-BE49-F238E27FC236}">
                <a16:creationId xmlns:a16="http://schemas.microsoft.com/office/drawing/2014/main" id="{882D332A-B4B7-E1CE-F56D-4C857042CA1B}"/>
              </a:ext>
            </a:extLst>
          </p:cNvPr>
          <p:cNvPicPr>
            <a:picLocks noChangeAspect="1"/>
          </p:cNvPicPr>
          <p:nvPr/>
        </p:nvPicPr>
        <p:blipFill>
          <a:blip r:embed="rId2"/>
          <a:stretch>
            <a:fillRect/>
          </a:stretch>
        </p:blipFill>
        <p:spPr>
          <a:xfrm>
            <a:off x="1062037" y="1260022"/>
            <a:ext cx="3667125" cy="4533900"/>
          </a:xfrm>
          <a:prstGeom prst="rect">
            <a:avLst/>
          </a:prstGeom>
        </p:spPr>
      </p:pic>
    </p:spTree>
    <p:extLst>
      <p:ext uri="{BB962C8B-B14F-4D97-AF65-F5344CB8AC3E}">
        <p14:creationId xmlns:p14="http://schemas.microsoft.com/office/powerpoint/2010/main" val="879599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4FCE751-4537-728C-0F33-B33F4E257D0F}"/>
              </a:ext>
            </a:extLst>
          </p:cNvPr>
          <p:cNvGrpSpPr/>
          <p:nvPr/>
        </p:nvGrpSpPr>
        <p:grpSpPr>
          <a:xfrm>
            <a:off x="5072744" y="1823357"/>
            <a:ext cx="6204856" cy="3009900"/>
            <a:chOff x="0" y="0"/>
            <a:chExt cx="1098500" cy="406400"/>
          </a:xfrm>
        </p:grpSpPr>
        <p:sp>
          <p:nvSpPr>
            <p:cNvPr id="5" name="Freeform 3">
              <a:extLst>
                <a:ext uri="{FF2B5EF4-FFF2-40B4-BE49-F238E27FC236}">
                  <a16:creationId xmlns:a16="http://schemas.microsoft.com/office/drawing/2014/main" id="{EF6AB078-6B77-73A4-0046-DC001C9E4EF9}"/>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4">
              <a:extLst>
                <a:ext uri="{FF2B5EF4-FFF2-40B4-BE49-F238E27FC236}">
                  <a16:creationId xmlns:a16="http://schemas.microsoft.com/office/drawing/2014/main" id="{FDB21B29-0385-43CD-11D1-7854B31752F1}"/>
                </a:ext>
              </a:extLst>
            </p:cNvPr>
            <p:cNvSpPr txBox="1"/>
            <p:nvPr/>
          </p:nvSpPr>
          <p:spPr>
            <a:xfrm>
              <a:off x="46415" y="0"/>
              <a:ext cx="101932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Ánh sáng mặt trời có khả năng diệt vi khuẩn, lưu thông không khí</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7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pic>
        <p:nvPicPr>
          <p:cNvPr id="7" name="Picture 6">
            <a:extLst>
              <a:ext uri="{FF2B5EF4-FFF2-40B4-BE49-F238E27FC236}">
                <a16:creationId xmlns:a16="http://schemas.microsoft.com/office/drawing/2014/main" id="{2CA49E4C-D775-16F7-EAD9-D83FECE96633}"/>
              </a:ext>
            </a:extLst>
          </p:cNvPr>
          <p:cNvPicPr>
            <a:picLocks noChangeAspect="1"/>
          </p:cNvPicPr>
          <p:nvPr/>
        </p:nvPicPr>
        <p:blipFill>
          <a:blip r:embed="rId2"/>
          <a:stretch>
            <a:fillRect/>
          </a:stretch>
        </p:blipFill>
        <p:spPr>
          <a:xfrm>
            <a:off x="1013052" y="999444"/>
            <a:ext cx="3438525" cy="4619625"/>
          </a:xfrm>
          <a:prstGeom prst="rect">
            <a:avLst/>
          </a:prstGeom>
        </p:spPr>
      </p:pic>
    </p:spTree>
    <p:extLst>
      <p:ext uri="{BB962C8B-B14F-4D97-AF65-F5344CB8AC3E}">
        <p14:creationId xmlns:p14="http://schemas.microsoft.com/office/powerpoint/2010/main" val="112515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47709CD4-1190-A4E1-354A-53A36B7E8383}"/>
              </a:ext>
            </a:extLst>
          </p:cNvPr>
          <p:cNvSpPr txBox="1"/>
          <p:nvPr/>
        </p:nvSpPr>
        <p:spPr>
          <a:xfrm>
            <a:off x="2270760" y="1574800"/>
            <a:ext cx="8138160" cy="3385542"/>
          </a:xfrm>
          <a:prstGeom prst="rect">
            <a:avLst/>
          </a:prstGeom>
        </p:spPr>
        <p:txBody>
          <a:bodyPr wrap="square" lIns="0" tIns="0" rIns="0" bIns="0" rtlCol="0" anchor="t">
            <a:spAutoFit/>
          </a:bodyPr>
          <a:lstStyle/>
          <a:p>
            <a:pPr lvl="0" algn="just" defTabSz="609630"/>
            <a:r>
              <a:rPr lang="vi-VN" sz="4400" dirty="0">
                <a:solidFill>
                  <a:srgbClr val="FF0000"/>
                </a:solidFill>
                <a:latin typeface="Cambria" panose="02040503050406030204" pitchFamily="18" charset="0"/>
                <a:ea typeface="Cambria" panose="02040503050406030204" pitchFamily="18" charset="0"/>
              </a:rPr>
              <a:t>Loại bỏ môi trường sống của vi khuẩn, ngăn ngừa vi khuẩn tiếp xúc, xâm nhập vào cơ thể là cách làm hiệu quả để phòng tránh bệnh do vi khuẩn.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50B47CDD-2492-09B4-2D5D-AB9ED453D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840" y="137160"/>
            <a:ext cx="5373479" cy="1221289"/>
          </a:xfrm>
          <a:prstGeom prst="rect">
            <a:avLst/>
          </a:prstGeom>
        </p:spPr>
      </p:pic>
    </p:spTree>
    <p:extLst>
      <p:ext uri="{BB962C8B-B14F-4D97-AF65-F5344CB8AC3E}">
        <p14:creationId xmlns:p14="http://schemas.microsoft.com/office/powerpoint/2010/main" val="3157029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7A737-B4B6-8613-4C14-4044B7C537BE}"/>
              </a:ext>
            </a:extLst>
          </p:cNvPr>
          <p:cNvSpPr txBox="1"/>
          <p:nvPr/>
        </p:nvSpPr>
        <p:spPr>
          <a:xfrm>
            <a:off x="2324099" y="196334"/>
            <a:ext cx="9693730" cy="1569660"/>
          </a:xfrm>
          <a:prstGeom prst="rect">
            <a:avLst/>
          </a:prstGeom>
          <a:noFill/>
        </p:spPr>
        <p:txBody>
          <a:bodyPr wrap="square">
            <a:spAutoFit/>
          </a:bodyPr>
          <a:lstStyle/>
          <a:p>
            <a:pPr lvl="0" algn="just"/>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3. </a:t>
            </a:r>
            <a:r>
              <a:rPr lang="vi-VN" sz="3200" b="1" dirty="0">
                <a:solidFill>
                  <a:srgbClr val="C00000"/>
                </a:solidFill>
                <a:latin typeface="Calibri" panose="020F0502020204030204" pitchFamily="34" charset="0"/>
                <a:ea typeface="Calibri" panose="020F0502020204030204" pitchFamily="34" charset="0"/>
                <a:cs typeface="Calibri" panose="020F0502020204030204" pitchFamily="34" charset="0"/>
              </a:rPr>
              <a:t>Một số bạn học sinh bị mắc bệnh tả (hình 3). Theo em, bạn đó và gia đình cần làm những việc gì để hạn chế nguy cơ lây lan bệnh tả sang người khác?</a:t>
            </a:r>
            <a:endParaRPr kumimoji="0" lang="en-GB" sz="32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F9A78F5-18E5-FD8D-78A4-E11DD208A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427" y="1877165"/>
            <a:ext cx="7424273" cy="4871978"/>
          </a:xfrm>
          <a:prstGeom prst="rect">
            <a:avLst/>
          </a:prstGeom>
        </p:spPr>
      </p:pic>
    </p:spTree>
    <p:extLst>
      <p:ext uri="{BB962C8B-B14F-4D97-AF65-F5344CB8AC3E}">
        <p14:creationId xmlns:p14="http://schemas.microsoft.com/office/powerpoint/2010/main" val="2728010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BAB6000-E050-5CDB-E54B-5E4287F80BDC}"/>
              </a:ext>
            </a:extLst>
          </p:cNvPr>
          <p:cNvGrpSpPr/>
          <p:nvPr/>
        </p:nvGrpSpPr>
        <p:grpSpPr>
          <a:xfrm>
            <a:off x="5627915" y="674914"/>
            <a:ext cx="6204856" cy="5758543"/>
            <a:chOff x="0" y="0"/>
            <a:chExt cx="1098500" cy="406400"/>
          </a:xfrm>
        </p:grpSpPr>
        <p:sp>
          <p:nvSpPr>
            <p:cNvPr id="5" name="Freeform 3">
              <a:extLst>
                <a:ext uri="{FF2B5EF4-FFF2-40B4-BE49-F238E27FC236}">
                  <a16:creationId xmlns:a16="http://schemas.microsoft.com/office/drawing/2014/main" id="{8608E6A8-E9F3-A98C-4D62-BAB72978033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4">
              <a:extLst>
                <a:ext uri="{FF2B5EF4-FFF2-40B4-BE49-F238E27FC236}">
                  <a16:creationId xmlns:a16="http://schemas.microsoft.com/office/drawing/2014/main" id="{55945555-AFFF-9853-6E6F-0558B8544732}"/>
                </a:ext>
              </a:extLst>
            </p:cNvPr>
            <p:cNvSpPr txBox="1"/>
            <p:nvPr/>
          </p:nvSpPr>
          <p:spPr>
            <a:xfrm>
              <a:off x="92505" y="0"/>
              <a:ext cx="973233"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Khi có người bị mắc bệnh tả trong gia đình hoặc công đồng cần thực hiện những việc sau để giảm nguy cơ lây nhiễm cho người khác</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Đồ chất thải vào bồn cầu, sau khi đó chất thải cần ngay lập tức khử trùng bồn cầu bằng chất diệt khuẩn.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Cần rửa tay và sử dụng chất sát khuẩn sau khi tiếp xúc với người bệnh.</a:t>
              </a:r>
            </a:p>
          </p:txBody>
        </p:sp>
      </p:grpSp>
      <p:pic>
        <p:nvPicPr>
          <p:cNvPr id="7" name="Picture 6">
            <a:extLst>
              <a:ext uri="{FF2B5EF4-FFF2-40B4-BE49-F238E27FC236}">
                <a16:creationId xmlns:a16="http://schemas.microsoft.com/office/drawing/2014/main" id="{6BAB6DDA-2381-FE39-065F-A98AC4C32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 y="2029566"/>
            <a:ext cx="4819888" cy="3162921"/>
          </a:xfrm>
          <a:prstGeom prst="rect">
            <a:avLst/>
          </a:prstGeom>
        </p:spPr>
      </p:pic>
    </p:spTree>
    <p:extLst>
      <p:ext uri="{BB962C8B-B14F-4D97-AF65-F5344CB8AC3E}">
        <p14:creationId xmlns:p14="http://schemas.microsoft.com/office/powerpoint/2010/main" val="13051790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2C25C4BB-B392-7071-9F65-FC102A9EFFE9}"/>
              </a:ext>
            </a:extLst>
          </p:cNvPr>
          <p:cNvSpPr txBox="1"/>
          <p:nvPr/>
        </p:nvSpPr>
        <p:spPr>
          <a:xfrm>
            <a:off x="558800" y="1701800"/>
            <a:ext cx="9834880" cy="2215991"/>
          </a:xfrm>
          <a:prstGeom prst="rect">
            <a:avLst/>
          </a:prstGeom>
        </p:spPr>
        <p:txBody>
          <a:bodyPr wrap="square" lIns="0" tIns="0" rIns="0" bIns="0" rtlCol="0" anchor="t">
            <a:spAutoFit/>
          </a:bodyPr>
          <a:lstStyle/>
          <a:p>
            <a:pPr algn="just" defTabSz="609630"/>
            <a:r>
              <a:rPr lang="vi-VN" sz="3600" dirty="0">
                <a:solidFill>
                  <a:srgbClr val="FF0000"/>
                </a:solidFill>
                <a:latin typeface="Cambria" panose="02040503050406030204" pitchFamily="18" charset="0"/>
                <a:ea typeface="Cambria" panose="02040503050406030204" pitchFamily="18" charset="0"/>
              </a:rPr>
              <a:t>Bệnh do vi khuẩn có thể xảy ra với bất cứ ai, ở bất cứ đâu. Thực hiện thường xuyên, có ý thức các việc giúp giảm nguy cơ lây nhiễm bệnh từ vi khuẩn sẽ giúp chúng ta có chất lượng cuộc sống tốt hơn.</a:t>
            </a:r>
            <a:endParaRPr lang="en-US" sz="36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0CEC74-A92E-8672-8782-EA11061E1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0" y="127000"/>
            <a:ext cx="5432404" cy="1221289"/>
          </a:xfrm>
          <a:prstGeom prst="rect">
            <a:avLst/>
          </a:prstGeom>
        </p:spPr>
      </p:pic>
    </p:spTree>
    <p:extLst>
      <p:ext uri="{BB962C8B-B14F-4D97-AF65-F5344CB8AC3E}">
        <p14:creationId xmlns:p14="http://schemas.microsoft.com/office/powerpoint/2010/main" val="2933079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E1FD0-6D8A-0E52-506B-A73B40547C38}"/>
              </a:ext>
            </a:extLst>
          </p:cNvPr>
          <p:cNvPicPr>
            <a:picLocks noChangeAspect="1"/>
          </p:cNvPicPr>
          <p:nvPr/>
        </p:nvPicPr>
        <p:blipFill>
          <a:blip r:embed="rId2"/>
          <a:stretch>
            <a:fillRect/>
          </a:stretch>
        </p:blipFill>
        <p:spPr>
          <a:xfrm>
            <a:off x="3673372" y="2194899"/>
            <a:ext cx="7827942" cy="2206943"/>
          </a:xfrm>
          <a:prstGeom prst="rect">
            <a:avLst/>
          </a:prstGeom>
        </p:spPr>
      </p:pic>
    </p:spTree>
    <p:extLst>
      <p:ext uri="{BB962C8B-B14F-4D97-AF65-F5344CB8AC3E}">
        <p14:creationId xmlns:p14="http://schemas.microsoft.com/office/powerpoint/2010/main" val="3570915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676400" y="488949"/>
              <a:ext cx="6172200" cy="585111"/>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Vi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khuẩn</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lactic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có</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tác</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dụng</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gì</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trong</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việc</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chế</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biến</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thực</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3733"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phẩm</a:t>
              </a:r>
              <a:r>
                <a:rPr kumimoji="0" lang="en-US" sz="3733"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a:t>
              </a: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0" name="Group 29"/>
          <p:cNvGrpSpPr/>
          <p:nvPr/>
        </p:nvGrpSpPr>
        <p:grpSpPr>
          <a:xfrm>
            <a:off x="2409371" y="3526972"/>
            <a:ext cx="8737600" cy="1428443"/>
            <a:chOff x="1524000" y="1809750"/>
            <a:chExt cx="6553200" cy="762000"/>
          </a:xfrm>
        </p:grpSpPr>
        <p:sp>
          <p:nvSpPr>
            <p:cNvPr id="31" name="Rectangle 30"/>
            <p:cNvSpPr/>
            <p:nvPr/>
          </p:nvSpPr>
          <p:spPr>
            <a:xfrm>
              <a:off x="1524000" y="1809750"/>
              <a:ext cx="6553200" cy="762000"/>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TextBox 31"/>
            <p:cNvSpPr txBox="1"/>
            <p:nvPr/>
          </p:nvSpPr>
          <p:spPr>
            <a:xfrm>
              <a:off x="1578427" y="1907722"/>
              <a:ext cx="6418218" cy="574640"/>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Giúp bảo quản thực phẩm, làm tăng hương vị và tăng giá trị dinh dưỡng cho thực phẩm.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8" y="3755572"/>
            <a:ext cx="3156857" cy="3156857"/>
          </a:xfrm>
          <a:prstGeom prst="rect">
            <a:avLst/>
          </a:prstGeom>
        </p:spPr>
      </p:pic>
      <p:pic>
        <p:nvPicPr>
          <p:cNvPr id="36" name="Picture 35">
            <a:extLst>
              <a:ext uri="{FF2B5EF4-FFF2-40B4-BE49-F238E27FC236}">
                <a16:creationId xmlns:a16="http://schemas.microsoft.com/office/drawing/2014/main" id="{8C73202A-DFDA-497D-B377-24F8C66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3830" y="3450772"/>
            <a:ext cx="1088571" cy="1064987"/>
          </a:xfrm>
          <a:prstGeom prst="rect">
            <a:avLst/>
          </a:prstGeom>
        </p:spPr>
      </p:pic>
      <p:pic>
        <p:nvPicPr>
          <p:cNvPr id="21" name="Picture 20">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2174" y="215550"/>
            <a:ext cx="1167585" cy="637063"/>
          </a:xfrm>
          <a:prstGeom prst="rect">
            <a:avLst/>
          </a:prstGeom>
        </p:spPr>
      </p:pic>
    </p:spTree>
    <p:extLst>
      <p:ext uri="{BB962C8B-B14F-4D97-AF65-F5344CB8AC3E}">
        <p14:creationId xmlns:p14="http://schemas.microsoft.com/office/powerpoint/2010/main" val="10348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49003"/>
            <a:ext cx="8737600" cy="2062295"/>
            <a:chOff x="1524000" y="343500"/>
            <a:chExt cx="6553200" cy="972153"/>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709057" y="343500"/>
              <a:ext cx="6172200" cy="972153"/>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vi-VN" sz="4267"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Vì sao cho đường vào nước muối chua rau, củ, quả lại rút ngắn thời gian muối chua?</a:t>
              </a:r>
              <a:endParaRPr kumimoji="0" lang="en-US" sz="4267"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8" y="3755572"/>
            <a:ext cx="3156857" cy="3156857"/>
          </a:xfrm>
          <a:prstGeom prst="rect">
            <a:avLst/>
          </a:prstGeom>
        </p:spPr>
      </p:pic>
      <p:pic>
        <p:nvPicPr>
          <p:cNvPr id="35" name="Picture 3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34021" y="192409"/>
            <a:ext cx="2052907" cy="1137651"/>
          </a:xfrm>
          <a:prstGeom prst="rect">
            <a:avLst/>
          </a:prstGeom>
        </p:spPr>
      </p:pic>
      <p:grpSp>
        <p:nvGrpSpPr>
          <p:cNvPr id="2" name="Group 1">
            <a:extLst>
              <a:ext uri="{FF2B5EF4-FFF2-40B4-BE49-F238E27FC236}">
                <a16:creationId xmlns:a16="http://schemas.microsoft.com/office/drawing/2014/main" id="{253DAA65-968F-F29D-EFAC-4DFFE41D8496}"/>
              </a:ext>
            </a:extLst>
          </p:cNvPr>
          <p:cNvGrpSpPr/>
          <p:nvPr/>
        </p:nvGrpSpPr>
        <p:grpSpPr>
          <a:xfrm>
            <a:off x="2409371" y="3526971"/>
            <a:ext cx="8737600" cy="2786743"/>
            <a:chOff x="1524000" y="1809749"/>
            <a:chExt cx="6553200" cy="1829216"/>
          </a:xfrm>
        </p:grpSpPr>
        <p:sp>
          <p:nvSpPr>
            <p:cNvPr id="3" name="Rectangle 2">
              <a:extLst>
                <a:ext uri="{FF2B5EF4-FFF2-40B4-BE49-F238E27FC236}">
                  <a16:creationId xmlns:a16="http://schemas.microsoft.com/office/drawing/2014/main" id="{96E998B6-B87E-760E-9F8B-C7BB18C7BA08}"/>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5DB2A25-178D-AEB9-FFD9-511C7E5837FD}"/>
                </a:ext>
              </a:extLst>
            </p:cNvPr>
            <p:cNvSpPr txBox="1"/>
            <p:nvPr/>
          </p:nvSpPr>
          <p:spPr>
            <a:xfrm>
              <a:off x="1578427" y="1907722"/>
              <a:ext cx="6418218" cy="1731243"/>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Đường là thức ăn của vi khuẩn lactic nên cho đường vào nước muối chua rau củ quả sẽ giúp vì khuẩn phát triển nhanh hơn, rau củ nhanh chua hơn.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F289E71C-78F1-6D32-9BF8-EED5A5BD54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9772" y="4942114"/>
            <a:ext cx="1088571" cy="1064987"/>
          </a:xfrm>
          <a:prstGeom prst="rect">
            <a:avLst/>
          </a:prstGeom>
        </p:spPr>
      </p:pic>
    </p:spTree>
    <p:extLst>
      <p:ext uri="{BB962C8B-B14F-4D97-AF65-F5344CB8AC3E}">
        <p14:creationId xmlns:p14="http://schemas.microsoft.com/office/powerpoint/2010/main" val="398985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902781" y="562697"/>
              <a:ext cx="5526719" cy="362710"/>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vantGarde" pitchFamily="2" charset="0"/>
                </a:rPr>
                <a:t>Bệnh</a:t>
              </a:r>
              <a:r>
                <a:rPr lang="en-US" sz="4400" b="1" dirty="0">
                  <a:solidFill>
                    <a:prstClr val="black"/>
                  </a:solidFill>
                  <a:latin typeface="Cambria" panose="02040503050406030204" pitchFamily="18" charset="0"/>
                  <a:ea typeface="Cambria" panose="02040503050406030204" pitchFamily="18" charset="0"/>
                  <a:cs typeface="AvantGarde" pitchFamily="2" charset="0"/>
                </a:rPr>
                <a:t>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tả</a:t>
              </a:r>
              <a:r>
                <a:rPr lang="en-US" sz="4400" b="1" dirty="0">
                  <a:solidFill>
                    <a:prstClr val="black"/>
                  </a:solidFill>
                  <a:latin typeface="Cambria" panose="02040503050406030204" pitchFamily="18" charset="0"/>
                  <a:ea typeface="Cambria" panose="02040503050406030204" pitchFamily="18" charset="0"/>
                  <a:cs typeface="AvantGarde" pitchFamily="2" charset="0"/>
                </a:rPr>
                <a:t>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lây</a:t>
              </a:r>
              <a:r>
                <a:rPr lang="en-US" sz="4400" b="1" dirty="0">
                  <a:solidFill>
                    <a:prstClr val="black"/>
                  </a:solidFill>
                  <a:latin typeface="Cambria" panose="02040503050406030204" pitchFamily="18" charset="0"/>
                  <a:ea typeface="Cambria" panose="02040503050406030204" pitchFamily="18" charset="0"/>
                  <a:cs typeface="AvantGarde" pitchFamily="2" charset="0"/>
                </a:rPr>
                <a:t> qua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đường</a:t>
              </a:r>
              <a:r>
                <a:rPr lang="en-US" sz="4400" b="1" dirty="0">
                  <a:solidFill>
                    <a:prstClr val="black"/>
                  </a:solidFill>
                  <a:latin typeface="Cambria" panose="02040503050406030204" pitchFamily="18" charset="0"/>
                  <a:ea typeface="Cambria" panose="02040503050406030204" pitchFamily="18" charset="0"/>
                  <a:cs typeface="AvantGarde" pitchFamily="2" charset="0"/>
                </a:rPr>
                <a:t> </a:t>
              </a:r>
              <a:r>
                <a:rPr lang="en-US" sz="4400" b="1" dirty="0" err="1">
                  <a:solidFill>
                    <a:prstClr val="black"/>
                  </a:solidFill>
                  <a:latin typeface="Cambria" panose="02040503050406030204" pitchFamily="18" charset="0"/>
                  <a:ea typeface="Cambria" panose="02040503050406030204" pitchFamily="18" charset="0"/>
                  <a:cs typeface="AvantGarde" pitchFamily="2" charset="0"/>
                </a:rPr>
                <a:t>nào</a:t>
              </a:r>
              <a:r>
                <a:rPr lang="en-US" sz="4400" b="1" dirty="0">
                  <a:solidFill>
                    <a:prstClr val="black"/>
                  </a:solidFill>
                  <a:latin typeface="Cambria" panose="02040503050406030204" pitchFamily="18" charset="0"/>
                  <a:ea typeface="Cambria" panose="02040503050406030204" pitchFamily="18" charset="0"/>
                  <a:cs typeface="AvantGarde" pitchFamily="2"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8" y="3755572"/>
            <a:ext cx="3156857" cy="3156857"/>
          </a:xfrm>
          <a:prstGeom prst="rect">
            <a:avLst/>
          </a:prstGeom>
        </p:spPr>
      </p:pic>
      <p:pic>
        <p:nvPicPr>
          <p:cNvPr id="21" name="Picture 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6273" y="241116"/>
            <a:ext cx="1864491" cy="1867085"/>
          </a:xfrm>
          <a:prstGeom prst="rect">
            <a:avLst/>
          </a:prstGeom>
        </p:spPr>
      </p:pic>
      <p:grpSp>
        <p:nvGrpSpPr>
          <p:cNvPr id="2" name="Group 1">
            <a:extLst>
              <a:ext uri="{FF2B5EF4-FFF2-40B4-BE49-F238E27FC236}">
                <a16:creationId xmlns:a16="http://schemas.microsoft.com/office/drawing/2014/main" id="{07A27E3C-1B22-11E4-C1E9-51BD5218A926}"/>
              </a:ext>
            </a:extLst>
          </p:cNvPr>
          <p:cNvGrpSpPr/>
          <p:nvPr/>
        </p:nvGrpSpPr>
        <p:grpSpPr>
          <a:xfrm>
            <a:off x="3918857" y="3276599"/>
            <a:ext cx="5475513" cy="1426029"/>
            <a:chOff x="1524000" y="1809749"/>
            <a:chExt cx="6553200" cy="1714499"/>
          </a:xfrm>
        </p:grpSpPr>
        <p:sp>
          <p:nvSpPr>
            <p:cNvPr id="3" name="Rectangle 2">
              <a:extLst>
                <a:ext uri="{FF2B5EF4-FFF2-40B4-BE49-F238E27FC236}">
                  <a16:creationId xmlns:a16="http://schemas.microsoft.com/office/drawing/2014/main" id="{573982AB-FE10-6656-F455-EAE4BDA328F5}"/>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121C5D9-4772-4A81-0F2F-52D4450B237F}"/>
                </a:ext>
              </a:extLst>
            </p:cNvPr>
            <p:cNvSpPr txBox="1"/>
            <p:nvPr/>
          </p:nvSpPr>
          <p:spPr>
            <a:xfrm>
              <a:off x="1578427" y="1907722"/>
              <a:ext cx="6418218" cy="606073"/>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lang="en-US" sz="5400" b="1" dirty="0" err="1">
                  <a:solidFill>
                    <a:prstClr val="black"/>
                  </a:solidFill>
                  <a:latin typeface="Cambria" panose="02040503050406030204" pitchFamily="18" charset="0"/>
                  <a:ea typeface="Cambria" panose="02040503050406030204" pitchFamily="18" charset="0"/>
                  <a:cs typeface="AvantGarde" pitchFamily="2" charset="0"/>
                </a:rPr>
                <a:t>Đường</a:t>
              </a:r>
              <a:r>
                <a:rPr lang="en-US" sz="5400" b="1" dirty="0">
                  <a:solidFill>
                    <a:prstClr val="black"/>
                  </a:solidFill>
                  <a:latin typeface="Cambria" panose="02040503050406030204" pitchFamily="18" charset="0"/>
                  <a:ea typeface="Cambria" panose="02040503050406030204" pitchFamily="18" charset="0"/>
                  <a:cs typeface="AvantGarde" pitchFamily="2" charset="0"/>
                </a:rPr>
                <a:t> </a:t>
              </a:r>
              <a:r>
                <a:rPr lang="en-US" sz="5400" b="1" dirty="0" err="1">
                  <a:solidFill>
                    <a:prstClr val="black"/>
                  </a:solidFill>
                  <a:latin typeface="Cambria" panose="02040503050406030204" pitchFamily="18" charset="0"/>
                  <a:ea typeface="Cambria" panose="02040503050406030204" pitchFamily="18" charset="0"/>
                  <a:cs typeface="AvantGarde" pitchFamily="2" charset="0"/>
                </a:rPr>
                <a:t>tiêu</a:t>
              </a:r>
              <a:r>
                <a:rPr lang="en-US" sz="5400" b="1" dirty="0">
                  <a:solidFill>
                    <a:prstClr val="black"/>
                  </a:solidFill>
                  <a:latin typeface="Cambria" panose="02040503050406030204" pitchFamily="18" charset="0"/>
                  <a:ea typeface="Cambria" panose="02040503050406030204" pitchFamily="18" charset="0"/>
                  <a:cs typeface="AvantGarde" pitchFamily="2" charset="0"/>
                </a:rPr>
                <a:t> </a:t>
              </a:r>
              <a:r>
                <a:rPr lang="en-US" sz="5400" b="1" dirty="0" err="1">
                  <a:solidFill>
                    <a:prstClr val="black"/>
                  </a:solidFill>
                  <a:latin typeface="Cambria" panose="02040503050406030204" pitchFamily="18" charset="0"/>
                  <a:ea typeface="Cambria" panose="02040503050406030204" pitchFamily="18" charset="0"/>
                  <a:cs typeface="AvantGarde" pitchFamily="2" charset="0"/>
                </a:rPr>
                <a:t>hoá</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FAA20408-1D09-92D1-A698-0091A4FDD1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1857" y="3788228"/>
            <a:ext cx="1088571" cy="1064987"/>
          </a:xfrm>
          <a:prstGeom prst="rect">
            <a:avLst/>
          </a:prstGeom>
        </p:spPr>
      </p:pic>
    </p:spTree>
    <p:extLst>
      <p:ext uri="{BB962C8B-B14F-4D97-AF65-F5344CB8AC3E}">
        <p14:creationId xmlns:p14="http://schemas.microsoft.com/office/powerpoint/2010/main" val="19066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1"/>
                                        </p:tgtEl>
                                        <p:attrNameLst>
                                          <p:attrName>r</p:attrName>
                                        </p:attrNameLst>
                                      </p:cBhvr>
                                    </p:animRot>
                                    <p:animRot by="-240000">
                                      <p:cBhvr>
                                        <p:cTn id="10" dur="200" fill="hold">
                                          <p:stCondLst>
                                            <p:cond delay="200"/>
                                          </p:stCondLst>
                                        </p:cTn>
                                        <p:tgtEl>
                                          <p:spTgt spid="21"/>
                                        </p:tgtEl>
                                        <p:attrNameLst>
                                          <p:attrName>r</p:attrName>
                                        </p:attrNameLst>
                                      </p:cBhvr>
                                    </p:animRot>
                                    <p:animRot by="240000">
                                      <p:cBhvr>
                                        <p:cTn id="11" dur="200" fill="hold">
                                          <p:stCondLst>
                                            <p:cond delay="400"/>
                                          </p:stCondLst>
                                        </p:cTn>
                                        <p:tgtEl>
                                          <p:spTgt spid="21"/>
                                        </p:tgtEl>
                                        <p:attrNameLst>
                                          <p:attrName>r</p:attrName>
                                        </p:attrNameLst>
                                      </p:cBhvr>
                                    </p:animRot>
                                    <p:animRot by="-240000">
                                      <p:cBhvr>
                                        <p:cTn id="12" dur="200" fill="hold">
                                          <p:stCondLst>
                                            <p:cond delay="600"/>
                                          </p:stCondLst>
                                        </p:cTn>
                                        <p:tgtEl>
                                          <p:spTgt spid="21"/>
                                        </p:tgtEl>
                                        <p:attrNameLst>
                                          <p:attrName>r</p:attrName>
                                        </p:attrNameLst>
                                      </p:cBhvr>
                                    </p:animRot>
                                    <p:animRot by="120000">
                                      <p:cBhvr>
                                        <p:cTn id="13" dur="200" fill="hold">
                                          <p:stCondLst>
                                            <p:cond delay="800"/>
                                          </p:stCondLst>
                                        </p:cTn>
                                        <p:tgtEl>
                                          <p:spTgt spid="2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19"/>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676400" y="488949"/>
              <a:ext cx="6172200" cy="681895"/>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Kể 3 việc làm tăng nguy cơ nhiễm bệnh tả.</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8" y="3755572"/>
            <a:ext cx="3156857" cy="3156857"/>
          </a:xfrm>
          <a:prstGeom prst="rect">
            <a:avLst/>
          </a:prstGeom>
        </p:spPr>
      </p:pic>
      <p:pic>
        <p:nvPicPr>
          <p:cNvPr id="22" name="Picture 2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7271" y="49711"/>
            <a:ext cx="1022192" cy="1022192"/>
          </a:xfrm>
          <a:prstGeom prst="rect">
            <a:avLst/>
          </a:prstGeom>
        </p:spPr>
      </p:pic>
      <p:grpSp>
        <p:nvGrpSpPr>
          <p:cNvPr id="2" name="Group 1">
            <a:extLst>
              <a:ext uri="{FF2B5EF4-FFF2-40B4-BE49-F238E27FC236}">
                <a16:creationId xmlns:a16="http://schemas.microsoft.com/office/drawing/2014/main" id="{1EAE8BB3-D425-8D73-DC85-9F0D6CE4CD7A}"/>
              </a:ext>
            </a:extLst>
          </p:cNvPr>
          <p:cNvGrpSpPr/>
          <p:nvPr/>
        </p:nvGrpSpPr>
        <p:grpSpPr>
          <a:xfrm>
            <a:off x="2496457" y="3211286"/>
            <a:ext cx="8737600" cy="2611976"/>
            <a:chOff x="1524000" y="1809749"/>
            <a:chExt cx="6553200" cy="1714499"/>
          </a:xfrm>
        </p:grpSpPr>
        <p:sp>
          <p:nvSpPr>
            <p:cNvPr id="3" name="Rectangle 2">
              <a:extLst>
                <a:ext uri="{FF2B5EF4-FFF2-40B4-BE49-F238E27FC236}">
                  <a16:creationId xmlns:a16="http://schemas.microsoft.com/office/drawing/2014/main" id="{3A86E64C-4AD3-63C2-5D46-4FF359D480A0}"/>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2501EED-4097-9E5E-D7DB-1A8276BD1F5A}"/>
                </a:ext>
              </a:extLst>
            </p:cNvPr>
            <p:cNvSpPr txBox="1"/>
            <p:nvPr/>
          </p:nvSpPr>
          <p:spPr>
            <a:xfrm>
              <a:off x="1578427" y="1907722"/>
              <a:ext cx="6418218" cy="1515182"/>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ăn uống không hợp vệ sinh, không rửa tay trước khi ăn và sau khi đi đại tiên....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6A32767F-B89F-61D0-AC05-87302C50B2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6858" y="4626429"/>
            <a:ext cx="1088571" cy="1064987"/>
          </a:xfrm>
          <a:prstGeom prst="rect">
            <a:avLst/>
          </a:prstGeom>
        </p:spPr>
      </p:pic>
    </p:spTree>
    <p:extLst>
      <p:ext uri="{BB962C8B-B14F-4D97-AF65-F5344CB8AC3E}">
        <p14:creationId xmlns:p14="http://schemas.microsoft.com/office/powerpoint/2010/main" val="10188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32000" y="473221"/>
            <a:ext cx="8737600" cy="1939780"/>
            <a:chOff x="1524000" y="354915"/>
            <a:chExt cx="6553200" cy="914400"/>
          </a:xfrm>
        </p:grpSpPr>
        <p:sp>
          <p:nvSpPr>
            <p:cNvPr id="5" name="Rounded Rectangle 4"/>
            <p:cNvSpPr/>
            <p:nvPr/>
          </p:nvSpPr>
          <p:spPr>
            <a:xfrm>
              <a:off x="1524000" y="354915"/>
              <a:ext cx="6553200" cy="914400"/>
            </a:xfrm>
            <a:prstGeom prst="roundRect">
              <a:avLst/>
            </a:prstGeom>
            <a:solidFill>
              <a:schemeClr val="tx2">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676400" y="559021"/>
              <a:ext cx="6172200" cy="623861"/>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Làm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thế</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tránh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nhiễm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vi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khuẩn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gây</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vantGarde" pitchFamily="2" charset="0"/>
                </a:rPr>
                <a:t>bệnh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a:t>
              </a:r>
            </a:p>
          </p:txBody>
        </p:sp>
      </p:grpSp>
      <p:sp>
        <p:nvSpPr>
          <p:cNvPr id="9" name="Notched Right Arrow 8">
            <a:hlinkClick r:id="rId3" action="ppaction://hlinksldjump"/>
          </p:cNvPr>
          <p:cNvSpPr/>
          <p:nvPr/>
        </p:nvSpPr>
        <p:spPr>
          <a:xfrm>
            <a:off x="10827659" y="6186716"/>
            <a:ext cx="1117600" cy="563637"/>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8" y="3755572"/>
            <a:ext cx="3156857" cy="3156857"/>
          </a:xfrm>
          <a:prstGeom prst="rect">
            <a:avLst/>
          </a:prstGeom>
        </p:spPr>
      </p:pic>
      <p:pic>
        <p:nvPicPr>
          <p:cNvPr id="23" name="Picture 2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7507" y="-2308"/>
            <a:ext cx="1406439" cy="1406439"/>
          </a:xfrm>
          <a:prstGeom prst="rect">
            <a:avLst/>
          </a:prstGeom>
        </p:spPr>
      </p:pic>
      <p:grpSp>
        <p:nvGrpSpPr>
          <p:cNvPr id="2" name="Group 1">
            <a:extLst>
              <a:ext uri="{FF2B5EF4-FFF2-40B4-BE49-F238E27FC236}">
                <a16:creationId xmlns:a16="http://schemas.microsoft.com/office/drawing/2014/main" id="{A7D68257-FFD9-B000-9E44-82D3330A844D}"/>
              </a:ext>
            </a:extLst>
          </p:cNvPr>
          <p:cNvGrpSpPr/>
          <p:nvPr/>
        </p:nvGrpSpPr>
        <p:grpSpPr>
          <a:xfrm>
            <a:off x="2496457" y="3211286"/>
            <a:ext cx="8737600" cy="2611976"/>
            <a:chOff x="1524000" y="1809749"/>
            <a:chExt cx="6553200" cy="1714499"/>
          </a:xfrm>
        </p:grpSpPr>
        <p:sp>
          <p:nvSpPr>
            <p:cNvPr id="3" name="Rectangle 2">
              <a:extLst>
                <a:ext uri="{FF2B5EF4-FFF2-40B4-BE49-F238E27FC236}">
                  <a16:creationId xmlns:a16="http://schemas.microsoft.com/office/drawing/2014/main" id="{B7935C3E-1BFB-64F1-DD3E-93317D8825B9}"/>
                </a:ext>
              </a:extLst>
            </p:cNvPr>
            <p:cNvSpPr/>
            <p:nvPr/>
          </p:nvSpPr>
          <p:spPr>
            <a:xfrm>
              <a:off x="1524000" y="1809749"/>
              <a:ext cx="6553200" cy="1714499"/>
            </a:xfrm>
            <a:prstGeom prst="rect">
              <a:avLst/>
            </a:prstGeom>
            <a:solidFill>
              <a:srgbClr val="FF993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121914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CE78228-04C7-9CA2-3B34-DD4D82FF2F8E}"/>
                </a:ext>
              </a:extLst>
            </p:cNvPr>
            <p:cNvSpPr txBox="1"/>
            <p:nvPr/>
          </p:nvSpPr>
          <p:spPr>
            <a:xfrm>
              <a:off x="1578427" y="1836268"/>
              <a:ext cx="6418218" cy="1676801"/>
            </a:xfrm>
            <a:prstGeom prst="rect">
              <a:avLst/>
            </a:prstGeom>
            <a:noFill/>
          </p:spPr>
          <p:txBody>
            <a:bodyPr wrap="square" rtlCol="0">
              <a:spAutoFit/>
            </a:bodyPr>
            <a:lstStyle/>
            <a:p>
              <a:pPr marL="0" marR="0" lvl="0" indent="0" algn="just" defTabSz="121914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rPr>
                <a:t>Thực hiện ăn sạch, uống sạch, giữ vệ sinh để đảm bảo vi khuẩn không xâm nhập được qua đường tiêu hoá, vết thương hở</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vantGarde" pitchFamily="2" charset="0"/>
              </a:endParaRPr>
            </a:p>
          </p:txBody>
        </p:sp>
      </p:grpSp>
      <p:pic>
        <p:nvPicPr>
          <p:cNvPr id="10" name="Picture 9">
            <a:extLst>
              <a:ext uri="{FF2B5EF4-FFF2-40B4-BE49-F238E27FC236}">
                <a16:creationId xmlns:a16="http://schemas.microsoft.com/office/drawing/2014/main" id="{901862B3-7CC6-65B0-39C2-A181D66564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6858" y="4626429"/>
            <a:ext cx="1088571" cy="1064987"/>
          </a:xfrm>
          <a:prstGeom prst="rect">
            <a:avLst/>
          </a:prstGeom>
        </p:spPr>
      </p:pic>
    </p:spTree>
    <p:extLst>
      <p:ext uri="{BB962C8B-B14F-4D97-AF65-F5344CB8AC3E}">
        <p14:creationId xmlns:p14="http://schemas.microsoft.com/office/powerpoint/2010/main" val="13320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B0F5D8-B083-9115-C570-CA8BBA046155}"/>
              </a:ext>
            </a:extLst>
          </p:cNvPr>
          <p:cNvPicPr>
            <a:picLocks noChangeAspect="1"/>
          </p:cNvPicPr>
          <p:nvPr/>
        </p:nvPicPr>
        <p:blipFill>
          <a:blip r:embed="rId2"/>
          <a:stretch>
            <a:fillRect/>
          </a:stretch>
        </p:blipFill>
        <p:spPr>
          <a:xfrm>
            <a:off x="3404629" y="1383798"/>
            <a:ext cx="7942590" cy="2086333"/>
          </a:xfrm>
          <a:prstGeom prst="rect">
            <a:avLst/>
          </a:prstGeom>
        </p:spPr>
      </p:pic>
    </p:spTree>
    <p:extLst>
      <p:ext uri="{BB962C8B-B14F-4D97-AF65-F5344CB8AC3E}">
        <p14:creationId xmlns:p14="http://schemas.microsoft.com/office/powerpoint/2010/main" val="458594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5D074C-3F25-1957-7A56-A40EBD3837D5}"/>
              </a:ext>
            </a:extLst>
          </p:cNvPr>
          <p:cNvSpPr txBox="1"/>
          <p:nvPr/>
        </p:nvSpPr>
        <p:spPr>
          <a:xfrm>
            <a:off x="2324099" y="196334"/>
            <a:ext cx="8311244" cy="1569660"/>
          </a:xfrm>
          <a:prstGeom prst="rect">
            <a:avLst/>
          </a:prstGeom>
          <a:noFill/>
        </p:spPr>
        <p:txBody>
          <a:bodyPr wrap="square">
            <a:spAutoFit/>
          </a:bodyPr>
          <a:lstStyle/>
          <a:p>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1. Chia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sẻ</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một</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số</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nội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dung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về</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vi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khuẩn</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theo</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gợi</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ý ở </a:t>
            </a:r>
            <a:r>
              <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hình</a:t>
            </a: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 1.</a:t>
            </a:r>
          </a:p>
          <a:p>
            <a:endParaRPr lang="en-GB" sz="3200" b="1" dirty="0" err="1">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01EC4F1-61B6-69F7-9AB3-6E147575F629}"/>
              </a:ext>
            </a:extLst>
          </p:cNvPr>
          <p:cNvPicPr>
            <a:picLocks noChangeAspect="1"/>
          </p:cNvPicPr>
          <p:nvPr/>
        </p:nvPicPr>
        <p:blipFill>
          <a:blip r:embed="rId2"/>
          <a:stretch>
            <a:fillRect/>
          </a:stretch>
        </p:blipFill>
        <p:spPr>
          <a:xfrm>
            <a:off x="2547257" y="1294719"/>
            <a:ext cx="7141027" cy="5400675"/>
          </a:xfrm>
          <a:prstGeom prst="rect">
            <a:avLst/>
          </a:prstGeom>
        </p:spPr>
      </p:pic>
    </p:spTree>
    <p:extLst>
      <p:ext uri="{BB962C8B-B14F-4D97-AF65-F5344CB8AC3E}">
        <p14:creationId xmlns:p14="http://schemas.microsoft.com/office/powerpoint/2010/main" val="217612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547</Words>
  <Application>Microsoft Office PowerPoint</Application>
  <PresentationFormat>Widescreen</PresentationFormat>
  <Paragraphs>27</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Aptos</vt:lpstr>
      <vt:lpstr>Aptos Display</vt: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10</cp:lastModifiedBy>
  <cp:revision>24</cp:revision>
  <dcterms:created xsi:type="dcterms:W3CDTF">2024-09-03T18:15:03Z</dcterms:created>
  <dcterms:modified xsi:type="dcterms:W3CDTF">2025-02-19T05:09:21Z</dcterms:modified>
</cp:coreProperties>
</file>