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7" r:id="rId2"/>
    <p:sldId id="342" r:id="rId3"/>
    <p:sldId id="319" r:id="rId4"/>
    <p:sldId id="329" r:id="rId5"/>
    <p:sldId id="338" r:id="rId6"/>
    <p:sldId id="332" r:id="rId7"/>
    <p:sldId id="339" r:id="rId8"/>
    <p:sldId id="336" r:id="rId9"/>
    <p:sldId id="337" r:id="rId10"/>
    <p:sldId id="3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38D2-6B46-44AD-BD0D-40D6E40F7D1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9C67-4F62-4CB5-9AE8-B9D84182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12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39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42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5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 userDrawn="1"/>
        </p:nvSpPr>
        <p:spPr>
          <a:xfrm>
            <a:off x="970915" y="749935"/>
            <a:ext cx="10833735" cy="5855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03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9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711" r:id="rId4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93452"/>
            <a:ext cx="10915650" cy="469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5F68EB-2711-4074-9AA0-E58542CA5C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56" y="2011602"/>
            <a:ext cx="3145637" cy="1062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1B41BE-6238-4C90-9437-85E615D6D1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9784" y="3012508"/>
            <a:ext cx="872413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D90221F4-50E5-4272-BA85-D630FA490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97" y="2753136"/>
            <a:ext cx="4023360" cy="4023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3779-CD69-4BE9-B0DB-A4DB264D752E}"/>
              </a:ext>
            </a:extLst>
          </p:cNvPr>
          <p:cNvSpPr txBox="1"/>
          <p:nvPr/>
        </p:nvSpPr>
        <p:spPr>
          <a:xfrm>
            <a:off x="958646" y="3392378"/>
            <a:ext cx="9558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1/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con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2/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3/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F4B1CD7-385D-BD04-A0C9-D0073C76465B}"/>
              </a:ext>
            </a:extLst>
          </p:cNvPr>
          <p:cNvSpPr/>
          <p:nvPr/>
        </p:nvSpPr>
        <p:spPr>
          <a:xfrm>
            <a:off x="4547648" y="1769965"/>
            <a:ext cx="3607148" cy="514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YÊU CẦU CẦN ĐẠT:</a:t>
            </a:r>
          </a:p>
        </p:txBody>
      </p:sp>
      <p:pic>
        <p:nvPicPr>
          <p:cNvPr id="5" name="图片 71688" descr="9">
            <a:extLst>
              <a:ext uri="{FF2B5EF4-FFF2-40B4-BE49-F238E27FC236}">
                <a16:creationId xmlns:a16="http://schemas.microsoft.com/office/drawing/2014/main" id="{9BF0F2AE-F725-61BC-975D-E2CDA9FC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805" y="2536037"/>
            <a:ext cx="7119270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1689" descr="10">
            <a:extLst>
              <a:ext uri="{FF2B5EF4-FFF2-40B4-BE49-F238E27FC236}">
                <a16:creationId xmlns:a16="http://schemas.microsoft.com/office/drawing/2014/main" id="{FFD513BA-9BFD-886C-23FC-C5862ED5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747" y="3672671"/>
            <a:ext cx="7063873" cy="11804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150DB-EFDC-F8D7-6887-EB9CA4537932}"/>
              </a:ext>
            </a:extLst>
          </p:cNvPr>
          <p:cNvSpPr txBox="1"/>
          <p:nvPr/>
        </p:nvSpPr>
        <p:spPr>
          <a:xfrm>
            <a:off x="4214453" y="2610386"/>
            <a:ext cx="608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Mở rộng vốn từ về thành thị và nông thôn,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củng cố kiến thức về từ chỉ sự vật, đặc điểm.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8A241-0B5C-6CB9-FF35-45D345865319}"/>
              </a:ext>
            </a:extLst>
          </p:cNvPr>
          <p:cNvSpPr txBox="1"/>
          <p:nvPr/>
        </p:nvSpPr>
        <p:spPr>
          <a:xfrm>
            <a:off x="4313350" y="3810045"/>
            <a:ext cx="628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hận biết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các sự vật được so sánh trong câu văn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tả âm thanh và biết đặt câu có hình ảnh so sánh.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391D491-0039-F473-16FC-7C3E8C8F9E48}"/>
              </a:ext>
            </a:extLst>
          </p:cNvPr>
          <p:cNvSpPr/>
          <p:nvPr/>
        </p:nvSpPr>
        <p:spPr>
          <a:xfrm>
            <a:off x="3406027" y="2663475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BF16179-8461-1F7C-3B2F-02374960F017}"/>
              </a:ext>
            </a:extLst>
          </p:cNvPr>
          <p:cNvSpPr/>
          <p:nvPr/>
        </p:nvSpPr>
        <p:spPr>
          <a:xfrm>
            <a:off x="3367411" y="3799379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741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184C13A-E557-4AE5-B94F-214B21FA6AD8}"/>
              </a:ext>
            </a:extLst>
          </p:cNvPr>
          <p:cNvGrpSpPr/>
          <p:nvPr/>
        </p:nvGrpSpPr>
        <p:grpSpPr>
          <a:xfrm>
            <a:off x="1286794" y="338054"/>
            <a:ext cx="10145496" cy="1121559"/>
            <a:chOff x="2799077" y="294453"/>
            <a:chExt cx="4514747" cy="1246904"/>
          </a:xfrm>
        </p:grpSpPr>
        <p:sp>
          <p:nvSpPr>
            <p:cNvPr id="34" name="îṥḷíďê">
              <a:extLst>
                <a:ext uri="{FF2B5EF4-FFF2-40B4-BE49-F238E27FC236}">
                  <a16:creationId xmlns:a16="http://schemas.microsoft.com/office/drawing/2014/main" id="{9B211626-F3E9-4A50-8CE7-CA1342E99D11}"/>
                </a:ext>
              </a:extLst>
            </p:cNvPr>
            <p:cNvSpPr/>
            <p:nvPr/>
          </p:nvSpPr>
          <p:spPr bwMode="auto">
            <a:xfrm>
              <a:off x="2799077" y="438921"/>
              <a:ext cx="4461126" cy="1102436"/>
            </a:xfrm>
            <a:prstGeom prst="flowChartAlternateProcess">
              <a:avLst/>
            </a:prstGeom>
            <a:ln>
              <a:solidFill>
                <a:schemeClr val="accent6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5" name="Google Shape;5317;p41">
              <a:extLst>
                <a:ext uri="{FF2B5EF4-FFF2-40B4-BE49-F238E27FC236}">
                  <a16:creationId xmlns:a16="http://schemas.microsoft.com/office/drawing/2014/main" id="{B99F7DD8-BD12-4451-B514-244FA0865328}"/>
                </a:ext>
              </a:extLst>
            </p:cNvPr>
            <p:cNvSpPr txBox="1">
              <a:spLocks/>
            </p:cNvSpPr>
            <p:nvPr/>
          </p:nvSpPr>
          <p:spPr>
            <a:xfrm>
              <a:off x="2852698" y="294453"/>
              <a:ext cx="4461126" cy="1004055"/>
            </a:xfrm>
            <a:prstGeom prst="flowChartAlternateProcess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914103">
                <a:buClr>
                  <a:prstClr val="black"/>
                </a:buClr>
              </a:pPr>
              <a:r>
                <a:rPr lang="en-US" b="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từ ngữ chỉ sự vật và từ ngữ chỉ đặc điểm của sự vật thường thấy ở thành thị hoặc nông thôn.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A31304-8F58-4F2D-A75B-371275B09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96" y="1709535"/>
            <a:ext cx="8679169" cy="2863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16CC7-EBC6-4A2E-9578-73F6F84DF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64" y="4396146"/>
            <a:ext cx="8610858" cy="1759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335F67-5C21-4FEA-9276-B6B904DF2F68}"/>
              </a:ext>
            </a:extLst>
          </p:cNvPr>
          <p:cNvCxnSpPr/>
          <p:nvPr/>
        </p:nvCxnSpPr>
        <p:spPr>
          <a:xfrm>
            <a:off x="3848607" y="897492"/>
            <a:ext cx="1567411" cy="12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4DC35C-1CFE-4B41-AFA1-18037BB093EA}"/>
              </a:ext>
            </a:extLst>
          </p:cNvPr>
          <p:cNvCxnSpPr>
            <a:cxnSpLocks/>
          </p:cNvCxnSpPr>
          <p:nvPr/>
        </p:nvCxnSpPr>
        <p:spPr>
          <a:xfrm flipV="1">
            <a:off x="7070289" y="861168"/>
            <a:ext cx="2081257" cy="2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4DC35C-1CFE-4B41-AFA1-18037BB093EA}"/>
              </a:ext>
            </a:extLst>
          </p:cNvPr>
          <p:cNvCxnSpPr>
            <a:cxnSpLocks/>
          </p:cNvCxnSpPr>
          <p:nvPr/>
        </p:nvCxnSpPr>
        <p:spPr>
          <a:xfrm>
            <a:off x="3676073" y="1299058"/>
            <a:ext cx="1588654" cy="23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4DC35C-1CFE-4B41-AFA1-18037BB093EA}"/>
              </a:ext>
            </a:extLst>
          </p:cNvPr>
          <p:cNvCxnSpPr>
            <a:cxnSpLocks/>
          </p:cNvCxnSpPr>
          <p:nvPr/>
        </p:nvCxnSpPr>
        <p:spPr>
          <a:xfrm>
            <a:off x="6299293" y="1286223"/>
            <a:ext cx="1523907" cy="12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D2D0DCE-AD6D-430E-8C54-5E87D6660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24" y="1875320"/>
            <a:ext cx="4924337" cy="352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12F0013-F7A2-4DC7-A2D4-4A29369D16CA}"/>
              </a:ext>
            </a:extLst>
          </p:cNvPr>
          <p:cNvSpPr/>
          <p:nvPr/>
        </p:nvSpPr>
        <p:spPr>
          <a:xfrm>
            <a:off x="1685925" y="2368537"/>
            <a:ext cx="3378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đôi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5A09705-C18E-4637-9F9B-CC298459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208" y="2450055"/>
            <a:ext cx="5823412" cy="28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31304-8F58-4F2D-A75B-371275B09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94" y="119660"/>
            <a:ext cx="8369743" cy="265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14AF0F-4B7B-4C3E-A00A-D0C894619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57532"/>
              </p:ext>
            </p:extLst>
          </p:nvPr>
        </p:nvGraphicFramePr>
        <p:xfrm>
          <a:off x="1406867" y="2774183"/>
          <a:ext cx="10170162" cy="347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79">
                  <a:extLst>
                    <a:ext uri="{9D8B030D-6E8A-4147-A177-3AD203B41FA5}">
                      <a16:colId xmlns:a16="http://schemas.microsoft.com/office/drawing/2014/main" val="2348384162"/>
                    </a:ext>
                  </a:extLst>
                </a:gridCol>
                <a:gridCol w="3896654">
                  <a:extLst>
                    <a:ext uri="{9D8B030D-6E8A-4147-A177-3AD203B41FA5}">
                      <a16:colId xmlns:a16="http://schemas.microsoft.com/office/drawing/2014/main" val="3668161176"/>
                    </a:ext>
                  </a:extLst>
                </a:gridCol>
                <a:gridCol w="3804629">
                  <a:extLst>
                    <a:ext uri="{9D8B030D-6E8A-4147-A177-3AD203B41FA5}">
                      <a16:colId xmlns:a16="http://schemas.microsoft.com/office/drawing/2014/main" val="2628251253"/>
                    </a:ext>
                  </a:extLst>
                </a:gridCol>
              </a:tblGrid>
              <a:tr h="676878">
                <a:tc>
                  <a:txBody>
                    <a:bodyPr/>
                    <a:lstStyle/>
                    <a:p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43346"/>
                  </a:ext>
                </a:extLst>
              </a:tr>
              <a:tr h="13997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Ở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thị</a:t>
                      </a:r>
                      <a:endParaRPr lang="en-US" sz="24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ường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ấp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nập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28678"/>
                  </a:ext>
                </a:extLst>
              </a:tr>
              <a:tr h="13997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Ở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nông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thôn</a:t>
                      </a:r>
                      <a:endParaRPr lang="en-US" sz="24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ộng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mênh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mông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07468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5058A25F-C651-471B-AABE-3241C8C066EF}"/>
              </a:ext>
            </a:extLst>
          </p:cNvPr>
          <p:cNvSpPr/>
          <p:nvPr/>
        </p:nvSpPr>
        <p:spPr>
          <a:xfrm>
            <a:off x="4057650" y="1574800"/>
            <a:ext cx="1400507" cy="937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A1B65-B550-4EE0-904C-607235BCF6B0}"/>
              </a:ext>
            </a:extLst>
          </p:cNvPr>
          <p:cNvSpPr txBox="1"/>
          <p:nvPr/>
        </p:nvSpPr>
        <p:spPr>
          <a:xfrm>
            <a:off x="5623866" y="3481148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98632B-B840-485D-8411-4716D6ACB23E}"/>
              </a:ext>
            </a:extLst>
          </p:cNvPr>
          <p:cNvSpPr/>
          <p:nvPr/>
        </p:nvSpPr>
        <p:spPr>
          <a:xfrm>
            <a:off x="2877031" y="1006406"/>
            <a:ext cx="1400507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4063E-9986-462E-B22D-84DE19DADD83}"/>
              </a:ext>
            </a:extLst>
          </p:cNvPr>
          <p:cNvSpPr txBox="1"/>
          <p:nvPr/>
        </p:nvSpPr>
        <p:spPr>
          <a:xfrm>
            <a:off x="6292513" y="3476962"/>
            <a:ext cx="177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E9C3BC-D918-4D2F-B457-AF83ADC6F76E}"/>
              </a:ext>
            </a:extLst>
          </p:cNvPr>
          <p:cNvSpPr/>
          <p:nvPr/>
        </p:nvSpPr>
        <p:spPr>
          <a:xfrm>
            <a:off x="2245088" y="142722"/>
            <a:ext cx="3607072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34E011-4E96-4D72-BDB9-82BD399DE98B}"/>
              </a:ext>
            </a:extLst>
          </p:cNvPr>
          <p:cNvSpPr txBox="1"/>
          <p:nvPr/>
        </p:nvSpPr>
        <p:spPr>
          <a:xfrm>
            <a:off x="3762070" y="3887180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087DE6-E790-4DC2-A8F0-7A3735B29003}"/>
              </a:ext>
            </a:extLst>
          </p:cNvPr>
          <p:cNvSpPr/>
          <p:nvPr/>
        </p:nvSpPr>
        <p:spPr>
          <a:xfrm>
            <a:off x="2931853" y="1757679"/>
            <a:ext cx="3230612" cy="753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613AC9-152F-4F17-9ADA-5AA19392ED67}"/>
              </a:ext>
            </a:extLst>
          </p:cNvPr>
          <p:cNvSpPr txBox="1"/>
          <p:nvPr/>
        </p:nvSpPr>
        <p:spPr>
          <a:xfrm>
            <a:off x="5648020" y="3887179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EE4DBF2-EC31-4FA6-B885-F19F79457AD4}"/>
              </a:ext>
            </a:extLst>
          </p:cNvPr>
          <p:cNvSpPr/>
          <p:nvPr/>
        </p:nvSpPr>
        <p:spPr>
          <a:xfrm>
            <a:off x="4754880" y="769132"/>
            <a:ext cx="422095" cy="698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2F9AB7-FE3A-404A-AA54-A042FE501993}"/>
              </a:ext>
            </a:extLst>
          </p:cNvPr>
          <p:cNvSpPr txBox="1"/>
          <p:nvPr/>
        </p:nvSpPr>
        <p:spPr>
          <a:xfrm>
            <a:off x="3828153" y="4400789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E8389DD-021A-4CE9-B64C-144705D6CDB5}"/>
              </a:ext>
            </a:extLst>
          </p:cNvPr>
          <p:cNvSpPr/>
          <p:nvPr/>
        </p:nvSpPr>
        <p:spPr>
          <a:xfrm>
            <a:off x="2287275" y="1052047"/>
            <a:ext cx="422095" cy="698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913B63-FC17-4E1B-AF80-72B8C422A135}"/>
              </a:ext>
            </a:extLst>
          </p:cNvPr>
          <p:cNvSpPr txBox="1"/>
          <p:nvPr/>
        </p:nvSpPr>
        <p:spPr>
          <a:xfrm>
            <a:off x="5493781" y="4412201"/>
            <a:ext cx="238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E06B440-CDEC-4F82-B702-92BD314DD48B}"/>
              </a:ext>
            </a:extLst>
          </p:cNvPr>
          <p:cNvSpPr/>
          <p:nvPr/>
        </p:nvSpPr>
        <p:spPr>
          <a:xfrm>
            <a:off x="7611417" y="1328438"/>
            <a:ext cx="1060840" cy="9572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D91554-B5B1-437C-BB0E-1CA0E3125BFE}"/>
              </a:ext>
            </a:extLst>
          </p:cNvPr>
          <p:cNvSpPr txBox="1"/>
          <p:nvPr/>
        </p:nvSpPr>
        <p:spPr>
          <a:xfrm>
            <a:off x="5458157" y="4837335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E107D53-A4F1-4A24-98AB-893760A53511}"/>
              </a:ext>
            </a:extLst>
          </p:cNvPr>
          <p:cNvSpPr/>
          <p:nvPr/>
        </p:nvSpPr>
        <p:spPr>
          <a:xfrm>
            <a:off x="6644977" y="1108259"/>
            <a:ext cx="793149" cy="611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80AFF1-EF40-41C3-B7F2-8CCD2FD59C03}"/>
              </a:ext>
            </a:extLst>
          </p:cNvPr>
          <p:cNvSpPr txBox="1"/>
          <p:nvPr/>
        </p:nvSpPr>
        <p:spPr>
          <a:xfrm>
            <a:off x="6361496" y="4842866"/>
            <a:ext cx="129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F89239-0352-468A-93FB-7B90C4EAF32E}"/>
              </a:ext>
            </a:extLst>
          </p:cNvPr>
          <p:cNvSpPr/>
          <p:nvPr/>
        </p:nvSpPr>
        <p:spPr>
          <a:xfrm>
            <a:off x="7221944" y="745296"/>
            <a:ext cx="997655" cy="611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F6FFC1-E7B1-4727-91FA-627F181F4F59}"/>
              </a:ext>
            </a:extLst>
          </p:cNvPr>
          <p:cNvSpPr txBox="1"/>
          <p:nvPr/>
        </p:nvSpPr>
        <p:spPr>
          <a:xfrm>
            <a:off x="3883425" y="5389929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B5A2B21-567A-42AF-AD8F-FD2E53304764}"/>
              </a:ext>
            </a:extLst>
          </p:cNvPr>
          <p:cNvSpPr/>
          <p:nvPr/>
        </p:nvSpPr>
        <p:spPr>
          <a:xfrm>
            <a:off x="7966470" y="270266"/>
            <a:ext cx="1839095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336BC7-6C10-4FA3-A5FC-A28CFBE17DD5}"/>
              </a:ext>
            </a:extLst>
          </p:cNvPr>
          <p:cNvSpPr txBox="1"/>
          <p:nvPr/>
        </p:nvSpPr>
        <p:spPr>
          <a:xfrm>
            <a:off x="5304246" y="5389929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29F6BA7-3284-436B-B649-909F1011D557}"/>
              </a:ext>
            </a:extLst>
          </p:cNvPr>
          <p:cNvSpPr/>
          <p:nvPr/>
        </p:nvSpPr>
        <p:spPr>
          <a:xfrm>
            <a:off x="6526276" y="1698270"/>
            <a:ext cx="1789450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CE4FB9-7CFD-4109-B14D-7CDAEE893D53}"/>
              </a:ext>
            </a:extLst>
          </p:cNvPr>
          <p:cNvSpPr txBox="1"/>
          <p:nvPr/>
        </p:nvSpPr>
        <p:spPr>
          <a:xfrm>
            <a:off x="6263856" y="5407217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21B2C6F-DB1A-4BD6-9A11-8A128421768F}"/>
              </a:ext>
            </a:extLst>
          </p:cNvPr>
          <p:cNvSpPr/>
          <p:nvPr/>
        </p:nvSpPr>
        <p:spPr>
          <a:xfrm>
            <a:off x="6380504" y="60403"/>
            <a:ext cx="1420776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1A45E0-283B-4463-91D9-A1437DF80CFA}"/>
              </a:ext>
            </a:extLst>
          </p:cNvPr>
          <p:cNvSpPr txBox="1"/>
          <p:nvPr/>
        </p:nvSpPr>
        <p:spPr>
          <a:xfrm>
            <a:off x="3895620" y="5851594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2760C4F-D624-4D11-8D95-2530ACA4B049}"/>
              </a:ext>
            </a:extLst>
          </p:cNvPr>
          <p:cNvSpPr/>
          <p:nvPr/>
        </p:nvSpPr>
        <p:spPr>
          <a:xfrm>
            <a:off x="7378628" y="527453"/>
            <a:ext cx="741238" cy="4655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3C04EC-E20E-45D6-AD71-E6271FF6C41D}"/>
              </a:ext>
            </a:extLst>
          </p:cNvPr>
          <p:cNvSpPr txBox="1"/>
          <p:nvPr/>
        </p:nvSpPr>
        <p:spPr>
          <a:xfrm>
            <a:off x="4904783" y="5840840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CA5B4E-C926-43B1-96D4-711AFA9CCC51}"/>
              </a:ext>
            </a:extLst>
          </p:cNvPr>
          <p:cNvSpPr/>
          <p:nvPr/>
        </p:nvSpPr>
        <p:spPr>
          <a:xfrm>
            <a:off x="9297856" y="1168043"/>
            <a:ext cx="741238" cy="4655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03D1F1-8700-470B-809D-3360538CD979}"/>
              </a:ext>
            </a:extLst>
          </p:cNvPr>
          <p:cNvSpPr txBox="1"/>
          <p:nvPr/>
        </p:nvSpPr>
        <p:spPr>
          <a:xfrm>
            <a:off x="6238948" y="5829480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2FCAAC-0A7A-44F5-A446-392CCFAB373A}"/>
              </a:ext>
            </a:extLst>
          </p:cNvPr>
          <p:cNvSpPr txBox="1"/>
          <p:nvPr/>
        </p:nvSpPr>
        <p:spPr>
          <a:xfrm>
            <a:off x="9042069" y="3464179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4CE041-41B5-49E0-8660-B6CE596CA89A}"/>
              </a:ext>
            </a:extLst>
          </p:cNvPr>
          <p:cNvSpPr txBox="1"/>
          <p:nvPr/>
        </p:nvSpPr>
        <p:spPr>
          <a:xfrm>
            <a:off x="7835035" y="3894580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110896A-6126-46AB-A06A-A50D553F5FDD}"/>
              </a:ext>
            </a:extLst>
          </p:cNvPr>
          <p:cNvSpPr txBox="1"/>
          <p:nvPr/>
        </p:nvSpPr>
        <p:spPr>
          <a:xfrm>
            <a:off x="9263804" y="3919952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57FB9F-C673-45CA-B84C-3B9B37356731}"/>
              </a:ext>
            </a:extLst>
          </p:cNvPr>
          <p:cNvSpPr txBox="1"/>
          <p:nvPr/>
        </p:nvSpPr>
        <p:spPr>
          <a:xfrm>
            <a:off x="10273700" y="4851507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ả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26D4A5-309C-4A43-9491-361975C516A0}"/>
              </a:ext>
            </a:extLst>
          </p:cNvPr>
          <p:cNvSpPr txBox="1"/>
          <p:nvPr/>
        </p:nvSpPr>
        <p:spPr>
          <a:xfrm>
            <a:off x="7824944" y="5403031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7F90AD-AA23-4716-8085-0128F6E41B1C}"/>
              </a:ext>
            </a:extLst>
          </p:cNvPr>
          <p:cNvSpPr txBox="1"/>
          <p:nvPr/>
        </p:nvSpPr>
        <p:spPr>
          <a:xfrm>
            <a:off x="9398280" y="5389670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02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5" grpId="0" animBg="1"/>
      <p:bldP spid="25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61" grpId="0" animBg="1"/>
      <p:bldP spid="61" grpId="1" animBg="1"/>
      <p:bldP spid="63" grpId="0" animBg="1"/>
      <p:bldP spid="6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31304-8F58-4F2D-A75B-371275B09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94" y="119660"/>
            <a:ext cx="8369743" cy="265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14AF0F-4B7B-4C3E-A00A-D0C894619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71664"/>
              </p:ext>
            </p:extLst>
          </p:nvPr>
        </p:nvGraphicFramePr>
        <p:xfrm>
          <a:off x="812800" y="2764182"/>
          <a:ext cx="10616249" cy="347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255">
                  <a:extLst>
                    <a:ext uri="{9D8B030D-6E8A-4147-A177-3AD203B41FA5}">
                      <a16:colId xmlns:a16="http://schemas.microsoft.com/office/drawing/2014/main" val="2348384162"/>
                    </a:ext>
                  </a:extLst>
                </a:gridCol>
                <a:gridCol w="4446485">
                  <a:extLst>
                    <a:ext uri="{9D8B030D-6E8A-4147-A177-3AD203B41FA5}">
                      <a16:colId xmlns:a16="http://schemas.microsoft.com/office/drawing/2014/main" val="3668161176"/>
                    </a:ext>
                  </a:extLst>
                </a:gridCol>
                <a:gridCol w="3971509">
                  <a:extLst>
                    <a:ext uri="{9D8B030D-6E8A-4147-A177-3AD203B41FA5}">
                      <a16:colId xmlns:a16="http://schemas.microsoft.com/office/drawing/2014/main" val="2628251253"/>
                    </a:ext>
                  </a:extLst>
                </a:gridCol>
              </a:tblGrid>
              <a:tr h="676878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8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843346"/>
                  </a:ext>
                </a:extLst>
              </a:tr>
              <a:tr h="139975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Ở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tấp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nập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3828678"/>
                  </a:ext>
                </a:extLst>
              </a:tr>
              <a:tr h="139975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Ở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thôn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rộng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mênh</a:t>
                      </a:r>
                      <a:r>
                        <a:rPr lang="en-US" sz="24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mông</a:t>
                      </a:r>
                      <a:r>
                        <a:rPr lang="en-US" sz="28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6807468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5058A25F-C651-471B-AABE-3241C8C066EF}"/>
              </a:ext>
            </a:extLst>
          </p:cNvPr>
          <p:cNvSpPr/>
          <p:nvPr/>
        </p:nvSpPr>
        <p:spPr>
          <a:xfrm>
            <a:off x="4057650" y="1574800"/>
            <a:ext cx="1400507" cy="937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A1B65-B550-4EE0-904C-607235BCF6B0}"/>
              </a:ext>
            </a:extLst>
          </p:cNvPr>
          <p:cNvSpPr txBox="1"/>
          <p:nvPr/>
        </p:nvSpPr>
        <p:spPr>
          <a:xfrm>
            <a:off x="4770774" y="349578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98632B-B840-485D-8411-4716D6ACB23E}"/>
              </a:ext>
            </a:extLst>
          </p:cNvPr>
          <p:cNvSpPr/>
          <p:nvPr/>
        </p:nvSpPr>
        <p:spPr>
          <a:xfrm>
            <a:off x="2877031" y="1006406"/>
            <a:ext cx="1400507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4063E-9986-462E-B22D-84DE19DADD83}"/>
              </a:ext>
            </a:extLst>
          </p:cNvPr>
          <p:cNvSpPr txBox="1"/>
          <p:nvPr/>
        </p:nvSpPr>
        <p:spPr>
          <a:xfrm>
            <a:off x="5436851" y="347381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bus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E9C3BC-D918-4D2F-B457-AF83ADC6F76E}"/>
              </a:ext>
            </a:extLst>
          </p:cNvPr>
          <p:cNvSpPr/>
          <p:nvPr/>
        </p:nvSpPr>
        <p:spPr>
          <a:xfrm>
            <a:off x="2245088" y="142722"/>
            <a:ext cx="3607072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34E011-4E96-4D72-BDB9-82BD399DE98B}"/>
              </a:ext>
            </a:extLst>
          </p:cNvPr>
          <p:cNvSpPr txBox="1"/>
          <p:nvPr/>
        </p:nvSpPr>
        <p:spPr>
          <a:xfrm>
            <a:off x="2958446" y="3873075"/>
            <a:ext cx="208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087DE6-E790-4DC2-A8F0-7A3735B29003}"/>
              </a:ext>
            </a:extLst>
          </p:cNvPr>
          <p:cNvSpPr/>
          <p:nvPr/>
        </p:nvSpPr>
        <p:spPr>
          <a:xfrm>
            <a:off x="2931853" y="1757679"/>
            <a:ext cx="3230612" cy="753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613AC9-152F-4F17-9ADA-5AA19392ED67}"/>
              </a:ext>
            </a:extLst>
          </p:cNvPr>
          <p:cNvSpPr txBox="1"/>
          <p:nvPr/>
        </p:nvSpPr>
        <p:spPr>
          <a:xfrm>
            <a:off x="4910489" y="3886226"/>
            <a:ext cx="342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EE4DBF2-EC31-4FA6-B885-F19F79457AD4}"/>
              </a:ext>
            </a:extLst>
          </p:cNvPr>
          <p:cNvSpPr/>
          <p:nvPr/>
        </p:nvSpPr>
        <p:spPr>
          <a:xfrm>
            <a:off x="4754880" y="769132"/>
            <a:ext cx="422095" cy="698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2F9AB7-FE3A-404A-AA54-A042FE501993}"/>
              </a:ext>
            </a:extLst>
          </p:cNvPr>
          <p:cNvSpPr txBox="1"/>
          <p:nvPr/>
        </p:nvSpPr>
        <p:spPr>
          <a:xfrm>
            <a:off x="3070998" y="4363520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E8389DD-021A-4CE9-B64C-144705D6CDB5}"/>
              </a:ext>
            </a:extLst>
          </p:cNvPr>
          <p:cNvSpPr/>
          <p:nvPr/>
        </p:nvSpPr>
        <p:spPr>
          <a:xfrm>
            <a:off x="2287275" y="1052047"/>
            <a:ext cx="422095" cy="698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913B63-FC17-4E1B-AF80-72B8C422A135}"/>
              </a:ext>
            </a:extLst>
          </p:cNvPr>
          <p:cNvSpPr txBox="1"/>
          <p:nvPr/>
        </p:nvSpPr>
        <p:spPr>
          <a:xfrm>
            <a:off x="4749831" y="4361699"/>
            <a:ext cx="2861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E06B440-CDEC-4F82-B702-92BD314DD48B}"/>
              </a:ext>
            </a:extLst>
          </p:cNvPr>
          <p:cNvSpPr/>
          <p:nvPr/>
        </p:nvSpPr>
        <p:spPr>
          <a:xfrm>
            <a:off x="7611417" y="1328438"/>
            <a:ext cx="1060840" cy="9572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D91554-B5B1-437C-BB0E-1CA0E3125BFE}"/>
              </a:ext>
            </a:extLst>
          </p:cNvPr>
          <p:cNvSpPr txBox="1"/>
          <p:nvPr/>
        </p:nvSpPr>
        <p:spPr>
          <a:xfrm>
            <a:off x="4639965" y="4872808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E107D53-A4F1-4A24-98AB-893760A53511}"/>
              </a:ext>
            </a:extLst>
          </p:cNvPr>
          <p:cNvSpPr/>
          <p:nvPr/>
        </p:nvSpPr>
        <p:spPr>
          <a:xfrm>
            <a:off x="6644977" y="1108259"/>
            <a:ext cx="793149" cy="611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80AFF1-EF40-41C3-B7F2-8CCD2FD59C03}"/>
              </a:ext>
            </a:extLst>
          </p:cNvPr>
          <p:cNvSpPr txBox="1"/>
          <p:nvPr/>
        </p:nvSpPr>
        <p:spPr>
          <a:xfrm>
            <a:off x="5595987" y="4863611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F89239-0352-468A-93FB-7B90C4EAF32E}"/>
              </a:ext>
            </a:extLst>
          </p:cNvPr>
          <p:cNvSpPr/>
          <p:nvPr/>
        </p:nvSpPr>
        <p:spPr>
          <a:xfrm>
            <a:off x="7221944" y="745296"/>
            <a:ext cx="997655" cy="611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F6FFC1-E7B1-4727-91FA-627F181F4F59}"/>
              </a:ext>
            </a:extLst>
          </p:cNvPr>
          <p:cNvSpPr txBox="1"/>
          <p:nvPr/>
        </p:nvSpPr>
        <p:spPr>
          <a:xfrm>
            <a:off x="2958513" y="5407920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B5A2B21-567A-42AF-AD8F-FD2E53304764}"/>
              </a:ext>
            </a:extLst>
          </p:cNvPr>
          <p:cNvSpPr/>
          <p:nvPr/>
        </p:nvSpPr>
        <p:spPr>
          <a:xfrm>
            <a:off x="7966470" y="270266"/>
            <a:ext cx="1839095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336BC7-6C10-4FA3-A5FC-A28CFBE17DD5}"/>
              </a:ext>
            </a:extLst>
          </p:cNvPr>
          <p:cNvSpPr txBox="1"/>
          <p:nvPr/>
        </p:nvSpPr>
        <p:spPr>
          <a:xfrm>
            <a:off x="4390883" y="5400652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29F6BA7-3284-436B-B649-909F1011D557}"/>
              </a:ext>
            </a:extLst>
          </p:cNvPr>
          <p:cNvSpPr/>
          <p:nvPr/>
        </p:nvSpPr>
        <p:spPr>
          <a:xfrm>
            <a:off x="6526276" y="1698270"/>
            <a:ext cx="1789450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CE4FB9-7CFD-4109-B14D-7CDAEE893D53}"/>
              </a:ext>
            </a:extLst>
          </p:cNvPr>
          <p:cNvSpPr txBox="1"/>
          <p:nvPr/>
        </p:nvSpPr>
        <p:spPr>
          <a:xfrm>
            <a:off x="5482473" y="5415188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21B2C6F-DB1A-4BD6-9A11-8A128421768F}"/>
              </a:ext>
            </a:extLst>
          </p:cNvPr>
          <p:cNvSpPr/>
          <p:nvPr/>
        </p:nvSpPr>
        <p:spPr>
          <a:xfrm>
            <a:off x="6380504" y="60403"/>
            <a:ext cx="1420776" cy="108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1A45E0-283B-4463-91D9-A1437DF80CFA}"/>
              </a:ext>
            </a:extLst>
          </p:cNvPr>
          <p:cNvSpPr txBox="1"/>
          <p:nvPr/>
        </p:nvSpPr>
        <p:spPr>
          <a:xfrm>
            <a:off x="2996605" y="5829961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2760C4F-D624-4D11-8D95-2530ACA4B049}"/>
              </a:ext>
            </a:extLst>
          </p:cNvPr>
          <p:cNvSpPr/>
          <p:nvPr/>
        </p:nvSpPr>
        <p:spPr>
          <a:xfrm>
            <a:off x="7378628" y="527453"/>
            <a:ext cx="741238" cy="4655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3C04EC-E20E-45D6-AD71-E6271FF6C41D}"/>
              </a:ext>
            </a:extLst>
          </p:cNvPr>
          <p:cNvSpPr txBox="1"/>
          <p:nvPr/>
        </p:nvSpPr>
        <p:spPr>
          <a:xfrm>
            <a:off x="3956518" y="5827874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CA5B4E-C926-43B1-96D4-711AFA9CCC51}"/>
              </a:ext>
            </a:extLst>
          </p:cNvPr>
          <p:cNvSpPr/>
          <p:nvPr/>
        </p:nvSpPr>
        <p:spPr>
          <a:xfrm>
            <a:off x="9297856" y="1168043"/>
            <a:ext cx="741238" cy="4655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03D1F1-8700-470B-809D-3360538CD979}"/>
              </a:ext>
            </a:extLst>
          </p:cNvPr>
          <p:cNvSpPr txBox="1"/>
          <p:nvPr/>
        </p:nvSpPr>
        <p:spPr>
          <a:xfrm>
            <a:off x="5289563" y="5820606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2FCAAC-0A7A-44F5-A446-392CCFAB373A}"/>
              </a:ext>
            </a:extLst>
          </p:cNvPr>
          <p:cNvSpPr txBox="1"/>
          <p:nvPr/>
        </p:nvSpPr>
        <p:spPr>
          <a:xfrm>
            <a:off x="8605025" y="3460780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đúc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4CE041-41B5-49E0-8660-B6CE596CA89A}"/>
              </a:ext>
            </a:extLst>
          </p:cNvPr>
          <p:cNvSpPr txBox="1"/>
          <p:nvPr/>
        </p:nvSpPr>
        <p:spPr>
          <a:xfrm>
            <a:off x="9986048" y="3441126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chội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110896A-6126-46AB-A06A-A50D553F5FDD}"/>
              </a:ext>
            </a:extLst>
          </p:cNvPr>
          <p:cNvSpPr txBox="1"/>
          <p:nvPr/>
        </p:nvSpPr>
        <p:spPr>
          <a:xfrm>
            <a:off x="10113247" y="-677617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ào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57FB9F-C673-45CA-B84C-3B9B37356731}"/>
              </a:ext>
            </a:extLst>
          </p:cNvPr>
          <p:cNvSpPr txBox="1"/>
          <p:nvPr/>
        </p:nvSpPr>
        <p:spPr>
          <a:xfrm>
            <a:off x="9915406" y="4909132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ả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26D4A5-309C-4A43-9491-361975C516A0}"/>
              </a:ext>
            </a:extLst>
          </p:cNvPr>
          <p:cNvSpPr txBox="1"/>
          <p:nvPr/>
        </p:nvSpPr>
        <p:spPr>
          <a:xfrm>
            <a:off x="9353697" y="5357487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7F90AD-AA23-4716-8085-0128F6E41B1C}"/>
              </a:ext>
            </a:extLst>
          </p:cNvPr>
          <p:cNvSpPr txBox="1"/>
          <p:nvPr/>
        </p:nvSpPr>
        <p:spPr>
          <a:xfrm>
            <a:off x="7467666" y="5382222"/>
            <a:ext cx="215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đãng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57" y="1445013"/>
            <a:ext cx="7827100" cy="5125641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184C13A-E557-4AE5-B94F-214B21FA6AD8}"/>
              </a:ext>
            </a:extLst>
          </p:cNvPr>
          <p:cNvGrpSpPr/>
          <p:nvPr/>
        </p:nvGrpSpPr>
        <p:grpSpPr>
          <a:xfrm>
            <a:off x="323274" y="235060"/>
            <a:ext cx="11671502" cy="1116352"/>
            <a:chOff x="2767263" y="338388"/>
            <a:chExt cx="4543043" cy="1286097"/>
          </a:xfrm>
        </p:grpSpPr>
        <p:sp>
          <p:nvSpPr>
            <p:cNvPr id="72" name="îṥḷíďê">
              <a:extLst>
                <a:ext uri="{FF2B5EF4-FFF2-40B4-BE49-F238E27FC236}">
                  <a16:creationId xmlns:a16="http://schemas.microsoft.com/office/drawing/2014/main" id="{9B211626-F3E9-4A50-8CE7-CA1342E99D11}"/>
                </a:ext>
              </a:extLst>
            </p:cNvPr>
            <p:cNvSpPr/>
            <p:nvPr/>
          </p:nvSpPr>
          <p:spPr bwMode="auto">
            <a:xfrm>
              <a:off x="2767263" y="343910"/>
              <a:ext cx="4461126" cy="1280575"/>
            </a:xfrm>
            <a:prstGeom prst="roundRect">
              <a:avLst/>
            </a:prstGeom>
            <a:ln>
              <a:solidFill>
                <a:schemeClr val="accent6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73" name="Google Shape;5317;p41">
              <a:extLst>
                <a:ext uri="{FF2B5EF4-FFF2-40B4-BE49-F238E27FC236}">
                  <a16:creationId xmlns:a16="http://schemas.microsoft.com/office/drawing/2014/main" id="{B99F7DD8-BD12-4451-B514-244FA0865328}"/>
                </a:ext>
              </a:extLst>
            </p:cNvPr>
            <p:cNvSpPr txBox="1">
              <a:spLocks/>
            </p:cNvSpPr>
            <p:nvPr/>
          </p:nvSpPr>
          <p:spPr>
            <a:xfrm>
              <a:off x="2895608" y="338388"/>
              <a:ext cx="4414698" cy="10040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2. 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Tìm những âm thanh được so sánh với nhau trong các câu dưới đây. Điền thông tin vào bảng theo mẫu.</a:t>
              </a:r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14114F4-8653-46D4-89BE-1EB19EDFBA0E}"/>
              </a:ext>
            </a:extLst>
          </p:cNvPr>
          <p:cNvCxnSpPr>
            <a:cxnSpLocks/>
          </p:cNvCxnSpPr>
          <p:nvPr/>
        </p:nvCxnSpPr>
        <p:spPr>
          <a:xfrm flipV="1">
            <a:off x="2915751" y="709213"/>
            <a:ext cx="5042199" cy="1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3D840092-D2D5-4A61-BE19-19C74865E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061" y="2151527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4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D9967F-C4D3-407D-B841-7FC48E304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59090"/>
              </p:ext>
            </p:extLst>
          </p:nvPr>
        </p:nvGraphicFramePr>
        <p:xfrm>
          <a:off x="1174201" y="2029948"/>
          <a:ext cx="10357108" cy="3993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480">
                  <a:extLst>
                    <a:ext uri="{9D8B030D-6E8A-4147-A177-3AD203B41FA5}">
                      <a16:colId xmlns:a16="http://schemas.microsoft.com/office/drawing/2014/main" val="2498685365"/>
                    </a:ext>
                  </a:extLst>
                </a:gridCol>
                <a:gridCol w="2729787">
                  <a:extLst>
                    <a:ext uri="{9D8B030D-6E8A-4147-A177-3AD203B41FA5}">
                      <a16:colId xmlns:a16="http://schemas.microsoft.com/office/drawing/2014/main" val="3702980252"/>
                    </a:ext>
                  </a:extLst>
                </a:gridCol>
                <a:gridCol w="1464742">
                  <a:extLst>
                    <a:ext uri="{9D8B030D-6E8A-4147-A177-3AD203B41FA5}">
                      <a16:colId xmlns:a16="http://schemas.microsoft.com/office/drawing/2014/main" val="3803848372"/>
                    </a:ext>
                  </a:extLst>
                </a:gridCol>
                <a:gridCol w="3936099">
                  <a:extLst>
                    <a:ext uri="{9D8B030D-6E8A-4147-A177-3AD203B41FA5}">
                      <a16:colId xmlns:a16="http://schemas.microsoft.com/office/drawing/2014/main" val="2260285312"/>
                    </a:ext>
                  </a:extLst>
                </a:gridCol>
              </a:tblGrid>
              <a:tr h="10137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Âm thanh được so sánh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 điểm so sánh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 so sánh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Âm thanh dùng để so ánh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84886"/>
                  </a:ext>
                </a:extLst>
              </a:tr>
              <a:tr h="423313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 đàn tơ rưng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471712"/>
                  </a:ext>
                </a:extLst>
              </a:tr>
              <a:tr h="543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762"/>
                  </a:ext>
                </a:extLst>
              </a:tr>
              <a:tr h="499424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 chim sáo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799007"/>
                  </a:ext>
                </a:extLst>
              </a:tr>
              <a:tr h="499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596267"/>
                  </a:ext>
                </a:extLst>
              </a:tr>
              <a:tr h="1013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7616" marR="47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8188"/>
                  </a:ext>
                </a:extLst>
              </a:tr>
            </a:tbl>
          </a:graphicData>
        </a:graphic>
      </p:graphicFrame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0BA07D64-B4D7-45C7-868D-FFA184BD6C96}"/>
              </a:ext>
            </a:extLst>
          </p:cNvPr>
          <p:cNvSpPr/>
          <p:nvPr/>
        </p:nvSpPr>
        <p:spPr>
          <a:xfrm>
            <a:off x="1517704" y="790547"/>
            <a:ext cx="9291910" cy="921995"/>
          </a:xfrm>
          <a:prstGeom prst="round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Tiếng đàn tơ rưng khi trầm hùng như tiếng thác đổ, khi thánh thót, róc rách như suối reo.</a:t>
            </a:r>
          </a:p>
        </p:txBody>
      </p:sp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0BA07D64-B4D7-45C7-868D-FFA184BD6C96}"/>
              </a:ext>
            </a:extLst>
          </p:cNvPr>
          <p:cNvSpPr/>
          <p:nvPr/>
        </p:nvSpPr>
        <p:spPr>
          <a:xfrm>
            <a:off x="1670104" y="942947"/>
            <a:ext cx="9291910" cy="92199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Tiếng chim sáo về ríu ran như một cái chợ vừa mở, như lớp học vừa tan, như buổi đàn ca liên hoan sắp bắt đầu…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9236" y="3060832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thác đổ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5441" y="3495756"/>
            <a:ext cx="252152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 reo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5440" y="4017628"/>
            <a:ext cx="29686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cái chợ vừa mở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5440" y="4465126"/>
            <a:ext cx="296866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lớp học vừa tan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0225" y="5082316"/>
            <a:ext cx="40117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 đàn ca liên hoan sắp bắt đầu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9872" y="3051617"/>
            <a:ext cx="105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2873" y="3510238"/>
            <a:ext cx="105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9871" y="4015556"/>
            <a:ext cx="105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9871" y="4534047"/>
            <a:ext cx="105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9871" y="5055590"/>
            <a:ext cx="105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7561" y="2974227"/>
            <a:ext cx="252152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trầm hùng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2245" y="3522877"/>
            <a:ext cx="285885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thánh thót, róc rách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38711" y="4413257"/>
            <a:ext cx="252152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ríu ran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" grpId="0"/>
      <p:bldP spid="14" grpId="0"/>
      <p:bldP spid="16" grpId="0"/>
      <p:bldP spid="17" grpId="0"/>
      <p:bldP spid="18" grpId="0"/>
      <p:bldP spid="19" grpId="0"/>
      <p:bldP spid="21" grpId="0"/>
      <p:bldP spid="24" grpId="0"/>
      <p:bldP spid="25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4EEDF08-5FF5-4E84-A884-14EBA2794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69" y="-112043"/>
            <a:ext cx="6824423" cy="6824423"/>
          </a:xfrm>
          <a:prstGeom prst="rect">
            <a:avLst/>
          </a:prstGeom>
        </p:spPr>
      </p:pic>
      <p:pic>
        <p:nvPicPr>
          <p:cNvPr id="12" name="Picture 11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D90221F4-50E5-4272-BA85-D630FA490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94" y="2434370"/>
            <a:ext cx="4023360" cy="4023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35068F-0CCD-405D-8464-493B1958D1BC}"/>
              </a:ext>
            </a:extLst>
          </p:cNvPr>
          <p:cNvSpPr txBox="1"/>
          <p:nvPr/>
        </p:nvSpPr>
        <p:spPr>
          <a:xfrm>
            <a:off x="3352799" y="1302341"/>
            <a:ext cx="5118745" cy="1771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âm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thanh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biện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 </a:t>
            </a:r>
            <a:r>
              <a:rPr lang="en-029" sz="3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sánh</a:t>
            </a:r>
            <a:r>
              <a:rPr lang="en-029" sz="3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4EEDF08-5FF5-4E84-A884-14EBA2794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03" y="1916951"/>
            <a:ext cx="6400800" cy="5695730"/>
          </a:xfrm>
          <a:prstGeom prst="rect">
            <a:avLst/>
          </a:prstGeom>
        </p:spPr>
      </p:pic>
      <p:pic>
        <p:nvPicPr>
          <p:cNvPr id="12" name="Picture 11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D90221F4-50E5-4272-BA85-D630FA490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94" y="2434370"/>
            <a:ext cx="4023360" cy="4023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35068F-0CCD-405D-8464-493B1958D1BC}"/>
              </a:ext>
            </a:extLst>
          </p:cNvPr>
          <p:cNvSpPr txBox="1"/>
          <p:nvPr/>
        </p:nvSpPr>
        <p:spPr>
          <a:xfrm>
            <a:off x="2954879" y="3312598"/>
            <a:ext cx="4876800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kumimoji="0" lang="en-029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kumimoji="0" lang="en-029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kumimoji="0" lang="en-029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vừa</a:t>
            </a:r>
            <a:r>
              <a:rPr kumimoji="0" lang="en-029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kumimoji="0" lang="en-029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kumimoji="0" lang="en-029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kumimoji="0" lang="en-029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468</Words>
  <Application>Microsoft Office PowerPoint</Application>
  <PresentationFormat>Màn hình rộng</PresentationFormat>
  <Paragraphs>97</Paragraphs>
  <Slides>10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Gloria Hallelujah</vt:lpstr>
      <vt:lpstr>第一PPT，www.1ppt.com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76</cp:revision>
  <dcterms:created xsi:type="dcterms:W3CDTF">2022-08-10T02:25:54Z</dcterms:created>
  <dcterms:modified xsi:type="dcterms:W3CDTF">2025-01-02T08:11:40Z</dcterms:modified>
</cp:coreProperties>
</file>