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11088463" r:id="rId2"/>
    <p:sldId id="11088452" r:id="rId3"/>
    <p:sldId id="11088462" r:id="rId4"/>
    <p:sldId id="11088450" r:id="rId5"/>
    <p:sldId id="11088404" r:id="rId6"/>
    <p:sldId id="11088438" r:id="rId7"/>
    <p:sldId id="11088439" r:id="rId8"/>
    <p:sldId id="11088454" r:id="rId9"/>
    <p:sldId id="11088455" r:id="rId10"/>
    <p:sldId id="11088456" r:id="rId11"/>
    <p:sldId id="11088445" r:id="rId12"/>
    <p:sldId id="11088458" r:id="rId13"/>
    <p:sldId id="11088459" r:id="rId14"/>
    <p:sldId id="110884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64" autoAdjust="0"/>
  </p:normalViewPr>
  <p:slideViewPr>
    <p:cSldViewPr snapToGrid="0">
      <p:cViewPr varScale="1">
        <p:scale>
          <a:sx n="80" d="100"/>
          <a:sy n="80" d="100"/>
        </p:scale>
        <p:origin x="3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9FAB1-C7A9-43A5-90B8-0DCCDCFA321D}"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76523-4238-4152-A983-6EC6589CA37B}" type="slidenum">
              <a:rPr lang="en-US" smtClean="0"/>
              <a:t>‹#›</a:t>
            </a:fld>
            <a:endParaRPr lang="en-US"/>
          </a:p>
        </p:txBody>
      </p:sp>
    </p:spTree>
    <p:extLst>
      <p:ext uri="{BB962C8B-B14F-4D97-AF65-F5344CB8AC3E}">
        <p14:creationId xmlns:p14="http://schemas.microsoft.com/office/powerpoint/2010/main" val="968007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85810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78072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5547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95707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2243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531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882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50506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40394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785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9517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033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722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0489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25109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842753"/>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294B5F-97CA-412E-B1A5-112FEAF2F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7" name="图片 6">
            <a:extLst>
              <a:ext uri="{FF2B5EF4-FFF2-40B4-BE49-F238E27FC236}">
                <a16:creationId xmlns:a16="http://schemas.microsoft.com/office/drawing/2014/main" id="{177A8918-5823-4489-B075-F21FFAB602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11" name="图片 10">
            <a:extLst>
              <a:ext uri="{FF2B5EF4-FFF2-40B4-BE49-F238E27FC236}">
                <a16:creationId xmlns:a16="http://schemas.microsoft.com/office/drawing/2014/main" id="{2C864A91-7654-44E3-94D6-E6476FE956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76362"/>
            <a:ext cx="4164320" cy="6249980"/>
          </a:xfrm>
          <a:prstGeom prst="rect">
            <a:avLst/>
          </a:prstGeom>
        </p:spPr>
      </p:pic>
      <p:pic>
        <p:nvPicPr>
          <p:cNvPr id="8" name="图片 7">
            <a:extLst>
              <a:ext uri="{FF2B5EF4-FFF2-40B4-BE49-F238E27FC236}">
                <a16:creationId xmlns:a16="http://schemas.microsoft.com/office/drawing/2014/main" id="{0080978C-E40F-468C-838D-D9314A4D83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12" name="图片 11">
            <a:extLst>
              <a:ext uri="{FF2B5EF4-FFF2-40B4-BE49-F238E27FC236}">
                <a16:creationId xmlns:a16="http://schemas.microsoft.com/office/drawing/2014/main" id="{2F9738BD-B849-48BD-82FA-29B4B9C4BA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842611" flipH="1">
            <a:off x="8703397" y="-340530"/>
            <a:ext cx="3165928" cy="1576021"/>
          </a:xfrm>
          <a:prstGeom prst="rect">
            <a:avLst/>
          </a:prstGeom>
        </p:spPr>
      </p:pic>
      <p:pic>
        <p:nvPicPr>
          <p:cNvPr id="13" name="图片 12">
            <a:extLst>
              <a:ext uri="{FF2B5EF4-FFF2-40B4-BE49-F238E27FC236}">
                <a16:creationId xmlns:a16="http://schemas.microsoft.com/office/drawing/2014/main" id="{75747547-76A4-446D-8139-F1B1164BA2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0016" y="661431"/>
            <a:ext cx="1162453" cy="849485"/>
          </a:xfrm>
          <a:prstGeom prst="rect">
            <a:avLst/>
          </a:prstGeom>
        </p:spPr>
      </p:pic>
      <p:pic>
        <p:nvPicPr>
          <p:cNvPr id="15" name="Picture 14">
            <a:extLst>
              <a:ext uri="{FF2B5EF4-FFF2-40B4-BE49-F238E27FC236}">
                <a16:creationId xmlns:a16="http://schemas.microsoft.com/office/drawing/2014/main" id="{A774195B-9E25-4BCD-8696-6ED6D3B095CA}"/>
              </a:ext>
            </a:extLst>
          </p:cNvPr>
          <p:cNvPicPr>
            <a:picLocks noChangeAspect="1"/>
          </p:cNvPicPr>
          <p:nvPr/>
        </p:nvPicPr>
        <p:blipFill>
          <a:blip r:embed="rId9"/>
          <a:stretch>
            <a:fillRect/>
          </a:stretch>
        </p:blipFill>
        <p:spPr>
          <a:xfrm>
            <a:off x="3983305" y="2270808"/>
            <a:ext cx="6889077" cy="1938696"/>
          </a:xfrm>
          <a:prstGeom prst="rect">
            <a:avLst/>
          </a:prstGeom>
        </p:spPr>
      </p:pic>
      <p:pic>
        <p:nvPicPr>
          <p:cNvPr id="16" name="Picture 15">
            <a:extLst>
              <a:ext uri="{FF2B5EF4-FFF2-40B4-BE49-F238E27FC236}">
                <a16:creationId xmlns:a16="http://schemas.microsoft.com/office/drawing/2014/main" id="{47306604-753F-4235-9634-724FDF3890C3}"/>
              </a:ext>
            </a:extLst>
          </p:cNvPr>
          <p:cNvPicPr>
            <a:picLocks noChangeAspect="1"/>
          </p:cNvPicPr>
          <p:nvPr/>
        </p:nvPicPr>
        <p:blipFill>
          <a:blip r:embed="rId10"/>
          <a:stretch>
            <a:fillRect/>
          </a:stretch>
        </p:blipFill>
        <p:spPr>
          <a:xfrm>
            <a:off x="6515043" y="4124957"/>
            <a:ext cx="2859272" cy="1072989"/>
          </a:xfrm>
          <a:prstGeom prst="rect">
            <a:avLst/>
          </a:prstGeom>
        </p:spPr>
      </p:pic>
      <p:pic>
        <p:nvPicPr>
          <p:cNvPr id="17" name="Picture 16">
            <a:extLst>
              <a:ext uri="{FF2B5EF4-FFF2-40B4-BE49-F238E27FC236}">
                <a16:creationId xmlns:a16="http://schemas.microsoft.com/office/drawing/2014/main" id="{7A798DFF-D95A-48AA-B509-4A84F79A1503}"/>
              </a:ext>
            </a:extLst>
          </p:cNvPr>
          <p:cNvPicPr>
            <a:picLocks noChangeAspect="1"/>
          </p:cNvPicPr>
          <p:nvPr/>
        </p:nvPicPr>
        <p:blipFill>
          <a:blip r:embed="rId11"/>
          <a:stretch>
            <a:fillRect/>
          </a:stretch>
        </p:blipFill>
        <p:spPr>
          <a:xfrm>
            <a:off x="5398828" y="877779"/>
            <a:ext cx="3121423" cy="1182727"/>
          </a:xfrm>
          <a:prstGeom prst="rect">
            <a:avLst/>
          </a:prstGeom>
        </p:spPr>
      </p:pic>
    </p:spTree>
    <p:extLst>
      <p:ext uri="{BB962C8B-B14F-4D97-AF65-F5344CB8AC3E}">
        <p14:creationId xmlns:p14="http://schemas.microsoft.com/office/powerpoint/2010/main" val="1776365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53" presetClass="entr" presetSubtype="16" fill="hold" nodeType="withEffect">
                                  <p:stCondLst>
                                    <p:cond delay="25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2" presetClass="entr" presetSubtype="2" fill="hold"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B5D8A22-64A4-4582-A01E-0003BD0928F8}"/>
              </a:ext>
            </a:extLst>
          </p:cNvPr>
          <p:cNvSpPr/>
          <p:nvPr/>
        </p:nvSpPr>
        <p:spPr>
          <a:xfrm>
            <a:off x="5143500" y="952500"/>
            <a:ext cx="6772275" cy="3943349"/>
          </a:xfrm>
          <a:prstGeom prst="roundRect">
            <a:avLst/>
          </a:prstGeom>
          <a:solidFill>
            <a:schemeClr val="accent4">
              <a:lumMod val="20000"/>
              <a:lumOff val="80000"/>
            </a:schemeClr>
          </a:solidFill>
          <a:ln w="57150">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a:solidFill>
                  <a:srgbClr val="FF0000"/>
                </a:solidFill>
                <a:latin typeface="Calibri" panose="020F0502020204030204"/>
              </a:rPr>
              <a:t>Bây giờ, cây trong vườn ông trồng đã trĩu quả, đền ơn người trồng và chăm bón. Ông hái cho tôi những trái cây đầu mùa thơm ngon nhất. Ông ơi, cháu cảm ơn ông – người trồng cây  cho cháu hái quả ngọt. </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D7B13FE-7703-4D99-91C1-B2F62742B917}"/>
              </a:ext>
            </a:extLst>
          </p:cNvPr>
          <p:cNvPicPr>
            <a:picLocks noChangeAspect="1"/>
          </p:cNvPicPr>
          <p:nvPr/>
        </p:nvPicPr>
        <p:blipFill>
          <a:blip r:embed="rId3"/>
          <a:stretch>
            <a:fillRect/>
          </a:stretch>
        </p:blipFill>
        <p:spPr>
          <a:xfrm>
            <a:off x="395287" y="1319212"/>
            <a:ext cx="4437214" cy="3538538"/>
          </a:xfrm>
          <a:prstGeom prst="rect">
            <a:avLst/>
          </a:prstGeom>
        </p:spPr>
      </p:pic>
    </p:spTree>
    <p:extLst>
      <p:ext uri="{BB962C8B-B14F-4D97-AF65-F5344CB8AC3E}">
        <p14:creationId xmlns:p14="http://schemas.microsoft.com/office/powerpoint/2010/main" val="3515494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ircle&#10;&#10;Description automatically generated with low confidence">
            <a:extLst>
              <a:ext uri="{FF2B5EF4-FFF2-40B4-BE49-F238E27FC236}">
                <a16:creationId xmlns:a16="http://schemas.microsoft.com/office/drawing/2014/main" id="{5E142B6E-C6BE-4C68-ABFC-7C4AEFD250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1" y="464447"/>
            <a:ext cx="9052556" cy="6400800"/>
          </a:xfrm>
          <a:prstGeom prst="rect">
            <a:avLst/>
          </a:prstGeom>
        </p:spPr>
      </p:pic>
      <p:sp>
        <p:nvSpPr>
          <p:cNvPr id="28" name="TextBox 27">
            <a:extLst>
              <a:ext uri="{FF2B5EF4-FFF2-40B4-BE49-F238E27FC236}">
                <a16:creationId xmlns:a16="http://schemas.microsoft.com/office/drawing/2014/main" id="{61FA4464-E5F7-44BE-BD86-0888DA58626F}"/>
              </a:ext>
            </a:extLst>
          </p:cNvPr>
          <p:cNvSpPr txBox="1"/>
          <p:nvPr/>
        </p:nvSpPr>
        <p:spPr>
          <a:xfrm>
            <a:off x="3348199" y="1861752"/>
            <a:ext cx="4502244" cy="2554545"/>
          </a:xfrm>
          <a:prstGeom prst="rect">
            <a:avLst/>
          </a:prstGeom>
          <a:noFill/>
        </p:spPr>
        <p:txBody>
          <a:bodyPr wrap="square">
            <a:spAutoFit/>
          </a:bodyPr>
          <a:lstStyle/>
          <a:p>
            <a:pPr lvl="0" algn="ctr"/>
            <a:r>
              <a:rPr lang="en-US" sz="4000" b="1" dirty="0">
                <a:solidFill>
                  <a:srgbClr val="FF1822"/>
                </a:solidFill>
                <a:latin typeface="Calibri" panose="020F0502020204030204" pitchFamily="34" charset="0"/>
                <a:cs typeface="Calibri" panose="020F0502020204030204" pitchFamily="34" charset="0"/>
              </a:rPr>
              <a:t>2.</a:t>
            </a:r>
            <a:r>
              <a:rPr lang="vi-VN" sz="4000" b="1" dirty="0">
                <a:solidFill>
                  <a:srgbClr val="FF1822"/>
                </a:solidFill>
                <a:latin typeface="Calibri" panose="020F0502020204030204" pitchFamily="34" charset="0"/>
                <a:cs typeface="Calibri" panose="020F0502020204030204" pitchFamily="34" charset="0"/>
              </a:rPr>
              <a:t> Kể câu chuyện được thể hiện trong các tranh ở trên và đặt tên cho truyện.</a:t>
            </a:r>
            <a:endParaRPr kumimoji="0" lang="en-US" sz="4000" b="1" i="0" u="none" strike="noStrike" kern="1200" cap="none" spc="0" normalizeH="0" baseline="0" noProof="0" dirty="0">
              <a:ln>
                <a:noFill/>
              </a:ln>
              <a:solidFill>
                <a:srgbClr val="FF1822"/>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150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outVertical)">
                                          <p:cBhvr>
                                            <p:cTn id="12" dur="500"/>
                                            <p:tgtEl>
                                              <p:spTgt spid="28"/>
                                            </p:tgtEl>
                                          </p:cBhvr>
                                        </p:animEffect>
                                      </p:childTnLst>
                                      <p:subTnLst>
                                        <p:audio>
                                          <p:cMediaNode>
                                            <p:cTn display="0" masterRel="sameClick">
                                              <p:stCondLst>
                                                <p:cond evt="begin" delay="0">
                                                  <p:tn val="10"/>
                                                </p:cond>
                                              </p:stCondLst>
                                              <p:endCondLst>
                                                <p:cond evt="onStopAudio" delay="0">
                                                  <p:tgtEl>
                                                    <p:sldTgt/>
                                                  </p:tgtEl>
                                                </p:cond>
                                              </p:endCondLst>
                                            </p:cTn>
                                            <p:tgtEl>
                                              <p:sndTgt r:embed="rId3"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outVertical)">
                                          <p:cBhvr>
                                            <p:cTn id="12" dur="500"/>
                                            <p:tgtEl>
                                              <p:spTgt spid="28"/>
                                            </p:tgtEl>
                                          </p:cBhvr>
                                        </p:animEffect>
                                      </p:childTnLst>
                                      <p:subTnLst>
                                        <p:audio>
                                          <p:cMediaNode>
                                            <p:cTn display="0" masterRel="sameClick">
                                              <p:stCondLst>
                                                <p:cond evt="begin" delay="0">
                                                  <p:tn val="10"/>
                                                </p:cond>
                                              </p:stCondLst>
                                              <p:endCondLst>
                                                <p:cond evt="onStopAudio" delay="0">
                                                  <p:tgtEl>
                                                    <p:sldTgt/>
                                                  </p:tgtEl>
                                                </p:cond>
                                              </p:endCondLst>
                                            </p:cTn>
                                            <p:tgtEl>
                                              <p:sndTgt r:embed="rId5"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F12F477-CFA2-40B7-8719-F5AE5F59131A}"/>
              </a:ext>
            </a:extLst>
          </p:cNvPr>
          <p:cNvGrpSpPr/>
          <p:nvPr/>
        </p:nvGrpSpPr>
        <p:grpSpPr>
          <a:xfrm rot="325758">
            <a:off x="6518191" y="2802462"/>
            <a:ext cx="4275273" cy="1200329"/>
            <a:chOff x="8024779" y="1853801"/>
            <a:chExt cx="4078869" cy="1218591"/>
          </a:xfrm>
        </p:grpSpPr>
        <p:sp>
          <p:nvSpPr>
            <p:cNvPr id="10" name="Rounded Rectangular Callout 22">
              <a:extLst>
                <a:ext uri="{FF2B5EF4-FFF2-40B4-BE49-F238E27FC236}">
                  <a16:creationId xmlns:a16="http://schemas.microsoft.com/office/drawing/2014/main" id="{43195B0A-C017-4320-87C7-B3D16B20199C}"/>
                </a:ext>
              </a:extLst>
            </p:cNvPr>
            <p:cNvSpPr/>
            <p:nvPr/>
          </p:nvSpPr>
          <p:spPr>
            <a:xfrm>
              <a:off x="8024779" y="1866151"/>
              <a:ext cx="4078869" cy="1135554"/>
            </a:xfrm>
            <a:prstGeom prst="wedgeRoundRectCallout">
              <a:avLst>
                <a:gd name="adj1" fmla="val -37443"/>
                <a:gd name="adj2" fmla="val 78121"/>
                <a:gd name="adj3" fmla="val 16667"/>
              </a:avLst>
            </a:prstGeom>
            <a:solidFill>
              <a:schemeClr val="bg1"/>
            </a:solidFill>
            <a:ln w="1905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4B2A0411-67D9-4377-89B4-A98857650BCD}"/>
                </a:ext>
              </a:extLst>
            </p:cNvPr>
            <p:cNvSpPr/>
            <p:nvPr/>
          </p:nvSpPr>
          <p:spPr>
            <a:xfrm>
              <a:off x="8204582" y="1853801"/>
              <a:ext cx="3753135" cy="121859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Kể lại câu chuyện trước lớp</a:t>
              </a: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12" name="Picture 11">
            <a:extLst>
              <a:ext uri="{FF2B5EF4-FFF2-40B4-BE49-F238E27FC236}">
                <a16:creationId xmlns:a16="http://schemas.microsoft.com/office/drawing/2014/main" id="{76AAE4F0-E8B4-4C8A-B54F-2CF1A2206074}"/>
              </a:ext>
            </a:extLst>
          </p:cNvPr>
          <p:cNvPicPr>
            <a:picLocks noChangeAspect="1"/>
          </p:cNvPicPr>
          <p:nvPr/>
        </p:nvPicPr>
        <p:blipFill>
          <a:blip r:embed="rId3">
            <a:clrChange>
              <a:clrFrom>
                <a:srgbClr val="FFFFFB"/>
              </a:clrFrom>
              <a:clrTo>
                <a:srgbClr val="FFFFFB">
                  <a:alpha val="0"/>
                </a:srgbClr>
              </a:clrTo>
            </a:clrChange>
            <a:extLst>
              <a:ext uri="{28A0092B-C50C-407E-A947-70E740481C1C}">
                <a14:useLocalDpi xmlns:a14="http://schemas.microsoft.com/office/drawing/2010/main" val="0"/>
              </a:ext>
            </a:extLst>
          </a:blip>
          <a:stretch>
            <a:fillRect/>
          </a:stretch>
        </p:blipFill>
        <p:spPr>
          <a:xfrm>
            <a:off x="4330303" y="4378223"/>
            <a:ext cx="3888264" cy="2223640"/>
          </a:xfrm>
          <a:prstGeom prst="rect">
            <a:avLst/>
          </a:prstGeom>
        </p:spPr>
      </p:pic>
      <p:pic>
        <p:nvPicPr>
          <p:cNvPr id="14" name="Picture 13">
            <a:extLst>
              <a:ext uri="{FF2B5EF4-FFF2-40B4-BE49-F238E27FC236}">
                <a16:creationId xmlns:a16="http://schemas.microsoft.com/office/drawing/2014/main" id="{72ECB9CD-F23D-4133-BDD3-A10071745E7F}"/>
              </a:ext>
            </a:extLst>
          </p:cNvPr>
          <p:cNvPicPr>
            <a:picLocks noChangeAspect="1"/>
          </p:cNvPicPr>
          <p:nvPr/>
        </p:nvPicPr>
        <p:blipFill>
          <a:blip r:embed="rId4"/>
          <a:stretch>
            <a:fillRect/>
          </a:stretch>
        </p:blipFill>
        <p:spPr>
          <a:xfrm>
            <a:off x="172810" y="357339"/>
            <a:ext cx="5655333" cy="4309911"/>
          </a:xfrm>
          <a:prstGeom prst="rect">
            <a:avLst/>
          </a:prstGeom>
        </p:spPr>
      </p:pic>
    </p:spTree>
    <p:extLst>
      <p:ext uri="{BB962C8B-B14F-4D97-AF65-F5344CB8AC3E}">
        <p14:creationId xmlns:p14="http://schemas.microsoft.com/office/powerpoint/2010/main" val="223939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C7AB9BB-27E0-4C80-B903-CF9D84880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0391" y="187344"/>
            <a:ext cx="1132980" cy="1162485"/>
          </a:xfrm>
          <a:prstGeom prst="rect">
            <a:avLst/>
          </a:prstGeom>
        </p:spPr>
      </p:pic>
      <p:pic>
        <p:nvPicPr>
          <p:cNvPr id="10" name="图片 9">
            <a:extLst>
              <a:ext uri="{FF2B5EF4-FFF2-40B4-BE49-F238E27FC236}">
                <a16:creationId xmlns:a16="http://schemas.microsoft.com/office/drawing/2014/main" id="{0D41440B-CC3E-4A94-9A07-DE3DC2FD55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0138" y="639853"/>
            <a:ext cx="1407452" cy="930185"/>
          </a:xfrm>
          <a:prstGeom prst="rect">
            <a:avLst/>
          </a:prstGeom>
        </p:spPr>
      </p:pic>
      <p:pic>
        <p:nvPicPr>
          <p:cNvPr id="13" name="Picture 12" descr="Circle&#10;&#10;Description automatically generated with low confidence">
            <a:extLst>
              <a:ext uri="{FF2B5EF4-FFF2-40B4-BE49-F238E27FC236}">
                <a16:creationId xmlns:a16="http://schemas.microsoft.com/office/drawing/2014/main" id="{5E142B6E-C6BE-4C68-ABFC-7C4AEFD250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7137" y="701874"/>
            <a:ext cx="9052556" cy="6400800"/>
          </a:xfrm>
          <a:prstGeom prst="rect">
            <a:avLst/>
          </a:prstGeom>
        </p:spPr>
      </p:pic>
      <p:sp>
        <p:nvSpPr>
          <p:cNvPr id="28" name="TextBox 27">
            <a:extLst>
              <a:ext uri="{FF2B5EF4-FFF2-40B4-BE49-F238E27FC236}">
                <a16:creationId xmlns:a16="http://schemas.microsoft.com/office/drawing/2014/main" id="{61FA4464-E5F7-44BE-BD86-0888DA58626F}"/>
              </a:ext>
            </a:extLst>
          </p:cNvPr>
          <p:cNvSpPr txBox="1"/>
          <p:nvPr/>
        </p:nvSpPr>
        <p:spPr>
          <a:xfrm>
            <a:off x="3262474" y="2318952"/>
            <a:ext cx="4502244" cy="1323439"/>
          </a:xfrm>
          <a:prstGeom prst="rect">
            <a:avLst/>
          </a:prstGeom>
          <a:noFill/>
        </p:spPr>
        <p:txBody>
          <a:bodyPr wrap="square">
            <a:spAutoFit/>
          </a:bodyPr>
          <a:lstStyle/>
          <a:p>
            <a:pPr lvl="0" algn="ctr"/>
            <a:r>
              <a:rPr lang="en-US" sz="4000" b="1" dirty="0">
                <a:solidFill>
                  <a:srgbClr val="FF1822"/>
                </a:solidFill>
                <a:latin typeface="Calibri" panose="020F0502020204030204" pitchFamily="34" charset="0"/>
                <a:cs typeface="Calibri" panose="020F0502020204030204" pitchFamily="34" charset="0"/>
              </a:rPr>
              <a:t>3. </a:t>
            </a:r>
            <a:r>
              <a:rPr lang="en-US" sz="4000" b="1" dirty="0" err="1">
                <a:solidFill>
                  <a:srgbClr val="FF1822"/>
                </a:solidFill>
                <a:latin typeface="Calibri" panose="020F0502020204030204" pitchFamily="34" charset="0"/>
                <a:cs typeface="Calibri" panose="020F0502020204030204" pitchFamily="34" charset="0"/>
              </a:rPr>
              <a:t>Viết</a:t>
            </a:r>
            <a:r>
              <a:rPr lang="en-US" sz="4000" b="1" dirty="0">
                <a:solidFill>
                  <a:srgbClr val="FF1822"/>
                </a:solidFill>
                <a:latin typeface="Calibri" panose="020F0502020204030204" pitchFamily="34" charset="0"/>
                <a:cs typeface="Calibri" panose="020F0502020204030204" pitchFamily="34" charset="0"/>
              </a:rPr>
              <a:t> </a:t>
            </a:r>
            <a:r>
              <a:rPr lang="en-US" sz="4000" b="1" dirty="0" err="1">
                <a:solidFill>
                  <a:srgbClr val="FF1822"/>
                </a:solidFill>
                <a:latin typeface="Calibri" panose="020F0502020204030204" pitchFamily="34" charset="0"/>
                <a:cs typeface="Calibri" panose="020F0502020204030204" pitchFamily="34" charset="0"/>
              </a:rPr>
              <a:t>lại</a:t>
            </a:r>
            <a:r>
              <a:rPr lang="en-US" sz="4000" b="1" dirty="0">
                <a:solidFill>
                  <a:srgbClr val="FF1822"/>
                </a:solidFill>
                <a:latin typeface="Calibri" panose="020F0502020204030204" pitchFamily="34" charset="0"/>
                <a:cs typeface="Calibri" panose="020F0502020204030204" pitchFamily="34" charset="0"/>
              </a:rPr>
              <a:t> </a:t>
            </a:r>
            <a:r>
              <a:rPr lang="en-US" sz="4000" b="1" dirty="0" err="1">
                <a:solidFill>
                  <a:srgbClr val="FF1822"/>
                </a:solidFill>
                <a:latin typeface="Calibri" panose="020F0502020204030204" pitchFamily="34" charset="0"/>
                <a:cs typeface="Calibri" panose="020F0502020204030204" pitchFamily="34" charset="0"/>
              </a:rPr>
              <a:t>lời</a:t>
            </a:r>
            <a:r>
              <a:rPr lang="en-US" sz="4000" b="1" dirty="0">
                <a:solidFill>
                  <a:srgbClr val="FF1822"/>
                </a:solidFill>
                <a:latin typeface="Calibri" panose="020F0502020204030204" pitchFamily="34" charset="0"/>
                <a:cs typeface="Calibri" panose="020F0502020204030204" pitchFamily="34" charset="0"/>
              </a:rPr>
              <a:t> </a:t>
            </a:r>
            <a:r>
              <a:rPr lang="en-US" sz="4000" b="1" dirty="0" err="1">
                <a:solidFill>
                  <a:srgbClr val="FF1822"/>
                </a:solidFill>
                <a:latin typeface="Calibri" panose="020F0502020204030204" pitchFamily="34" charset="0"/>
                <a:cs typeface="Calibri" panose="020F0502020204030204" pitchFamily="34" charset="0"/>
              </a:rPr>
              <a:t>em</a:t>
            </a:r>
            <a:r>
              <a:rPr lang="en-US" sz="4000" b="1" dirty="0">
                <a:solidFill>
                  <a:srgbClr val="FF1822"/>
                </a:solidFill>
                <a:latin typeface="Calibri" panose="020F0502020204030204" pitchFamily="34" charset="0"/>
                <a:cs typeface="Calibri" panose="020F0502020204030204" pitchFamily="34" charset="0"/>
              </a:rPr>
              <a:t> </a:t>
            </a:r>
            <a:r>
              <a:rPr lang="en-US" sz="4000" b="1" dirty="0" err="1">
                <a:solidFill>
                  <a:srgbClr val="FF1822"/>
                </a:solidFill>
                <a:latin typeface="Calibri" panose="020F0502020204030204" pitchFamily="34" charset="0"/>
                <a:cs typeface="Calibri" panose="020F0502020204030204" pitchFamily="34" charset="0"/>
              </a:rPr>
              <a:t>kể</a:t>
            </a:r>
            <a:r>
              <a:rPr lang="en-US" sz="4000" b="1" dirty="0">
                <a:solidFill>
                  <a:srgbClr val="FF1822"/>
                </a:solidFill>
                <a:latin typeface="Calibri" panose="020F0502020204030204" pitchFamily="34" charset="0"/>
                <a:cs typeface="Calibri" panose="020F0502020204030204" pitchFamily="34" charset="0"/>
              </a:rPr>
              <a:t> </a:t>
            </a:r>
            <a:r>
              <a:rPr lang="en-US" sz="4000" b="1" dirty="0" err="1">
                <a:solidFill>
                  <a:srgbClr val="FF1822"/>
                </a:solidFill>
                <a:latin typeface="Calibri" panose="020F0502020204030204" pitchFamily="34" charset="0"/>
                <a:cs typeface="Calibri" panose="020F0502020204030204" pitchFamily="34" charset="0"/>
              </a:rPr>
              <a:t>thành</a:t>
            </a:r>
            <a:r>
              <a:rPr lang="en-US" sz="4000" b="1" dirty="0">
                <a:solidFill>
                  <a:srgbClr val="FF1822"/>
                </a:solidFill>
                <a:latin typeface="Calibri" panose="020F0502020204030204" pitchFamily="34" charset="0"/>
                <a:cs typeface="Calibri" panose="020F0502020204030204" pitchFamily="34" charset="0"/>
              </a:rPr>
              <a:t> </a:t>
            </a:r>
            <a:r>
              <a:rPr lang="en-US" sz="4000" b="1" dirty="0" err="1">
                <a:solidFill>
                  <a:srgbClr val="FF1822"/>
                </a:solidFill>
                <a:latin typeface="Calibri" panose="020F0502020204030204" pitchFamily="34" charset="0"/>
                <a:cs typeface="Calibri" panose="020F0502020204030204" pitchFamily="34" charset="0"/>
              </a:rPr>
              <a:t>đoạn</a:t>
            </a:r>
            <a:r>
              <a:rPr lang="en-US" sz="4000" b="1" dirty="0">
                <a:solidFill>
                  <a:srgbClr val="FF1822"/>
                </a:solidFill>
                <a:latin typeface="Calibri" panose="020F0502020204030204" pitchFamily="34" charset="0"/>
                <a:cs typeface="Calibri" panose="020F0502020204030204" pitchFamily="34" charset="0"/>
              </a:rPr>
              <a:t> </a:t>
            </a:r>
            <a:r>
              <a:rPr lang="en-US" sz="4000" b="1" dirty="0" err="1">
                <a:solidFill>
                  <a:srgbClr val="FF1822"/>
                </a:solidFill>
                <a:latin typeface="Calibri" panose="020F0502020204030204" pitchFamily="34" charset="0"/>
                <a:cs typeface="Calibri" panose="020F0502020204030204" pitchFamily="34" charset="0"/>
              </a:rPr>
              <a:t>văn</a:t>
            </a:r>
            <a:r>
              <a:rPr lang="en-US" sz="4000" b="1" dirty="0">
                <a:solidFill>
                  <a:srgbClr val="FF1822"/>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93456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outVertical)">
                                          <p:cBhvr>
                                            <p:cTn id="12" dur="500"/>
                                            <p:tgtEl>
                                              <p:spTgt spid="28"/>
                                            </p:tgtEl>
                                          </p:cBhvr>
                                        </p:animEffect>
                                      </p:childTnLst>
                                      <p:subTnLst>
                                        <p:audio>
                                          <p:cMediaNode>
                                            <p:cTn display="0" masterRel="sameClick">
                                              <p:stCondLst>
                                                <p:cond evt="begin" delay="0">
                                                  <p:tn val="10"/>
                                                </p:cond>
                                              </p:stCondLst>
                                              <p:endCondLst>
                                                <p:cond evt="onStopAudio" delay="0">
                                                  <p:tgtEl>
                                                    <p:sldTgt/>
                                                  </p:tgtEl>
                                                </p:cond>
                                              </p:endCondLst>
                                            </p:cTn>
                                            <p:tgtEl>
                                              <p:sndTgt r:embed="rId3"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outVertical)">
                                          <p:cBhvr>
                                            <p:cTn id="12" dur="500"/>
                                            <p:tgtEl>
                                              <p:spTgt spid="28"/>
                                            </p:tgtEl>
                                          </p:cBhvr>
                                        </p:animEffect>
                                      </p:childTnLst>
                                      <p:subTnLst>
                                        <p:audio>
                                          <p:cMediaNode>
                                            <p:cTn display="0" masterRel="sameClick">
                                              <p:stCondLst>
                                                <p:cond evt="begin" delay="0">
                                                  <p:tn val="10"/>
                                                </p:cond>
                                              </p:stCondLst>
                                              <p:endCondLst>
                                                <p:cond evt="onStopAudio" delay="0">
                                                  <p:tgtEl>
                                                    <p:sldTgt/>
                                                  </p:tgtEl>
                                                </p:cond>
                                              </p:endCondLst>
                                            </p:cTn>
                                            <p:tgtEl>
                                              <p:sndTgt r:embed="rId7"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sp>
        <p:nvSpPr>
          <p:cNvPr id="15" name="Rectangle: Rounded Corners 14">
            <a:extLst>
              <a:ext uri="{FF2B5EF4-FFF2-40B4-BE49-F238E27FC236}">
                <a16:creationId xmlns:a16="http://schemas.microsoft.com/office/drawing/2014/main" id="{9B5D8A22-64A4-4582-A01E-0003BD0928F8}"/>
              </a:ext>
            </a:extLst>
          </p:cNvPr>
          <p:cNvSpPr/>
          <p:nvPr/>
        </p:nvSpPr>
        <p:spPr>
          <a:xfrm>
            <a:off x="1152526" y="1028700"/>
            <a:ext cx="10382250" cy="4933949"/>
          </a:xfrm>
          <a:prstGeom prst="roundRect">
            <a:avLst/>
          </a:prstGeom>
          <a:solidFill>
            <a:schemeClr val="accent4">
              <a:lumMod val="20000"/>
              <a:lumOff val="80000"/>
            </a:schemeClr>
          </a:solidFill>
          <a:ln w="57150">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002060"/>
                </a:solidFill>
                <a:latin typeface="Calibri" panose="020F0502020204030204"/>
              </a:rPr>
              <a:t>Ông nội Na là người rất yêu cây xanh, ông thường trồng rất nhiều cây, trong đó có một cây cam. Ngày ông trồng nó, Na còn chưa ra đời. Bẵng đi vài năm, ông nội có Na. Ông thường bế Na đi dạo quang vườn. Ở dưới gốc cây cam ấy, ông thường kể cho Na nghe rất nhiều câu chuyện cổ tích, dạy Na rất nhiều điều hay lẽ phải. Những câu chuyện ấy cũng nuôi Na lớn dần. Na lại cùng ông nội chăm sóc cây cam. Người tưới cây, người đào đất, chăm bón kĩ càng. Chiếc cây đã trưởng thành cùng Na ấy cũng đến mùa đơm hoa kết trái. Mùi hoa cam thoang thoảng thơm mát. Ngày quả chín, ông lại cùng Na hái những quả đầu tiên. Sau này ông mất đi nhưng cây cam ấy vẫn được Na chăm sóc như một kí ức, một kỉ niệm, một dấu của ông. Mỗi năm mỗi mùa, cây vẫn đơm hoa kết trái. Nó sẽ là điểm tựa mỗi khi Na trở về.</a:t>
            </a:r>
            <a:endParaRPr kumimoji="0" lang="en-US" sz="2400" b="1" i="0" u="none" strike="noStrike" kern="1200" cap="none" spc="0" normalizeH="0" baseline="0" noProof="0" dirty="0">
              <a:ln>
                <a:noFill/>
              </a:ln>
              <a:solidFill>
                <a:srgbClr val="002060"/>
              </a:solidFill>
              <a:effectLst/>
              <a:uLnTx/>
              <a:uFillTx/>
              <a:latin typeface="Calibri" panose="020F0502020204030204"/>
            </a:endParaRPr>
          </a:p>
        </p:txBody>
      </p:sp>
      <p:sp>
        <p:nvSpPr>
          <p:cNvPr id="2" name="TextBox 1">
            <a:extLst>
              <a:ext uri="{FF2B5EF4-FFF2-40B4-BE49-F238E27FC236}">
                <a16:creationId xmlns:a16="http://schemas.microsoft.com/office/drawing/2014/main" id="{9E387766-C216-493A-BD76-EBF4AEED35BA}"/>
              </a:ext>
            </a:extLst>
          </p:cNvPr>
          <p:cNvSpPr txBox="1"/>
          <p:nvPr/>
        </p:nvSpPr>
        <p:spPr>
          <a:xfrm>
            <a:off x="3876675" y="152400"/>
            <a:ext cx="5781675" cy="769441"/>
          </a:xfrm>
          <a:prstGeom prst="rect">
            <a:avLst/>
          </a:prstGeom>
          <a:noFill/>
        </p:spPr>
        <p:txBody>
          <a:bodyPr wrap="square" rtlCol="0">
            <a:spAutoFit/>
          </a:bodyPr>
          <a:lstStyle/>
          <a:p>
            <a:r>
              <a:rPr lang="en-US" sz="4400" b="1" dirty="0" err="1">
                <a:solidFill>
                  <a:srgbClr val="FF0000"/>
                </a:solidFill>
              </a:rPr>
              <a:t>Cây</a:t>
            </a:r>
            <a:r>
              <a:rPr lang="en-US" sz="4400" b="1" dirty="0">
                <a:solidFill>
                  <a:srgbClr val="FF0000"/>
                </a:solidFill>
              </a:rPr>
              <a:t> cam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ông</a:t>
            </a:r>
            <a:r>
              <a:rPr lang="en-US" sz="4400" b="1" dirty="0">
                <a:solidFill>
                  <a:srgbClr val="FF0000"/>
                </a:solidFill>
              </a:rPr>
              <a:t> </a:t>
            </a:r>
            <a:r>
              <a:rPr lang="en-US" sz="4400" b="1" dirty="0" err="1">
                <a:solidFill>
                  <a:srgbClr val="FF0000"/>
                </a:solidFill>
              </a:rPr>
              <a:t>nội</a:t>
            </a:r>
            <a:endParaRPr lang="en-US" sz="4400" b="1" dirty="0">
              <a:solidFill>
                <a:srgbClr val="FF0000"/>
              </a:solidFill>
            </a:endParaRPr>
          </a:p>
        </p:txBody>
      </p:sp>
    </p:spTree>
    <p:extLst>
      <p:ext uri="{BB962C8B-B14F-4D97-AF65-F5344CB8AC3E}">
        <p14:creationId xmlns:p14="http://schemas.microsoft.com/office/powerpoint/2010/main" val="3844086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CB206A2-6EA9-413A-8FBF-E3B3BA724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478" y="447480"/>
            <a:ext cx="6675120" cy="667512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01294B5F-97CA-412E-B1A5-112FEAF2F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7" name="图片 6">
            <a:extLst>
              <a:ext uri="{FF2B5EF4-FFF2-40B4-BE49-F238E27FC236}">
                <a16:creationId xmlns:a16="http://schemas.microsoft.com/office/drawing/2014/main" id="{177A8918-5823-4489-B075-F21FFAB602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11" name="图片 10">
            <a:extLst>
              <a:ext uri="{FF2B5EF4-FFF2-40B4-BE49-F238E27FC236}">
                <a16:creationId xmlns:a16="http://schemas.microsoft.com/office/drawing/2014/main" id="{2C864A91-7654-44E3-94D6-E6476FE956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76362"/>
            <a:ext cx="4164320" cy="6249980"/>
          </a:xfrm>
          <a:prstGeom prst="rect">
            <a:avLst/>
          </a:prstGeom>
        </p:spPr>
      </p:pic>
      <p:pic>
        <p:nvPicPr>
          <p:cNvPr id="8" name="图片 7">
            <a:extLst>
              <a:ext uri="{FF2B5EF4-FFF2-40B4-BE49-F238E27FC236}">
                <a16:creationId xmlns:a16="http://schemas.microsoft.com/office/drawing/2014/main" id="{0080978C-E40F-468C-838D-D9314A4D83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12" name="图片 11">
            <a:extLst>
              <a:ext uri="{FF2B5EF4-FFF2-40B4-BE49-F238E27FC236}">
                <a16:creationId xmlns:a16="http://schemas.microsoft.com/office/drawing/2014/main" id="{2F9738BD-B849-48BD-82FA-29B4B9C4BA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842611" flipH="1">
            <a:off x="8703397" y="-340530"/>
            <a:ext cx="3165928" cy="1576021"/>
          </a:xfrm>
          <a:prstGeom prst="rect">
            <a:avLst/>
          </a:prstGeom>
        </p:spPr>
      </p:pic>
      <p:pic>
        <p:nvPicPr>
          <p:cNvPr id="13" name="图片 12">
            <a:extLst>
              <a:ext uri="{FF2B5EF4-FFF2-40B4-BE49-F238E27FC236}">
                <a16:creationId xmlns:a16="http://schemas.microsoft.com/office/drawing/2014/main" id="{75747547-76A4-446D-8139-F1B1164BA2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90016" y="661431"/>
            <a:ext cx="1162453" cy="849485"/>
          </a:xfrm>
          <a:prstGeom prst="rect">
            <a:avLst/>
          </a:prstGeom>
        </p:spPr>
      </p:pic>
      <p:sp>
        <p:nvSpPr>
          <p:cNvPr id="3" name="TextBox 2">
            <a:extLst>
              <a:ext uri="{FF2B5EF4-FFF2-40B4-BE49-F238E27FC236}">
                <a16:creationId xmlns:a16="http://schemas.microsoft.com/office/drawing/2014/main" id="{4BE39471-84BD-477E-9C23-E93F2BDE3D7C}"/>
              </a:ext>
            </a:extLst>
          </p:cNvPr>
          <p:cNvSpPr txBox="1"/>
          <p:nvPr/>
        </p:nvSpPr>
        <p:spPr>
          <a:xfrm>
            <a:off x="6794858" y="2026692"/>
            <a:ext cx="239485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Coiny" panose="02000903060500060000" pitchFamily="2" charset="0"/>
                <a:ea typeface="+mn-ea"/>
                <a:cs typeface="+mn-cs"/>
              </a:rPr>
              <a:t>KHỞI ĐỘNG</a:t>
            </a:r>
          </a:p>
        </p:txBody>
      </p:sp>
    </p:spTree>
    <p:extLst>
      <p:ext uri="{BB962C8B-B14F-4D97-AF65-F5344CB8AC3E}">
        <p14:creationId xmlns:p14="http://schemas.microsoft.com/office/powerpoint/2010/main" val="908456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53" presetClass="entr" presetSubtype="16" fill="hold" nodeType="withEffect">
                                  <p:stCondLst>
                                    <p:cond delay="25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2" presetClass="entr" presetSubtype="2" fill="hold"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500"/>
                                        <p:tgtEl>
                                          <p:spTgt spid="1028"/>
                                        </p:tgtEl>
                                      </p:cBhvr>
                                    </p:animEffect>
                                    <p:anim calcmode="lin" valueType="num">
                                      <p:cBhvr>
                                        <p:cTn id="30" dur="500" fill="hold"/>
                                        <p:tgtEl>
                                          <p:spTgt spid="1028"/>
                                        </p:tgtEl>
                                        <p:attrNameLst>
                                          <p:attrName>ppt_x</p:attrName>
                                        </p:attrNameLst>
                                      </p:cBhvr>
                                      <p:tavLst>
                                        <p:tav tm="0">
                                          <p:val>
                                            <p:strVal val="#ppt_x"/>
                                          </p:val>
                                        </p:tav>
                                        <p:tav tm="100000">
                                          <p:val>
                                            <p:strVal val="#ppt_x"/>
                                          </p:val>
                                        </p:tav>
                                      </p:tavLst>
                                    </p:anim>
                                    <p:anim calcmode="lin" valueType="num">
                                      <p:cBhvr>
                                        <p:cTn id="31" dur="5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CB206A2-6EA9-413A-8FBF-E3B3BA724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478" y="447480"/>
            <a:ext cx="6675120" cy="667512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01294B5F-97CA-412E-B1A5-112FEAF2F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7" name="图片 6">
            <a:extLst>
              <a:ext uri="{FF2B5EF4-FFF2-40B4-BE49-F238E27FC236}">
                <a16:creationId xmlns:a16="http://schemas.microsoft.com/office/drawing/2014/main" id="{177A8918-5823-4489-B075-F21FFAB602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11" name="图片 10">
            <a:extLst>
              <a:ext uri="{FF2B5EF4-FFF2-40B4-BE49-F238E27FC236}">
                <a16:creationId xmlns:a16="http://schemas.microsoft.com/office/drawing/2014/main" id="{2C864A91-7654-44E3-94D6-E6476FE956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76362"/>
            <a:ext cx="4164320" cy="6249980"/>
          </a:xfrm>
          <a:prstGeom prst="rect">
            <a:avLst/>
          </a:prstGeom>
        </p:spPr>
      </p:pic>
      <p:pic>
        <p:nvPicPr>
          <p:cNvPr id="12" name="图片 11">
            <a:extLst>
              <a:ext uri="{FF2B5EF4-FFF2-40B4-BE49-F238E27FC236}">
                <a16:creationId xmlns:a16="http://schemas.microsoft.com/office/drawing/2014/main" id="{2F9738BD-B849-48BD-82FA-29B4B9C4BA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842611" flipH="1">
            <a:off x="8703397" y="-340530"/>
            <a:ext cx="3165928" cy="1576021"/>
          </a:xfrm>
          <a:prstGeom prst="rect">
            <a:avLst/>
          </a:prstGeom>
        </p:spPr>
      </p:pic>
      <p:pic>
        <p:nvPicPr>
          <p:cNvPr id="13" name="图片 12">
            <a:extLst>
              <a:ext uri="{FF2B5EF4-FFF2-40B4-BE49-F238E27FC236}">
                <a16:creationId xmlns:a16="http://schemas.microsoft.com/office/drawing/2014/main" id="{75747547-76A4-446D-8139-F1B1164BA2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0016" y="661431"/>
            <a:ext cx="1162453" cy="849485"/>
          </a:xfrm>
          <a:prstGeom prst="rect">
            <a:avLst/>
          </a:prstGeom>
        </p:spPr>
      </p:pic>
      <p:sp>
        <p:nvSpPr>
          <p:cNvPr id="3" name="TextBox 2">
            <a:extLst>
              <a:ext uri="{FF2B5EF4-FFF2-40B4-BE49-F238E27FC236}">
                <a16:creationId xmlns:a16="http://schemas.microsoft.com/office/drawing/2014/main" id="{4BE39471-84BD-477E-9C23-E93F2BDE3D7C}"/>
              </a:ext>
            </a:extLst>
          </p:cNvPr>
          <p:cNvSpPr txBox="1"/>
          <p:nvPr/>
        </p:nvSpPr>
        <p:spPr>
          <a:xfrm>
            <a:off x="6266735" y="1980297"/>
            <a:ext cx="31160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0000"/>
                </a:solidFill>
                <a:effectLst/>
                <a:uLnTx/>
                <a:uFillTx/>
                <a:latin typeface="Coiny" panose="02000903060500060000" pitchFamily="2" charset="0"/>
                <a:ea typeface="+mn-ea"/>
                <a:cs typeface="+mn-cs"/>
              </a:rPr>
              <a:t>KHÁM</a:t>
            </a:r>
            <a:r>
              <a:rPr kumimoji="0" lang="en-US" sz="4800" b="0" i="0" u="none" strike="noStrike" kern="1200" cap="none" spc="0" normalizeH="0" noProof="0" dirty="0" smtClean="0">
                <a:ln>
                  <a:noFill/>
                </a:ln>
                <a:solidFill>
                  <a:srgbClr val="FF0000"/>
                </a:solidFill>
                <a:effectLst/>
                <a:uLnTx/>
                <a:uFillTx/>
                <a:latin typeface="Coiny" panose="02000903060500060000" pitchFamily="2" charset="0"/>
                <a:ea typeface="+mn-ea"/>
                <a:cs typeface="+mn-cs"/>
              </a:rPr>
              <a:t> PHÁ</a:t>
            </a:r>
            <a:endParaRPr kumimoji="0" lang="en-US" sz="4800" b="0"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1051169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53" presetClass="entr" presetSubtype="16" fill="hold" nodeType="withEffect">
                                  <p:stCondLst>
                                    <p:cond delay="25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2" presetClass="entr" presetSubtype="2" fill="hold" nodeType="withEffect">
                                  <p:stCondLst>
                                    <p:cond delay="5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2" presetClass="entr" presetSubtype="2" fill="hold"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anim calcmode="lin" valueType="num">
                                      <p:cBhvr>
                                        <p:cTn id="27" dur="500" fill="hold"/>
                                        <p:tgtEl>
                                          <p:spTgt spid="1028"/>
                                        </p:tgtEl>
                                        <p:attrNameLst>
                                          <p:attrName>ppt_x</p:attrName>
                                        </p:attrNameLst>
                                      </p:cBhvr>
                                      <p:tavLst>
                                        <p:tav tm="0">
                                          <p:val>
                                            <p:strVal val="#ppt_x"/>
                                          </p:val>
                                        </p:tav>
                                        <p:tav tm="100000">
                                          <p:val>
                                            <p:strVal val="#ppt_x"/>
                                          </p:val>
                                        </p:tav>
                                      </p:tavLst>
                                    </p:anim>
                                    <p:anim calcmode="lin" valueType="num">
                                      <p:cBhvr>
                                        <p:cTn id="28" dur="5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sp>
        <p:nvSpPr>
          <p:cNvPr id="17" name="TextBox 16">
            <a:extLst>
              <a:ext uri="{FF2B5EF4-FFF2-40B4-BE49-F238E27FC236}">
                <a16:creationId xmlns:a16="http://schemas.microsoft.com/office/drawing/2014/main" id="{3C644D81-D74B-4F00-A47D-07DA4F720132}"/>
              </a:ext>
            </a:extLst>
          </p:cNvPr>
          <p:cNvSpPr txBox="1"/>
          <p:nvPr/>
        </p:nvSpPr>
        <p:spPr>
          <a:xfrm>
            <a:off x="174171" y="162815"/>
            <a:ext cx="1201782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D6ED0"/>
                </a:solidFill>
                <a:effectLst/>
                <a:uLnTx/>
                <a:uFillTx/>
                <a:latin typeface="Calibri" panose="020F0502020204030204" pitchFamily="34" charset="0"/>
                <a:ea typeface="+mn-ea"/>
                <a:cs typeface="Calibri" panose="020F0502020204030204" pitchFamily="34" charset="0"/>
              </a:rPr>
              <a:t>1. Quan </a:t>
            </a:r>
            <a:r>
              <a:rPr kumimoji="0" lang="en-US" sz="3600" b="1" i="0" u="none" strike="noStrike" kern="1200" cap="none" spc="0" normalizeH="0" baseline="0" noProof="0" dirty="0" err="1">
                <a:ln>
                  <a:noFill/>
                </a:ln>
                <a:solidFill>
                  <a:srgbClr val="1D6ED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baseline="0" noProof="0" dirty="0">
                <a:ln>
                  <a:noFill/>
                </a:ln>
                <a:solidFill>
                  <a:srgbClr val="1D6ED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1D6ED0"/>
                </a:solidFill>
                <a:effectLst/>
                <a:uLnTx/>
                <a:uFillTx/>
                <a:latin typeface="Calibri" panose="020F0502020204030204" pitchFamily="34" charset="0"/>
                <a:ea typeface="+mn-ea"/>
                <a:cs typeface="Calibri" panose="020F0502020204030204" pitchFamily="34" charset="0"/>
              </a:rPr>
              <a:t>tranh</a:t>
            </a:r>
            <a:r>
              <a:rPr kumimoji="0" lang="en-US" sz="3600" b="1" i="0" u="none" strike="noStrike" kern="1200" cap="none" spc="0" normalizeH="0" baseline="0" noProof="0" dirty="0">
                <a:ln>
                  <a:noFill/>
                </a:ln>
                <a:solidFill>
                  <a:srgbClr val="1D6ED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1D6ED0"/>
                </a:solidFill>
                <a:effectLst/>
                <a:uLnTx/>
                <a:uFillTx/>
                <a:latin typeface="Calibri" panose="020F0502020204030204" pitchFamily="34" charset="0"/>
                <a:ea typeface="+mn-ea"/>
                <a:cs typeface="Calibri" panose="020F0502020204030204" pitchFamily="34" charset="0"/>
              </a:rPr>
              <a:t>và</a:t>
            </a:r>
            <a:r>
              <a:rPr kumimoji="0" lang="en-US" sz="3600" b="1" i="0" u="none" strike="noStrike" kern="1200" cap="none" spc="0" normalizeH="0" baseline="0" noProof="0" dirty="0">
                <a:ln>
                  <a:noFill/>
                </a:ln>
                <a:solidFill>
                  <a:srgbClr val="1D6ED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1D6ED0"/>
                </a:solidFill>
                <a:effectLst/>
                <a:uLnTx/>
                <a:uFillTx/>
                <a:latin typeface="Calibri" panose="020F0502020204030204" pitchFamily="34" charset="0"/>
                <a:ea typeface="+mn-ea"/>
                <a:cs typeface="Calibri" panose="020F0502020204030204" pitchFamily="34" charset="0"/>
              </a:rPr>
              <a:t>nêu</a:t>
            </a:r>
            <a:r>
              <a:rPr kumimoji="0" lang="en-US" sz="3600" b="1" i="0" u="none" strike="noStrike" kern="1200" cap="none" spc="0" normalizeH="0" baseline="0" noProof="0" dirty="0">
                <a:ln>
                  <a:noFill/>
                </a:ln>
                <a:solidFill>
                  <a:srgbClr val="1D6ED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1D6ED0"/>
                </a:solidFill>
                <a:effectLst/>
                <a:uLnTx/>
                <a:uFillTx/>
                <a:latin typeface="Calibri" panose="020F0502020204030204" pitchFamily="34" charset="0"/>
                <a:ea typeface="+mn-ea"/>
                <a:cs typeface="Calibri" panose="020F0502020204030204" pitchFamily="34" charset="0"/>
              </a:rPr>
              <a:t>nội</a:t>
            </a:r>
            <a:r>
              <a:rPr kumimoji="0" lang="en-US" sz="3600" b="1" i="0" u="none" strike="noStrike" kern="1200" cap="none" spc="0" normalizeH="0" baseline="0" noProof="0" dirty="0">
                <a:ln>
                  <a:noFill/>
                </a:ln>
                <a:solidFill>
                  <a:srgbClr val="1D6ED0"/>
                </a:solidFill>
                <a:effectLst/>
                <a:uLnTx/>
                <a:uFillTx/>
                <a:latin typeface="Calibri" panose="020F0502020204030204" pitchFamily="34" charset="0"/>
                <a:ea typeface="+mn-ea"/>
                <a:cs typeface="Calibri" panose="020F0502020204030204" pitchFamily="34" charset="0"/>
              </a:rPr>
              <a:t> dung </a:t>
            </a:r>
            <a:r>
              <a:rPr kumimoji="0" lang="en-US" sz="3600" b="1" i="0" u="none" strike="noStrike" kern="1200" cap="none" spc="0" normalizeH="0" baseline="0" noProof="0" dirty="0" err="1">
                <a:ln>
                  <a:noFill/>
                </a:ln>
                <a:solidFill>
                  <a:srgbClr val="1D6ED0"/>
                </a:solidFill>
                <a:effectLst/>
                <a:uLnTx/>
                <a:uFillTx/>
                <a:latin typeface="Calibri" panose="020F0502020204030204" pitchFamily="34" charset="0"/>
                <a:ea typeface="+mn-ea"/>
                <a:cs typeface="Calibri" panose="020F0502020204030204" pitchFamily="34" charset="0"/>
              </a:rPr>
              <a:t>từng</a:t>
            </a:r>
            <a:r>
              <a:rPr kumimoji="0" lang="en-US" sz="3600" b="1" i="0" u="none" strike="noStrike" kern="1200" cap="none" spc="0" normalizeH="0" baseline="0" noProof="0" dirty="0">
                <a:ln>
                  <a:noFill/>
                </a:ln>
                <a:solidFill>
                  <a:srgbClr val="1D6ED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1D6ED0"/>
                </a:solidFill>
                <a:effectLst/>
                <a:uLnTx/>
                <a:uFillTx/>
                <a:latin typeface="Calibri" panose="020F0502020204030204" pitchFamily="34" charset="0"/>
                <a:ea typeface="+mn-ea"/>
                <a:cs typeface="Calibri" panose="020F0502020204030204" pitchFamily="34" charset="0"/>
              </a:rPr>
              <a:t>tranh</a:t>
            </a:r>
            <a:endParaRPr kumimoji="0" lang="en-US" sz="3600" b="0" i="0" u="none" strike="noStrike" kern="1200" cap="none" spc="0" normalizeH="0" baseline="0" noProof="0" dirty="0">
              <a:ln>
                <a:noFill/>
              </a:ln>
              <a:solidFill>
                <a:srgbClr val="FF017C"/>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36C74BF9-AFA7-4510-A4AF-CF9BEBAF38F2}"/>
              </a:ext>
            </a:extLst>
          </p:cNvPr>
          <p:cNvPicPr>
            <a:picLocks noChangeAspect="1"/>
          </p:cNvPicPr>
          <p:nvPr/>
        </p:nvPicPr>
        <p:blipFill>
          <a:blip r:embed="rId4"/>
          <a:stretch>
            <a:fillRect/>
          </a:stretch>
        </p:blipFill>
        <p:spPr>
          <a:xfrm>
            <a:off x="3344635" y="871689"/>
            <a:ext cx="6118245" cy="4662695"/>
          </a:xfrm>
          <a:prstGeom prst="rect">
            <a:avLst/>
          </a:prstGeom>
        </p:spPr>
      </p:pic>
    </p:spTree>
    <p:extLst>
      <p:ext uri="{BB962C8B-B14F-4D97-AF65-F5344CB8AC3E}">
        <p14:creationId xmlns:p14="http://schemas.microsoft.com/office/powerpoint/2010/main" val="1032316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C58BA35-5FDB-4CC6-9057-D869FE664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4956" y="4723232"/>
            <a:ext cx="3016250" cy="1991311"/>
          </a:xfrm>
          <a:prstGeom prst="rect">
            <a:avLst/>
          </a:prstGeom>
        </p:spPr>
      </p:pic>
      <p:pic>
        <p:nvPicPr>
          <p:cNvPr id="12" name="图片 4">
            <a:extLst>
              <a:ext uri="{FF2B5EF4-FFF2-40B4-BE49-F238E27FC236}">
                <a16:creationId xmlns:a16="http://schemas.microsoft.com/office/drawing/2014/main" id="{AC2E524F-578D-4F0B-AC4F-C65F7309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4620889"/>
            <a:ext cx="3016250" cy="1991311"/>
          </a:xfrm>
          <a:prstGeom prst="rect">
            <a:avLst/>
          </a:prstGeom>
        </p:spPr>
      </p:pic>
      <p:grpSp>
        <p:nvGrpSpPr>
          <p:cNvPr id="8" name="Group 7">
            <a:extLst>
              <a:ext uri="{FF2B5EF4-FFF2-40B4-BE49-F238E27FC236}">
                <a16:creationId xmlns:a16="http://schemas.microsoft.com/office/drawing/2014/main" id="{A1495BDE-22D7-482C-A8A6-B2D54ADF2546}"/>
              </a:ext>
            </a:extLst>
          </p:cNvPr>
          <p:cNvGrpSpPr/>
          <p:nvPr/>
        </p:nvGrpSpPr>
        <p:grpSpPr>
          <a:xfrm>
            <a:off x="0" y="2505074"/>
            <a:ext cx="5495511" cy="4066115"/>
            <a:chOff x="2408195" y="1197185"/>
            <a:chExt cx="7373566" cy="5212080"/>
          </a:xfrm>
        </p:grpSpPr>
        <p:pic>
          <p:nvPicPr>
            <p:cNvPr id="3" name="Picture 2" descr="Graphical user interface, application&#10;&#10;Description automatically generated">
              <a:extLst>
                <a:ext uri="{FF2B5EF4-FFF2-40B4-BE49-F238E27FC236}">
                  <a16:creationId xmlns:a16="http://schemas.microsoft.com/office/drawing/2014/main" id="{A8D2C54C-8044-4D37-AC5E-D7B30E04F125}"/>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408195" y="1197185"/>
              <a:ext cx="7373566" cy="5212080"/>
            </a:xfrm>
            <a:prstGeom prst="rect">
              <a:avLst/>
            </a:prstGeom>
          </p:spPr>
        </p:pic>
        <p:pic>
          <p:nvPicPr>
            <p:cNvPr id="2" name="Picture 1">
              <a:extLst>
                <a:ext uri="{FF2B5EF4-FFF2-40B4-BE49-F238E27FC236}">
                  <a16:creationId xmlns:a16="http://schemas.microsoft.com/office/drawing/2014/main" id="{FE617367-4C19-4420-8D17-34D81FF75294}"/>
                </a:ext>
              </a:extLst>
            </p:cNvPr>
            <p:cNvPicPr>
              <a:picLocks noChangeAspect="1"/>
            </p:cNvPicPr>
            <p:nvPr/>
          </p:nvPicPr>
          <p:blipFill>
            <a:blip r:embed="rId6"/>
            <a:stretch>
              <a:fillRect/>
            </a:stretch>
          </p:blipFill>
          <p:spPr>
            <a:xfrm>
              <a:off x="3060315" y="1633665"/>
              <a:ext cx="5938019" cy="1457070"/>
            </a:xfrm>
            <a:prstGeom prst="rect">
              <a:avLst/>
            </a:prstGeom>
          </p:spPr>
        </p:pic>
      </p:grpSp>
      <p:sp>
        <p:nvSpPr>
          <p:cNvPr id="18" name="Rounded Rectangle 5">
            <a:extLst>
              <a:ext uri="{FF2B5EF4-FFF2-40B4-BE49-F238E27FC236}">
                <a16:creationId xmlns:a16="http://schemas.microsoft.com/office/drawing/2014/main" id="{C1DE812D-0C7B-43DF-A309-DC71C655AF52}"/>
              </a:ext>
            </a:extLst>
          </p:cNvPr>
          <p:cNvSpPr/>
          <p:nvPr/>
        </p:nvSpPr>
        <p:spPr>
          <a:xfrm>
            <a:off x="5305425" y="1805415"/>
            <a:ext cx="6486525" cy="689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000" b="1" dirty="0">
                <a:solidFill>
                  <a:srgbClr val="FF0000"/>
                </a:solidFill>
                <a:latin typeface="Calibri" panose="020F0502020204030204" pitchFamily="34" charset="0"/>
                <a:ea typeface="Cambria" panose="02040503050406030204" pitchFamily="18" charset="0"/>
                <a:cs typeface="Calibri" panose="020F0502020204030204" pitchFamily="34" charset="0"/>
              </a:rPr>
              <a:t>Mỗi em nói nội dung một tranh</a:t>
            </a:r>
            <a:endParaRPr kumimoji="0" lang="en-US" sz="3000" b="1" i="0" u="none" strike="noStrike" kern="1200" cap="none"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Rounded Rectangle 5">
            <a:extLst>
              <a:ext uri="{FF2B5EF4-FFF2-40B4-BE49-F238E27FC236}">
                <a16:creationId xmlns:a16="http://schemas.microsoft.com/office/drawing/2014/main" id="{296AE3B5-A9B8-49D6-843D-03F463ECE073}"/>
              </a:ext>
            </a:extLst>
          </p:cNvPr>
          <p:cNvSpPr/>
          <p:nvPr/>
        </p:nvSpPr>
        <p:spPr>
          <a:xfrm>
            <a:off x="5362575" y="2776965"/>
            <a:ext cx="6486525" cy="10044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000" b="1" dirty="0">
                <a:solidFill>
                  <a:srgbClr val="FF0000"/>
                </a:solidFill>
                <a:latin typeface="Calibri" panose="020F0502020204030204" pitchFamily="34" charset="0"/>
                <a:ea typeface="Cambria" panose="02040503050406030204" pitchFamily="18" charset="0"/>
                <a:cs typeface="Calibri" panose="020F0502020204030204" pitchFamily="34" charset="0"/>
              </a:rPr>
              <a:t>Cả nhóm xây dựng mối liên kết giữa các tranh.</a:t>
            </a:r>
            <a:endParaRPr kumimoji="0" lang="en-US" sz="3000" b="1" i="0" u="none" strike="noStrike" kern="1200" cap="none"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20" name="Rounded Rectangle 5">
            <a:extLst>
              <a:ext uri="{FF2B5EF4-FFF2-40B4-BE49-F238E27FC236}">
                <a16:creationId xmlns:a16="http://schemas.microsoft.com/office/drawing/2014/main" id="{649CF788-56C7-4DC9-BD9C-5D771EBB638F}"/>
              </a:ext>
            </a:extLst>
          </p:cNvPr>
          <p:cNvSpPr/>
          <p:nvPr/>
        </p:nvSpPr>
        <p:spPr>
          <a:xfrm>
            <a:off x="5305425" y="3996165"/>
            <a:ext cx="6486525" cy="10044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000" b="1" dirty="0">
                <a:solidFill>
                  <a:srgbClr val="FF0000"/>
                </a:solidFill>
                <a:latin typeface="Calibri" panose="020F0502020204030204" pitchFamily="34" charset="0"/>
                <a:ea typeface="Cambria" panose="02040503050406030204" pitchFamily="18" charset="0"/>
                <a:cs typeface="Calibri" panose="020F0502020204030204" pitchFamily="34" charset="0"/>
              </a:rPr>
              <a:t>Từng em kể nối tiếp câu chuyện theo 4 tranh.</a:t>
            </a:r>
            <a:endParaRPr kumimoji="0" lang="en-US" sz="3000" b="1" i="0" u="none" strike="noStrike" kern="1200" cap="none"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036527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6B86590-376A-44DB-9BB9-A81E3C4F166A}"/>
              </a:ext>
            </a:extLst>
          </p:cNvPr>
          <p:cNvSpPr txBox="1"/>
          <p:nvPr/>
        </p:nvSpPr>
        <p:spPr>
          <a:xfrm>
            <a:off x="3380939" y="1247042"/>
            <a:ext cx="563923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A01FF"/>
                </a:solidFill>
                <a:effectLst/>
                <a:uLnTx/>
                <a:uFillTx/>
                <a:ea typeface="+mn-ea"/>
                <a:cs typeface="+mn-cs"/>
              </a:rPr>
              <a:t>Chia </a:t>
            </a:r>
            <a:r>
              <a:rPr kumimoji="0" lang="en-US" sz="5400" b="1" i="0" u="none" strike="noStrike" kern="1200" cap="none" spc="0" normalizeH="0" baseline="0" noProof="0" dirty="0" err="1">
                <a:ln>
                  <a:noFill/>
                </a:ln>
                <a:solidFill>
                  <a:srgbClr val="7A01FF"/>
                </a:solidFill>
                <a:effectLst/>
                <a:uLnTx/>
                <a:uFillTx/>
                <a:ea typeface="+mn-ea"/>
                <a:cs typeface="+mn-cs"/>
              </a:rPr>
              <a:t>sẻ</a:t>
            </a:r>
            <a:r>
              <a:rPr kumimoji="0" lang="en-US" sz="5400" b="1" i="0" u="none" strike="noStrike" kern="1200" cap="none" spc="0" normalizeH="0" baseline="0" noProof="0" dirty="0">
                <a:ln>
                  <a:noFill/>
                </a:ln>
                <a:solidFill>
                  <a:srgbClr val="7A01FF"/>
                </a:solidFill>
                <a:effectLst/>
                <a:uLnTx/>
                <a:uFillTx/>
                <a:ea typeface="+mn-ea"/>
                <a:cs typeface="+mn-cs"/>
              </a:rPr>
              <a:t> </a:t>
            </a:r>
            <a:r>
              <a:rPr kumimoji="0" lang="en-US" sz="5400" b="1" i="0" u="none" strike="noStrike" kern="1200" cap="none" spc="0" normalizeH="0" baseline="0" noProof="0" dirty="0" err="1">
                <a:ln>
                  <a:noFill/>
                </a:ln>
                <a:solidFill>
                  <a:srgbClr val="7A01FF"/>
                </a:solidFill>
                <a:effectLst/>
                <a:uLnTx/>
                <a:uFillTx/>
                <a:ea typeface="+mn-ea"/>
                <a:cs typeface="+mn-cs"/>
              </a:rPr>
              <a:t>trước</a:t>
            </a:r>
            <a:r>
              <a:rPr kumimoji="0" lang="en-US" sz="5400" b="1" i="0" u="none" strike="noStrike" kern="1200" cap="none" spc="0" normalizeH="0" baseline="0" noProof="0" dirty="0">
                <a:ln>
                  <a:noFill/>
                </a:ln>
                <a:solidFill>
                  <a:srgbClr val="7A01FF"/>
                </a:solidFill>
                <a:effectLst/>
                <a:uLnTx/>
                <a:uFillTx/>
                <a:ea typeface="+mn-ea"/>
                <a:cs typeface="+mn-cs"/>
              </a:rPr>
              <a:t> </a:t>
            </a:r>
            <a:r>
              <a:rPr kumimoji="0" lang="en-US" sz="5400" b="1" i="0" u="none" strike="noStrike" kern="1200" cap="none" spc="0" normalizeH="0" baseline="0" noProof="0" dirty="0" err="1">
                <a:ln>
                  <a:noFill/>
                </a:ln>
                <a:solidFill>
                  <a:srgbClr val="7A01FF"/>
                </a:solidFill>
                <a:effectLst/>
                <a:uLnTx/>
                <a:uFillTx/>
                <a:ea typeface="+mn-ea"/>
                <a:cs typeface="+mn-cs"/>
              </a:rPr>
              <a:t>lớp</a:t>
            </a:r>
            <a:endParaRPr kumimoji="0" lang="en-US" sz="5400" b="1" i="0" u="none" strike="noStrike" kern="1200" cap="none" spc="0" normalizeH="0" baseline="0" noProof="0" dirty="0">
              <a:ln>
                <a:noFill/>
              </a:ln>
              <a:solidFill>
                <a:srgbClr val="7A01FF"/>
              </a:solidFill>
              <a:effectLst/>
              <a:uLnTx/>
              <a:uFillTx/>
              <a:ea typeface="+mn-ea"/>
              <a:cs typeface="+mn-cs"/>
            </a:endParaRPr>
          </a:p>
        </p:txBody>
      </p:sp>
      <p:pic>
        <p:nvPicPr>
          <p:cNvPr id="15" name="图片 13">
            <a:extLst>
              <a:ext uri="{FF2B5EF4-FFF2-40B4-BE49-F238E27FC236}">
                <a16:creationId xmlns:a16="http://schemas.microsoft.com/office/drawing/2014/main" id="{49883390-E960-4385-BAD5-F32594A6E6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869" y="1169371"/>
            <a:ext cx="3165928" cy="1576021"/>
          </a:xfrm>
          <a:prstGeom prst="rect">
            <a:avLst/>
          </a:prstGeom>
        </p:spPr>
      </p:pic>
      <p:pic>
        <p:nvPicPr>
          <p:cNvPr id="18" name="Picture 17">
            <a:extLst>
              <a:ext uri="{FF2B5EF4-FFF2-40B4-BE49-F238E27FC236}">
                <a16:creationId xmlns:a16="http://schemas.microsoft.com/office/drawing/2014/main" id="{D37610D8-B279-4D25-844D-47831DAA16F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308209" y="2177872"/>
            <a:ext cx="5573535" cy="4023360"/>
          </a:xfrm>
          <a:prstGeom prst="rect">
            <a:avLst/>
          </a:prstGeom>
        </p:spPr>
      </p:pic>
      <p:grpSp>
        <p:nvGrpSpPr>
          <p:cNvPr id="24" name="Group 23">
            <a:extLst>
              <a:ext uri="{FF2B5EF4-FFF2-40B4-BE49-F238E27FC236}">
                <a16:creationId xmlns:a16="http://schemas.microsoft.com/office/drawing/2014/main" id="{0D865347-4ACF-4E74-BE84-0A8896EFF5F1}"/>
              </a:ext>
            </a:extLst>
          </p:cNvPr>
          <p:cNvGrpSpPr/>
          <p:nvPr/>
        </p:nvGrpSpPr>
        <p:grpSpPr>
          <a:xfrm>
            <a:off x="1797743" y="1963726"/>
            <a:ext cx="2391642" cy="2103120"/>
            <a:chOff x="1797743" y="2026343"/>
            <a:chExt cx="2391642" cy="2103120"/>
          </a:xfrm>
        </p:grpSpPr>
        <p:pic>
          <p:nvPicPr>
            <p:cNvPr id="19" name="Picture 18" descr="A picture containing icon&#10;&#10;Description automatically generated">
              <a:extLst>
                <a:ext uri="{FF2B5EF4-FFF2-40B4-BE49-F238E27FC236}">
                  <a16:creationId xmlns:a16="http://schemas.microsoft.com/office/drawing/2014/main" id="{FBFCB9EA-6B04-493C-9456-7805DD700B77}"/>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3764" t="4796" r="48574" b="53293"/>
            <a:stretch/>
          </p:blipFill>
          <p:spPr>
            <a:xfrm>
              <a:off x="1797743" y="2026343"/>
              <a:ext cx="2391642" cy="2103120"/>
            </a:xfrm>
            <a:prstGeom prst="rect">
              <a:avLst/>
            </a:prstGeom>
          </p:spPr>
        </p:pic>
        <p:sp>
          <p:nvSpPr>
            <p:cNvPr id="21" name="TextBox 20">
              <a:extLst>
                <a:ext uri="{FF2B5EF4-FFF2-40B4-BE49-F238E27FC236}">
                  <a16:creationId xmlns:a16="http://schemas.microsoft.com/office/drawing/2014/main" id="{F1CCBA60-3F19-448C-9D62-98BC9C90680D}"/>
                </a:ext>
              </a:extLst>
            </p:cNvPr>
            <p:cNvSpPr txBox="1"/>
            <p:nvPr/>
          </p:nvSpPr>
          <p:spPr>
            <a:xfrm>
              <a:off x="1905516" y="2782221"/>
              <a:ext cx="2176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17C"/>
                  </a:solidFill>
                  <a:effectLst/>
                  <a:uLnTx/>
                  <a:uFillTx/>
                  <a:latin typeface="Calibri" panose="020F0502020204030204" pitchFamily="34" charset="0"/>
                  <a:ea typeface="+mn-ea"/>
                  <a:cs typeface="Calibri" panose="020F0502020204030204" pitchFamily="34" charset="0"/>
                </a:rPr>
                <a:t>TRÌNH BÀY</a:t>
              </a:r>
            </a:p>
          </p:txBody>
        </p:sp>
      </p:grpSp>
      <p:grpSp>
        <p:nvGrpSpPr>
          <p:cNvPr id="25" name="Group 24">
            <a:extLst>
              <a:ext uri="{FF2B5EF4-FFF2-40B4-BE49-F238E27FC236}">
                <a16:creationId xmlns:a16="http://schemas.microsoft.com/office/drawing/2014/main" id="{6562F255-3379-4ED0-B990-5710F13A6F38}"/>
              </a:ext>
            </a:extLst>
          </p:cNvPr>
          <p:cNvGrpSpPr/>
          <p:nvPr/>
        </p:nvGrpSpPr>
        <p:grpSpPr>
          <a:xfrm>
            <a:off x="8002617" y="1962554"/>
            <a:ext cx="2445932" cy="2011680"/>
            <a:chOff x="7997371" y="2074335"/>
            <a:chExt cx="2445932" cy="2011680"/>
          </a:xfrm>
        </p:grpSpPr>
        <p:pic>
          <p:nvPicPr>
            <p:cNvPr id="20" name="Picture 19" descr="A picture containing icon&#10;&#10;Description automatically generated">
              <a:extLst>
                <a:ext uri="{FF2B5EF4-FFF2-40B4-BE49-F238E27FC236}">
                  <a16:creationId xmlns:a16="http://schemas.microsoft.com/office/drawing/2014/main" id="{88EA56F1-B979-4D10-846F-5497450765B9}"/>
                </a:ext>
              </a:extLst>
            </p:cNvPr>
            <p:cNvPicPr>
              <a:picLocks noChangeAspect="1"/>
            </p:cNvPicPr>
            <p:nvPr/>
          </p:nvPicPr>
          <p:blipFill rotWithShape="1">
            <a:blip r:embed="rId9" cstate="hqprint">
              <a:extLst>
                <a:ext uri="{BEBA8EAE-BF5A-486C-A8C5-ECC9F3942E4B}">
                  <a14:imgProps xmlns:a14="http://schemas.microsoft.com/office/drawing/2010/main">
                    <a14:imgLayer r:embed="rId8">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l="54271" t="18081" r="731" b="44911"/>
            <a:stretch/>
          </p:blipFill>
          <p:spPr>
            <a:xfrm>
              <a:off x="7997371" y="2074335"/>
              <a:ext cx="2445932" cy="2011680"/>
            </a:xfrm>
            <a:prstGeom prst="rect">
              <a:avLst/>
            </a:prstGeom>
          </p:spPr>
        </p:pic>
        <p:sp>
          <p:nvSpPr>
            <p:cNvPr id="22" name="TextBox 21">
              <a:extLst>
                <a:ext uri="{FF2B5EF4-FFF2-40B4-BE49-F238E27FC236}">
                  <a16:creationId xmlns:a16="http://schemas.microsoft.com/office/drawing/2014/main" id="{3A8D8ED9-FBC6-4088-AD10-3F522C3F4733}"/>
                </a:ext>
              </a:extLst>
            </p:cNvPr>
            <p:cNvSpPr txBox="1"/>
            <p:nvPr/>
          </p:nvSpPr>
          <p:spPr>
            <a:xfrm>
              <a:off x="8132289" y="2782221"/>
              <a:ext cx="2176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17A45"/>
                  </a:solidFill>
                  <a:effectLst/>
                  <a:uLnTx/>
                  <a:uFillTx/>
                  <a:latin typeface="Calibri" panose="020F0502020204030204" pitchFamily="34" charset="0"/>
                  <a:ea typeface="+mn-ea"/>
                  <a:cs typeface="Calibri" panose="020F0502020204030204" pitchFamily="34" charset="0"/>
                </a:rPr>
                <a:t>NHẬN XÉT</a:t>
              </a:r>
            </a:p>
          </p:txBody>
        </p:sp>
      </p:grpSp>
    </p:spTree>
    <p:extLst>
      <p:ext uri="{BB962C8B-B14F-4D97-AF65-F5344CB8AC3E}">
        <p14:creationId xmlns:p14="http://schemas.microsoft.com/office/powerpoint/2010/main" val="1481083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1"/>
                                        </p:tgtEl>
                                        <p:attrNameLst>
                                          <p:attrName>ppt_y</p:attrName>
                                        </p:attrNameLst>
                                      </p:cBhvr>
                                      <p:tavLst>
                                        <p:tav tm="0">
                                          <p:val>
                                            <p:strVal val="#ppt_y"/>
                                          </p:val>
                                        </p:tav>
                                        <p:tav tm="100000">
                                          <p:val>
                                            <p:strVal val="#ppt_y"/>
                                          </p:val>
                                        </p:tav>
                                      </p:tavLst>
                                    </p:anim>
                                    <p:anim calcmode="lin" valueType="num">
                                      <p:cBhvr>
                                        <p:cTn id="1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1"/>
                                        </p:tgtEl>
                                      </p:cBhvr>
                                    </p:animEffect>
                                  </p:childTnLst>
                                </p:cTn>
                              </p:par>
                              <p:par>
                                <p:cTn id="15" presetID="37"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450" decel="100000" fill="hold"/>
                                        <p:tgtEl>
                                          <p:spTgt spid="18"/>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1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uỷn.wav"/>
                                        </p:tgtEl>
                                      </p:cMediaNode>
                                    </p:audio>
                                  </p:subTnLst>
                                </p:cTn>
                              </p:par>
                              <p:par>
                                <p:cTn id="21" presetID="2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edge">
                                      <p:cBhvr>
                                        <p:cTn id="23" dur="500"/>
                                        <p:tgtEl>
                                          <p:spTgt spid="24"/>
                                        </p:tgtEl>
                                      </p:cBhvr>
                                    </p:animEffect>
                                  </p:childTnLst>
                                </p:cTn>
                              </p:par>
                              <p:par>
                                <p:cTn id="24" presetID="2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edg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93FDB3-76E0-4871-A482-63547AC58653}"/>
              </a:ext>
            </a:extLst>
          </p:cNvPr>
          <p:cNvPicPr>
            <a:picLocks noChangeAspect="1"/>
          </p:cNvPicPr>
          <p:nvPr/>
        </p:nvPicPr>
        <p:blipFill>
          <a:blip r:embed="rId3"/>
          <a:stretch>
            <a:fillRect/>
          </a:stretch>
        </p:blipFill>
        <p:spPr>
          <a:xfrm>
            <a:off x="481012" y="1543049"/>
            <a:ext cx="4237372" cy="3286125"/>
          </a:xfrm>
          <a:prstGeom prst="rect">
            <a:avLst/>
          </a:prstGeom>
        </p:spPr>
      </p:pic>
      <p:sp>
        <p:nvSpPr>
          <p:cNvPr id="15" name="Rectangle: Rounded Corners 14">
            <a:extLst>
              <a:ext uri="{FF2B5EF4-FFF2-40B4-BE49-F238E27FC236}">
                <a16:creationId xmlns:a16="http://schemas.microsoft.com/office/drawing/2014/main" id="{9B5D8A22-64A4-4582-A01E-0003BD0928F8}"/>
              </a:ext>
            </a:extLst>
          </p:cNvPr>
          <p:cNvSpPr/>
          <p:nvPr/>
        </p:nvSpPr>
        <p:spPr>
          <a:xfrm>
            <a:off x="5205185" y="1533525"/>
            <a:ext cx="6539140" cy="2809875"/>
          </a:xfrm>
          <a:prstGeom prst="roundRect">
            <a:avLst/>
          </a:prstGeom>
          <a:solidFill>
            <a:schemeClr val="accent4">
              <a:lumMod val="20000"/>
              <a:lumOff val="80000"/>
            </a:schemeClr>
          </a:solidFill>
          <a:ln w="57150">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dirty="0">
                <a:solidFill>
                  <a:srgbClr val="FF0000"/>
                </a:solidFill>
                <a:latin typeface="Calibri" panose="020F0502020204030204"/>
              </a:rPr>
              <a:t>Nhà tôi có vườn cây ăn quả xum xuê. Từ khi tôi còn bé tí, ông tôi đã làm vườn, trồng các loại cây ăn quả.</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314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B5D8A22-64A4-4582-A01E-0003BD0928F8}"/>
              </a:ext>
            </a:extLst>
          </p:cNvPr>
          <p:cNvSpPr/>
          <p:nvPr/>
        </p:nvSpPr>
        <p:spPr>
          <a:xfrm>
            <a:off x="5205185" y="1533525"/>
            <a:ext cx="6539140" cy="2809875"/>
          </a:xfrm>
          <a:prstGeom prst="roundRect">
            <a:avLst/>
          </a:prstGeom>
          <a:solidFill>
            <a:schemeClr val="accent4">
              <a:lumMod val="20000"/>
              <a:lumOff val="80000"/>
            </a:schemeClr>
          </a:solidFill>
          <a:ln w="57150">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dirty="0">
                <a:solidFill>
                  <a:srgbClr val="FF0000"/>
                </a:solidFill>
                <a:latin typeface="Calibri" panose="020F0502020204030204"/>
              </a:rPr>
              <a:t>Thỉnh thoảng ông bế tôi ra vườn đi dạo. Ông nói cho tôi biết tên từng loại cây trong vườn.</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4B64187-26CB-43E2-A956-D5F419D037FF}"/>
              </a:ext>
            </a:extLst>
          </p:cNvPr>
          <p:cNvPicPr>
            <a:picLocks noChangeAspect="1"/>
          </p:cNvPicPr>
          <p:nvPr/>
        </p:nvPicPr>
        <p:blipFill>
          <a:blip r:embed="rId3"/>
          <a:stretch>
            <a:fillRect/>
          </a:stretch>
        </p:blipFill>
        <p:spPr>
          <a:xfrm>
            <a:off x="280987" y="1343025"/>
            <a:ext cx="4467325" cy="3581400"/>
          </a:xfrm>
          <a:prstGeom prst="rect">
            <a:avLst/>
          </a:prstGeom>
        </p:spPr>
      </p:pic>
    </p:spTree>
    <p:extLst>
      <p:ext uri="{BB962C8B-B14F-4D97-AF65-F5344CB8AC3E}">
        <p14:creationId xmlns:p14="http://schemas.microsoft.com/office/powerpoint/2010/main" val="122961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B5D8A22-64A4-4582-A01E-0003BD0928F8}"/>
              </a:ext>
            </a:extLst>
          </p:cNvPr>
          <p:cNvSpPr/>
          <p:nvPr/>
        </p:nvSpPr>
        <p:spPr>
          <a:xfrm>
            <a:off x="5205184" y="1181100"/>
            <a:ext cx="6986815" cy="3876675"/>
          </a:xfrm>
          <a:prstGeom prst="roundRect">
            <a:avLst/>
          </a:prstGeom>
          <a:solidFill>
            <a:schemeClr val="accent4">
              <a:lumMod val="20000"/>
              <a:lumOff val="80000"/>
            </a:schemeClr>
          </a:solidFill>
          <a:ln w="57150">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a:solidFill>
                  <a:srgbClr val="FF0000"/>
                </a:solidFill>
                <a:latin typeface="Calibri" panose="020F0502020204030204"/>
              </a:rPr>
              <a:t>Cây cối trong vườn ngày một vươn cao và tôi thì ngày một khôn lớn. Tôi đã biết theo ông ra vườn chăm sóc từng gốc cây. Ông nhổ cỏ, vun gốc cho cây. Ông hướng dẫn tôi tưới nước cho cây. Làm việc cùng ông thật là vui. </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8D537E0-F5B2-4514-BF05-771BF1A0B9FA}"/>
              </a:ext>
            </a:extLst>
          </p:cNvPr>
          <p:cNvPicPr>
            <a:picLocks noChangeAspect="1"/>
          </p:cNvPicPr>
          <p:nvPr/>
        </p:nvPicPr>
        <p:blipFill>
          <a:blip r:embed="rId3"/>
          <a:stretch>
            <a:fillRect/>
          </a:stretch>
        </p:blipFill>
        <p:spPr>
          <a:xfrm>
            <a:off x="481012" y="1466850"/>
            <a:ext cx="4284426" cy="3314700"/>
          </a:xfrm>
          <a:prstGeom prst="rect">
            <a:avLst/>
          </a:prstGeom>
        </p:spPr>
      </p:pic>
    </p:spTree>
    <p:extLst>
      <p:ext uri="{BB962C8B-B14F-4D97-AF65-F5344CB8AC3E}">
        <p14:creationId xmlns:p14="http://schemas.microsoft.com/office/powerpoint/2010/main" val="4205020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474</Words>
  <Application>Microsoft Office PowerPoint</Application>
  <PresentationFormat>Widescreen</PresentationFormat>
  <Paragraphs>33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vt:lpstr>
      <vt:lpstr>Coiny</vt:lpstr>
      <vt:lpstr>等线</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22</cp:revision>
  <dcterms:created xsi:type="dcterms:W3CDTF">2022-09-19T11:04:23Z</dcterms:created>
  <dcterms:modified xsi:type="dcterms:W3CDTF">2025-02-03T06:55:37Z</dcterms:modified>
</cp:coreProperties>
</file>