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3"/>
    <p:sldId id="259" r:id="rId4"/>
    <p:sldId id="258" r:id="rId5"/>
    <p:sldId id="276" r:id="rId6"/>
    <p:sldId id="277" r:id="rId7"/>
    <p:sldId id="262" r:id="rId8"/>
    <p:sldId id="261" r:id="rId10"/>
    <p:sldId id="278" r:id="rId11"/>
    <p:sldId id="260" r:id="rId12"/>
    <p:sldId id="265" r:id="rId13"/>
    <p:sldId id="263" r:id="rId14"/>
    <p:sldId id="272" r:id="rId15"/>
  </p:sldIdLst>
  <p:sldSz cx="18288000" cy="10287000"/>
  <p:notesSz cx="6858000" cy="9144000"/>
  <p:embeddedFontLst>
    <p:embeddedFont>
      <p:font typeface="Londrina Solid" panose="020B0704020202020204"/>
      <p:bold r:id="rId19"/>
      <p:boldItalic r:id="rId20"/>
    </p:embeddedFont>
    <p:embeddedFont>
      <p:font typeface="Calibri" panose="020F050202020403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221"/>
        <p:guide pos="28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t>GV đề nghị HS cùng nhắm mắt trong 1 phút hình dung ra người thân của mình theo 3 gợi ý trên</a:t>
            </a:r>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GV giao cho HS tìm hiểu thu nhập của gia đình trước khi đến lớp</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3.svg"/><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6" Type="http://schemas.openxmlformats.org/officeDocument/2006/relationships/slideLayout" Target="../slideLayouts/slideLayout7.xml"/><Relationship Id="rId15" Type="http://schemas.openxmlformats.org/officeDocument/2006/relationships/image" Target="../media/image7.svg"/><Relationship Id="rId14" Type="http://schemas.openxmlformats.org/officeDocument/2006/relationships/image" Target="../media/image8.png"/><Relationship Id="rId13" Type="http://schemas.openxmlformats.org/officeDocument/2006/relationships/image" Target="../media/image6.svg"/><Relationship Id="rId12" Type="http://schemas.openxmlformats.org/officeDocument/2006/relationships/image" Target="../media/image7.png"/><Relationship Id="rId11" Type="http://schemas.openxmlformats.org/officeDocument/2006/relationships/image" Target="../media/image5.svg"/><Relationship Id="rId10" Type="http://schemas.openxmlformats.org/officeDocument/2006/relationships/image" Target="../media/image6.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4.svg"/><Relationship Id="rId7" Type="http://schemas.openxmlformats.org/officeDocument/2006/relationships/image" Target="../media/image16.png"/><Relationship Id="rId6" Type="http://schemas.openxmlformats.org/officeDocument/2006/relationships/image" Target="../media/image11.svg"/><Relationship Id="rId5" Type="http://schemas.openxmlformats.org/officeDocument/2006/relationships/image" Target="../media/image13.png"/><Relationship Id="rId4" Type="http://schemas.openxmlformats.org/officeDocument/2006/relationships/image" Target="../media/image34.svg"/><Relationship Id="rId3" Type="http://schemas.openxmlformats.org/officeDocument/2006/relationships/image" Target="../media/image41.png"/><Relationship Id="rId2" Type="http://schemas.openxmlformats.org/officeDocument/2006/relationships/image" Target="../media/image18.svg"/><Relationship Id="rId10" Type="http://schemas.openxmlformats.org/officeDocument/2006/relationships/notesSlide" Target="../notesSlides/notesSlide4.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7.svg"/><Relationship Id="rId7" Type="http://schemas.openxmlformats.org/officeDocument/2006/relationships/image" Target="../media/image44.png"/><Relationship Id="rId6" Type="http://schemas.openxmlformats.org/officeDocument/2006/relationships/image" Target="../media/image36.svg"/><Relationship Id="rId5" Type="http://schemas.openxmlformats.org/officeDocument/2006/relationships/image" Target="../media/image43.png"/><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image" Target="../media/image35.svg"/><Relationship Id="rId1" Type="http://schemas.openxmlformats.org/officeDocument/2006/relationships/image" Target="../media/image42.png"/></Relationships>
</file>

<file path=ppt/slides/_rels/slide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41.svg"/><Relationship Id="rId7" Type="http://schemas.openxmlformats.org/officeDocument/2006/relationships/image" Target="../media/image48.png"/><Relationship Id="rId6" Type="http://schemas.openxmlformats.org/officeDocument/2006/relationships/image" Target="../media/image40.svg"/><Relationship Id="rId5" Type="http://schemas.openxmlformats.org/officeDocument/2006/relationships/image" Target="../media/image47.png"/><Relationship Id="rId4" Type="http://schemas.openxmlformats.org/officeDocument/2006/relationships/image" Target="../media/image39.svg"/><Relationship Id="rId3" Type="http://schemas.openxmlformats.org/officeDocument/2006/relationships/image" Target="../media/image46.png"/><Relationship Id="rId2" Type="http://schemas.openxmlformats.org/officeDocument/2006/relationships/image" Target="../media/image38.svg"/><Relationship Id="rId13" Type="http://schemas.openxmlformats.org/officeDocument/2006/relationships/slideLayout" Target="../slideLayouts/slideLayout7.xml"/><Relationship Id="rId12" Type="http://schemas.openxmlformats.org/officeDocument/2006/relationships/image" Target="../media/image23.svg"/><Relationship Id="rId11" Type="http://schemas.openxmlformats.org/officeDocument/2006/relationships/image" Target="../media/image25.png"/><Relationship Id="rId10" Type="http://schemas.openxmlformats.org/officeDocument/2006/relationships/image" Target="../media/image1.svg"/><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2.svg"/><Relationship Id="rId7" Type="http://schemas.openxmlformats.org/officeDocument/2006/relationships/image" Target="../media/image14.png"/><Relationship Id="rId6" Type="http://schemas.openxmlformats.org/officeDocument/2006/relationships/image" Target="../media/image11.svg"/><Relationship Id="rId5" Type="http://schemas.openxmlformats.org/officeDocument/2006/relationships/image" Target="../media/image13.png"/><Relationship Id="rId4" Type="http://schemas.openxmlformats.org/officeDocument/2006/relationships/image" Target="../media/image6.svg"/><Relationship Id="rId3" Type="http://schemas.openxmlformats.org/officeDocument/2006/relationships/image" Target="../media/image7.png"/><Relationship Id="rId2" Type="http://schemas.openxmlformats.org/officeDocument/2006/relationships/image" Target="../media/image10.svg"/><Relationship Id="rId13" Type="http://schemas.openxmlformats.org/officeDocument/2006/relationships/slideLayout" Target="../slideLayouts/slideLayout7.xml"/><Relationship Id="rId12" Type="http://schemas.openxmlformats.org/officeDocument/2006/relationships/image" Target="../media/image14.svg"/><Relationship Id="rId11" Type="http://schemas.openxmlformats.org/officeDocument/2006/relationships/image" Target="../media/image16.png"/><Relationship Id="rId10" Type="http://schemas.openxmlformats.org/officeDocument/2006/relationships/image" Target="../media/image13.sv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18.svg"/><Relationship Id="rId7" Type="http://schemas.openxmlformats.org/officeDocument/2006/relationships/image" Target="../media/image20.png"/><Relationship Id="rId6" Type="http://schemas.openxmlformats.org/officeDocument/2006/relationships/image" Target="../media/image17.svg"/><Relationship Id="rId5" Type="http://schemas.openxmlformats.org/officeDocument/2006/relationships/image" Target="../media/image19.png"/><Relationship Id="rId4" Type="http://schemas.openxmlformats.org/officeDocument/2006/relationships/image" Target="../media/image16.svg"/><Relationship Id="rId3" Type="http://schemas.openxmlformats.org/officeDocument/2006/relationships/image" Target="../media/image18.png"/><Relationship Id="rId2" Type="http://schemas.openxmlformats.org/officeDocument/2006/relationships/image" Target="../media/image15.svg"/><Relationship Id="rId15" Type="http://schemas.openxmlformats.org/officeDocument/2006/relationships/slideLayout" Target="../slideLayouts/slideLayout7.xml"/><Relationship Id="rId14" Type="http://schemas.openxmlformats.org/officeDocument/2006/relationships/image" Target="../media/image21.svg"/><Relationship Id="rId13" Type="http://schemas.openxmlformats.org/officeDocument/2006/relationships/image" Target="../media/image23.png"/><Relationship Id="rId12" Type="http://schemas.openxmlformats.org/officeDocument/2006/relationships/image" Target="../media/image20.svg"/><Relationship Id="rId11" Type="http://schemas.openxmlformats.org/officeDocument/2006/relationships/image" Target="../media/image22.png"/><Relationship Id="rId10" Type="http://schemas.openxmlformats.org/officeDocument/2006/relationships/image" Target="../media/image19.sv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7.jpeg"/><Relationship Id="rId7" Type="http://schemas.openxmlformats.org/officeDocument/2006/relationships/image" Target="../media/image26.png"/><Relationship Id="rId6" Type="http://schemas.openxmlformats.org/officeDocument/2006/relationships/image" Target="../media/image23.svg"/><Relationship Id="rId5" Type="http://schemas.openxmlformats.org/officeDocument/2006/relationships/image" Target="../media/image25.png"/><Relationship Id="rId4" Type="http://schemas.openxmlformats.org/officeDocument/2006/relationships/image" Target="../media/image22.svg"/><Relationship Id="rId3" Type="http://schemas.openxmlformats.org/officeDocument/2006/relationships/image" Target="../media/image24.png"/><Relationship Id="rId2" Type="http://schemas.openxmlformats.org/officeDocument/2006/relationships/image" Target="../media/image15.sv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27.svg"/><Relationship Id="rId7" Type="http://schemas.openxmlformats.org/officeDocument/2006/relationships/image" Target="../media/image31.png"/><Relationship Id="rId6" Type="http://schemas.openxmlformats.org/officeDocument/2006/relationships/image" Target="../media/image26.svg"/><Relationship Id="rId5" Type="http://schemas.openxmlformats.org/officeDocument/2006/relationships/image" Target="../media/image30.png"/><Relationship Id="rId4" Type="http://schemas.openxmlformats.org/officeDocument/2006/relationships/image" Target="../media/image25.svg"/><Relationship Id="rId3" Type="http://schemas.openxmlformats.org/officeDocument/2006/relationships/image" Target="../media/image29.png"/><Relationship Id="rId2" Type="http://schemas.openxmlformats.org/officeDocument/2006/relationships/image" Target="../media/image24.sv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23.svg"/><Relationship Id="rId7" Type="http://schemas.openxmlformats.org/officeDocument/2006/relationships/image" Target="../media/image25.png"/><Relationship Id="rId6" Type="http://schemas.openxmlformats.org/officeDocument/2006/relationships/image" Target="../media/image27.svg"/><Relationship Id="rId5" Type="http://schemas.openxmlformats.org/officeDocument/2006/relationships/image" Target="../media/image31.png"/><Relationship Id="rId4" Type="http://schemas.openxmlformats.org/officeDocument/2006/relationships/image" Target="../media/image29.svg"/><Relationship Id="rId3" Type="http://schemas.openxmlformats.org/officeDocument/2006/relationships/image" Target="../media/image34.png"/><Relationship Id="rId2" Type="http://schemas.openxmlformats.org/officeDocument/2006/relationships/image" Target="../media/image28.svg"/><Relationship Id="rId11" Type="http://schemas.openxmlformats.org/officeDocument/2006/relationships/slideLayout" Target="../slideLayouts/slideLayout7.xml"/><Relationship Id="rId10" Type="http://schemas.openxmlformats.org/officeDocument/2006/relationships/image" Target="../media/image30.svg"/><Relationship Id="rId1" Type="http://schemas.openxmlformats.org/officeDocument/2006/relationships/image" Target="../media/image33.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image" Target="../media/image36.png"/><Relationship Id="rId6" Type="http://schemas.openxmlformats.org/officeDocument/2006/relationships/image" Target="../media/image23.svg"/><Relationship Id="rId5" Type="http://schemas.openxmlformats.org/officeDocument/2006/relationships/image" Target="../media/image25.png"/><Relationship Id="rId4" Type="http://schemas.openxmlformats.org/officeDocument/2006/relationships/image" Target="../media/image22.svg"/><Relationship Id="rId3" Type="http://schemas.openxmlformats.org/officeDocument/2006/relationships/image" Target="../media/image24.png"/><Relationship Id="rId2" Type="http://schemas.openxmlformats.org/officeDocument/2006/relationships/image" Target="../media/image15.sv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19.svg"/><Relationship Id="rId7" Type="http://schemas.openxmlformats.org/officeDocument/2006/relationships/image" Target="../media/image21.png"/><Relationship Id="rId6" Type="http://schemas.openxmlformats.org/officeDocument/2006/relationships/image" Target="../media/image33.svg"/><Relationship Id="rId5" Type="http://schemas.openxmlformats.org/officeDocument/2006/relationships/image" Target="../media/image39.png"/><Relationship Id="rId4" Type="http://schemas.openxmlformats.org/officeDocument/2006/relationships/image" Target="../media/image32.svg"/><Relationship Id="rId3" Type="http://schemas.openxmlformats.org/officeDocument/2006/relationships/image" Target="../media/image38.png"/><Relationship Id="rId2" Type="http://schemas.openxmlformats.org/officeDocument/2006/relationships/image" Target="../media/image31.svg"/><Relationship Id="rId15" Type="http://schemas.openxmlformats.org/officeDocument/2006/relationships/notesSlide" Target="../notesSlides/notesSlide3.xml"/><Relationship Id="rId14" Type="http://schemas.openxmlformats.org/officeDocument/2006/relationships/slideLayout" Target="../slideLayouts/slideLayout7.xml"/><Relationship Id="rId13" Type="http://schemas.openxmlformats.org/officeDocument/2006/relationships/image" Target="../media/image40.png"/><Relationship Id="rId12" Type="http://schemas.openxmlformats.org/officeDocument/2006/relationships/image" Target="../media/image23.svg"/><Relationship Id="rId11" Type="http://schemas.openxmlformats.org/officeDocument/2006/relationships/image" Target="../media/image25.png"/><Relationship Id="rId10" Type="http://schemas.openxmlformats.org/officeDocument/2006/relationships/image" Target="../media/image30.svg"/><Relationship Id="rId1"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1340" b="11340"/>
          <a:stretch>
            <a:fillRect/>
          </a:stretch>
        </p:blipFill>
        <p:spPr>
          <a:xfrm>
            <a:off x="0" y="0"/>
            <a:ext cx="18288000" cy="10287000"/>
          </a:xfrm>
          <a:prstGeom prst="rect">
            <a:avLst/>
          </a:prstGeom>
        </p:spPr>
      </p:pic>
      <p:grpSp>
        <p:nvGrpSpPr>
          <p:cNvPr id="3" name="Group 3"/>
          <p:cNvGrpSpPr/>
          <p:nvPr/>
        </p:nvGrpSpPr>
        <p:grpSpPr>
          <a:xfrm rot="0">
            <a:off x="1648460" y="2251075"/>
            <a:ext cx="14137005" cy="6498590"/>
            <a:chOff x="0" y="0"/>
            <a:chExt cx="2966615" cy="1893848"/>
          </a:xfrm>
        </p:grpSpPr>
        <p:sp>
          <p:nvSpPr>
            <p:cNvPr id="4" name="Freeform 4"/>
            <p:cNvSpPr/>
            <p:nvPr/>
          </p:nvSpPr>
          <p:spPr>
            <a:xfrm>
              <a:off x="-4213" y="0"/>
              <a:ext cx="2970828" cy="1893848"/>
            </a:xfrm>
            <a:custGeom>
              <a:avLst/>
              <a:gdLst/>
              <a:ahLst/>
              <a:cxnLst/>
              <a:rect l="l" t="t" r="r" b="b"/>
              <a:pathLst>
                <a:path w="2970828" h="1893848">
                  <a:moveTo>
                    <a:pt x="278431" y="16918"/>
                  </a:moveTo>
                  <a:cubicBezTo>
                    <a:pt x="278431" y="16918"/>
                    <a:pt x="604014" y="12258"/>
                    <a:pt x="922990" y="12454"/>
                  </a:cubicBezTo>
                  <a:cubicBezTo>
                    <a:pt x="1956674" y="12671"/>
                    <a:pt x="2696760" y="0"/>
                    <a:pt x="2696760" y="0"/>
                  </a:cubicBezTo>
                  <a:cubicBezTo>
                    <a:pt x="2764223" y="0"/>
                    <a:pt x="2840160" y="0"/>
                    <a:pt x="2918934" y="85073"/>
                  </a:cubicBezTo>
                  <a:cubicBezTo>
                    <a:pt x="2961912" y="131488"/>
                    <a:pt x="2962980" y="240224"/>
                    <a:pt x="2963385" y="320281"/>
                  </a:cubicBezTo>
                  <a:cubicBezTo>
                    <a:pt x="2963385" y="320281"/>
                    <a:pt x="2961681" y="944479"/>
                    <a:pt x="2961681" y="1131264"/>
                  </a:cubicBezTo>
                  <a:cubicBezTo>
                    <a:pt x="2961681" y="1345423"/>
                    <a:pt x="2970828" y="1644602"/>
                    <a:pt x="2970828" y="1644602"/>
                  </a:cubicBezTo>
                  <a:cubicBezTo>
                    <a:pt x="2970828" y="1773270"/>
                    <a:pt x="2966659" y="1893848"/>
                    <a:pt x="2713821" y="1885714"/>
                  </a:cubicBezTo>
                  <a:cubicBezTo>
                    <a:pt x="2713821" y="1885714"/>
                    <a:pt x="2337348" y="1865415"/>
                    <a:pt x="1993693" y="1873014"/>
                  </a:cubicBezTo>
                  <a:cubicBezTo>
                    <a:pt x="1120930" y="1881148"/>
                    <a:pt x="304023" y="1893848"/>
                    <a:pt x="304023" y="1893848"/>
                  </a:cubicBezTo>
                  <a:cubicBezTo>
                    <a:pt x="132548" y="1893848"/>
                    <a:pt x="4213" y="1792779"/>
                    <a:pt x="8532" y="1590232"/>
                  </a:cubicBezTo>
                  <a:cubicBezTo>
                    <a:pt x="8532" y="1590232"/>
                    <a:pt x="9630" y="1091691"/>
                    <a:pt x="4815" y="934627"/>
                  </a:cubicBezTo>
                  <a:cubicBezTo>
                    <a:pt x="0" y="663668"/>
                    <a:pt x="25592" y="330596"/>
                    <a:pt x="25592" y="330596"/>
                  </a:cubicBezTo>
                  <a:cubicBezTo>
                    <a:pt x="27224" y="150571"/>
                    <a:pt x="143504" y="16918"/>
                    <a:pt x="278431" y="16918"/>
                  </a:cubicBezTo>
                  <a:close/>
                </a:path>
              </a:pathLst>
            </a:custGeom>
            <a:solidFill>
              <a:srgbClr val="FAB951"/>
            </a:solidFill>
          </p:spPr>
        </p:sp>
      </p:grpSp>
      <p:grpSp>
        <p:nvGrpSpPr>
          <p:cNvPr id="5" name="Group 5"/>
          <p:cNvGrpSpPr/>
          <p:nvPr/>
        </p:nvGrpSpPr>
        <p:grpSpPr>
          <a:xfrm rot="0">
            <a:off x="1820545" y="2124075"/>
            <a:ext cx="13867130" cy="6469380"/>
            <a:chOff x="0" y="0"/>
            <a:chExt cx="3067268" cy="1879496"/>
          </a:xfrm>
        </p:grpSpPr>
        <p:sp>
          <p:nvSpPr>
            <p:cNvPr id="6" name="Freeform 6"/>
            <p:cNvSpPr/>
            <p:nvPr/>
          </p:nvSpPr>
          <p:spPr>
            <a:xfrm>
              <a:off x="-4213" y="0"/>
              <a:ext cx="3071480" cy="1879496"/>
            </a:xfrm>
            <a:custGeom>
              <a:avLst/>
              <a:gdLst/>
              <a:ahLst/>
              <a:cxnLst/>
              <a:rect l="l" t="t" r="r" b="b"/>
              <a:pathLst>
                <a:path w="3071480" h="1879496">
                  <a:moveTo>
                    <a:pt x="278431" y="16918"/>
                  </a:moveTo>
                  <a:cubicBezTo>
                    <a:pt x="278431" y="16918"/>
                    <a:pt x="604014" y="12258"/>
                    <a:pt x="924782" y="12454"/>
                  </a:cubicBezTo>
                  <a:cubicBezTo>
                    <a:pt x="2044596" y="12671"/>
                    <a:pt x="2797412" y="0"/>
                    <a:pt x="2797412" y="0"/>
                  </a:cubicBezTo>
                  <a:cubicBezTo>
                    <a:pt x="2864876" y="0"/>
                    <a:pt x="2940813" y="0"/>
                    <a:pt x="3019586" y="85073"/>
                  </a:cubicBezTo>
                  <a:cubicBezTo>
                    <a:pt x="3062564" y="131488"/>
                    <a:pt x="3063632" y="240224"/>
                    <a:pt x="3064037" y="320281"/>
                  </a:cubicBezTo>
                  <a:cubicBezTo>
                    <a:pt x="3064037" y="320281"/>
                    <a:pt x="3062333" y="932605"/>
                    <a:pt x="3062333" y="1116912"/>
                  </a:cubicBezTo>
                  <a:cubicBezTo>
                    <a:pt x="3062333" y="1331071"/>
                    <a:pt x="3071481" y="1630250"/>
                    <a:pt x="3071481" y="1630250"/>
                  </a:cubicBezTo>
                  <a:cubicBezTo>
                    <a:pt x="3071481" y="1758918"/>
                    <a:pt x="3067311" y="1879496"/>
                    <a:pt x="2814473" y="1871362"/>
                  </a:cubicBezTo>
                  <a:cubicBezTo>
                    <a:pt x="2814473" y="1871362"/>
                    <a:pt x="2438001" y="1851063"/>
                    <a:pt x="2084699" y="1858662"/>
                  </a:cubicBezTo>
                  <a:cubicBezTo>
                    <a:pt x="1139215"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CE4E2"/>
            </a:solidFill>
          </p:spPr>
        </p:sp>
      </p:grpSp>
      <p:grpSp>
        <p:nvGrpSpPr>
          <p:cNvPr id="7" name="Group 7"/>
          <p:cNvGrpSpPr/>
          <p:nvPr/>
        </p:nvGrpSpPr>
        <p:grpSpPr>
          <a:xfrm rot="0">
            <a:off x="7705093" y="1537553"/>
            <a:ext cx="2743166" cy="1172767"/>
            <a:chOff x="0" y="0"/>
            <a:chExt cx="3435356" cy="1468694"/>
          </a:xfrm>
        </p:grpSpPr>
        <p:sp>
          <p:nvSpPr>
            <p:cNvPr id="8" name="Freeform 8"/>
            <p:cNvSpPr/>
            <p:nvPr/>
          </p:nvSpPr>
          <p:spPr>
            <a:xfrm>
              <a:off x="0" y="-4262"/>
              <a:ext cx="3443102" cy="1475180"/>
            </a:xfrm>
            <a:custGeom>
              <a:avLst/>
              <a:gdLst/>
              <a:ahLst/>
              <a:cxnLst/>
              <a:rect l="l" t="t" r="r" b="b"/>
              <a:pathLst>
                <a:path w="3443102" h="1475180">
                  <a:moveTo>
                    <a:pt x="2504203" y="1463992"/>
                  </a:moveTo>
                  <a:cubicBezTo>
                    <a:pt x="2504203" y="1463992"/>
                    <a:pt x="2084450" y="1475180"/>
                    <a:pt x="1621865" y="1472559"/>
                  </a:cubicBezTo>
                  <a:cubicBezTo>
                    <a:pt x="1584822" y="1470396"/>
                    <a:pt x="1057073" y="1462571"/>
                    <a:pt x="1057073" y="1462571"/>
                  </a:cubicBezTo>
                  <a:cubicBezTo>
                    <a:pt x="812931" y="1453737"/>
                    <a:pt x="565145" y="1436756"/>
                    <a:pt x="398404" y="1378579"/>
                  </a:cubicBezTo>
                  <a:cubicBezTo>
                    <a:pt x="120505" y="1281617"/>
                    <a:pt x="0" y="1104088"/>
                    <a:pt x="0" y="671492"/>
                  </a:cubicBezTo>
                  <a:lnTo>
                    <a:pt x="0" y="671488"/>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671492"/>
                  </a:cubicBezTo>
                  <a:lnTo>
                    <a:pt x="3433962" y="671495"/>
                  </a:lnTo>
                  <a:cubicBezTo>
                    <a:pt x="3433962" y="1222054"/>
                    <a:pt x="3150965" y="1436151"/>
                    <a:pt x="2504203" y="1463992"/>
                  </a:cubicBezTo>
                  <a:close/>
                </a:path>
              </a:pathLst>
            </a:custGeom>
            <a:solidFill>
              <a:srgbClr val="F47C7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0995" y="6500356"/>
            <a:ext cx="818503" cy="9131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19963" y="5241535"/>
            <a:ext cx="579506" cy="59243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15705" y="1714500"/>
            <a:ext cx="657225" cy="67183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1801" y="-1247383"/>
            <a:ext cx="5361002" cy="5569872"/>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822078">
            <a:off x="12226025" y="8576614"/>
            <a:ext cx="7091192" cy="483973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57818" y="8947500"/>
            <a:ext cx="1838065" cy="310800"/>
          </a:xfrm>
          <a:prstGeom prst="rect">
            <a:avLst/>
          </a:prstGeom>
        </p:spPr>
      </p:pic>
      <p:sp>
        <p:nvSpPr>
          <p:cNvPr id="19" name="TextBox 19"/>
          <p:cNvSpPr txBox="1"/>
          <p:nvPr/>
        </p:nvSpPr>
        <p:spPr>
          <a:xfrm>
            <a:off x="9727246" y="5016890"/>
            <a:ext cx="10429" cy="224644"/>
          </a:xfrm>
          <a:prstGeom prst="rect">
            <a:avLst/>
          </a:prstGeom>
        </p:spPr>
        <p:txBody>
          <a:bodyPr lIns="0" tIns="0" rIns="0" bIns="0" rtlCol="0" anchor="t">
            <a:spAutoFit/>
          </a:bodyPr>
          <a:lstStyle/>
          <a:p>
            <a:pPr algn="ctr">
              <a:lnSpc>
                <a:spcPts val="1840"/>
              </a:lnSpc>
            </a:pPr>
          </a:p>
        </p:txBody>
      </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40272" y="1114017"/>
            <a:ext cx="1538889" cy="1612169"/>
          </a:xfrm>
          <a:prstGeom prst="rect">
            <a:avLst/>
          </a:prstGeom>
        </p:spPr>
      </p:pic>
      <p:sp>
        <p:nvSpPr>
          <p:cNvPr id="21" name="TextBox 2"/>
          <p:cNvSpPr txBox="1"/>
          <p:nvPr/>
        </p:nvSpPr>
        <p:spPr>
          <a:xfrm>
            <a:off x="1724660" y="3543300"/>
            <a:ext cx="14060805" cy="3415030"/>
          </a:xfrm>
          <a:prstGeom prst="rect">
            <a:avLst/>
          </a:prstGeom>
          <a:noFill/>
        </p:spPr>
        <p:txBody>
          <a:bodyPr wrap="square" rtlCol="0">
            <a:spAutoFit/>
          </a:bodyPr>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CHÀO MỪNG CÁC EM </a:t>
            </a:r>
            <a:endParaRPr lang="en-US" sz="7200" b="1" dirty="0" smtClean="0">
              <a:solidFill>
                <a:schemeClr val="tx1">
                  <a:lumMod val="75000"/>
                </a:schemeClr>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ĐẾN VỚI TIẾT HỌC HÔM NAY!</a:t>
            </a:r>
            <a:endParaRPr lang="en-US" sz="7200" b="1" dirty="0" smtClean="0">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19" name="Group 19"/>
          <p:cNvGrpSpPr/>
          <p:nvPr/>
        </p:nvGrpSpPr>
        <p:grpSpPr>
          <a:xfrm rot="0">
            <a:off x="1250950" y="959485"/>
            <a:ext cx="15804515" cy="8368030"/>
            <a:chOff x="0" y="0"/>
            <a:chExt cx="3584356" cy="4170836"/>
          </a:xfrm>
        </p:grpSpPr>
        <p:sp>
          <p:nvSpPr>
            <p:cNvPr id="20" name="Freeform 20"/>
            <p:cNvSpPr/>
            <p:nvPr/>
          </p:nvSpPr>
          <p:spPr>
            <a:xfrm>
              <a:off x="-4213" y="0"/>
              <a:ext cx="3588569" cy="4170837"/>
            </a:xfrm>
            <a:custGeom>
              <a:avLst/>
              <a:gdLst/>
              <a:ahLst/>
              <a:cxnLst/>
              <a:rect l="l" t="t" r="r" b="b"/>
              <a:pathLst>
                <a:path w="3588569" h="4170837">
                  <a:moveTo>
                    <a:pt x="278431" y="16918"/>
                  </a:moveTo>
                  <a:cubicBezTo>
                    <a:pt x="278431" y="16918"/>
                    <a:pt x="604014" y="12258"/>
                    <a:pt x="933988" y="12454"/>
                  </a:cubicBezTo>
                  <a:cubicBezTo>
                    <a:pt x="2496281" y="12671"/>
                    <a:pt x="3314500" y="0"/>
                    <a:pt x="3314500" y="0"/>
                  </a:cubicBezTo>
                  <a:cubicBezTo>
                    <a:pt x="3381964" y="0"/>
                    <a:pt x="3457901" y="0"/>
                    <a:pt x="3536674" y="85073"/>
                  </a:cubicBezTo>
                  <a:cubicBezTo>
                    <a:pt x="3579653" y="131488"/>
                    <a:pt x="3580720" y="240224"/>
                    <a:pt x="3581126" y="320281"/>
                  </a:cubicBezTo>
                  <a:cubicBezTo>
                    <a:pt x="3581126" y="320281"/>
                    <a:pt x="3579421" y="2828415"/>
                    <a:pt x="3579421" y="3408252"/>
                  </a:cubicBezTo>
                  <a:cubicBezTo>
                    <a:pt x="3579421" y="3622411"/>
                    <a:pt x="3588569" y="3921590"/>
                    <a:pt x="3588569" y="3921590"/>
                  </a:cubicBezTo>
                  <a:cubicBezTo>
                    <a:pt x="3588569" y="4050259"/>
                    <a:pt x="3584400" y="4170837"/>
                    <a:pt x="3331561" y="4162702"/>
                  </a:cubicBezTo>
                  <a:cubicBezTo>
                    <a:pt x="3331561" y="4162702"/>
                    <a:pt x="2955089" y="4142404"/>
                    <a:pt x="2552232" y="4150002"/>
                  </a:cubicBezTo>
                  <a:cubicBezTo>
                    <a:pt x="1233152" y="4158137"/>
                    <a:pt x="304023" y="4170837"/>
                    <a:pt x="304023" y="4170837"/>
                  </a:cubicBezTo>
                  <a:cubicBezTo>
                    <a:pt x="132548" y="4170837"/>
                    <a:pt x="4213" y="4069767"/>
                    <a:pt x="8532" y="3867220"/>
                  </a:cubicBezTo>
                  <a:cubicBezTo>
                    <a:pt x="8532" y="3867220"/>
                    <a:pt x="9630" y="3368679"/>
                    <a:pt x="4815" y="1255435"/>
                  </a:cubicBezTo>
                  <a:cubicBezTo>
                    <a:pt x="0" y="663668"/>
                    <a:pt x="25592" y="330596"/>
                    <a:pt x="25592" y="330596"/>
                  </a:cubicBezTo>
                  <a:cubicBezTo>
                    <a:pt x="27224" y="150571"/>
                    <a:pt x="143504" y="16918"/>
                    <a:pt x="278431" y="16918"/>
                  </a:cubicBezTo>
                  <a:close/>
                </a:path>
              </a:pathLst>
            </a:custGeom>
            <a:solidFill>
              <a:srgbClr val="FCE4E2"/>
            </a:solidFill>
          </p:spPr>
        </p:sp>
      </p:grpSp>
      <p:grpSp>
        <p:nvGrpSpPr>
          <p:cNvPr id="25" name="Group 25"/>
          <p:cNvGrpSpPr/>
          <p:nvPr/>
        </p:nvGrpSpPr>
        <p:grpSpPr>
          <a:xfrm rot="0">
            <a:off x="3313430" y="3699510"/>
            <a:ext cx="11366500" cy="4687570"/>
            <a:chOff x="0" y="0"/>
            <a:chExt cx="16236757" cy="5325748"/>
          </a:xfrm>
        </p:grpSpPr>
        <p:sp>
          <p:nvSpPr>
            <p:cNvPr id="26" name="Freeform 26"/>
            <p:cNvSpPr/>
            <p:nvPr/>
          </p:nvSpPr>
          <p:spPr>
            <a:xfrm>
              <a:off x="0" y="-4073"/>
              <a:ext cx="16243148" cy="5332351"/>
            </a:xfrm>
            <a:custGeom>
              <a:avLst/>
              <a:gdLst/>
              <a:ahLst/>
              <a:cxnLst/>
              <a:rect l="l" t="t" r="r" b="b"/>
              <a:pathLst>
                <a:path w="16243148" h="5332351">
                  <a:moveTo>
                    <a:pt x="15615369" y="5277873"/>
                  </a:moveTo>
                  <a:cubicBezTo>
                    <a:pt x="15615369" y="5277873"/>
                    <a:pt x="14884495" y="5332351"/>
                    <a:pt x="12652573" y="5329730"/>
                  </a:cubicBezTo>
                  <a:cubicBezTo>
                    <a:pt x="5857239" y="5327567"/>
                    <a:pt x="1057074" y="5319743"/>
                    <a:pt x="1057074" y="5319743"/>
                  </a:cubicBezTo>
                  <a:cubicBezTo>
                    <a:pt x="812932" y="5310908"/>
                    <a:pt x="449110" y="5289678"/>
                    <a:pt x="282371" y="5231500"/>
                  </a:cubicBezTo>
                  <a:cubicBezTo>
                    <a:pt x="4469" y="5134537"/>
                    <a:pt x="0" y="4961258"/>
                    <a:pt x="0" y="4034020"/>
                  </a:cubicBezTo>
                  <a:lnTo>
                    <a:pt x="0" y="4033977"/>
                  </a:lnTo>
                  <a:cubicBezTo>
                    <a:pt x="8536" y="491230"/>
                    <a:pt x="0" y="345608"/>
                    <a:pt x="77597" y="223930"/>
                  </a:cubicBezTo>
                  <a:cubicBezTo>
                    <a:pt x="217372" y="4759"/>
                    <a:pt x="519255" y="4073"/>
                    <a:pt x="937909" y="4073"/>
                  </a:cubicBezTo>
                  <a:cubicBezTo>
                    <a:pt x="937909" y="4073"/>
                    <a:pt x="3005983" y="15681"/>
                    <a:pt x="10146905" y="7673"/>
                  </a:cubicBezTo>
                  <a:cubicBezTo>
                    <a:pt x="14665567" y="0"/>
                    <a:pt x="15382301" y="6979"/>
                    <a:pt x="15382301" y="6979"/>
                  </a:cubicBezTo>
                  <a:cubicBezTo>
                    <a:pt x="15750609" y="14458"/>
                    <a:pt x="15888869" y="42638"/>
                    <a:pt x="16086609" y="165219"/>
                  </a:cubicBezTo>
                  <a:cubicBezTo>
                    <a:pt x="16237626" y="258836"/>
                    <a:pt x="16243148" y="476157"/>
                    <a:pt x="16234008" y="4033977"/>
                  </a:cubicBezTo>
                  <a:lnTo>
                    <a:pt x="16234008" y="4034019"/>
                  </a:lnTo>
                  <a:cubicBezTo>
                    <a:pt x="16234006" y="5079224"/>
                    <a:pt x="16191223" y="5227811"/>
                    <a:pt x="15615369" y="5277873"/>
                  </a:cubicBezTo>
                  <a:close/>
                </a:path>
              </a:pathLst>
            </a:custGeom>
            <a:solidFill>
              <a:srgbClr val="F9DB5F"/>
            </a:solidFill>
          </p:spPr>
        </p:sp>
      </p:grpSp>
      <p:pic>
        <p:nvPicPr>
          <p:cNvPr id="27" name="Picture 2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1159384">
            <a:off x="15792042" y="2361523"/>
            <a:ext cx="688095" cy="1526018"/>
          </a:xfrm>
          <a:prstGeom prst="rect">
            <a:avLst/>
          </a:prstGeom>
        </p:spPr>
      </p:pic>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89" y="8725178"/>
            <a:ext cx="891344" cy="870276"/>
          </a:xfrm>
          <a:prstGeom prst="rect">
            <a:avLst/>
          </a:prstGeom>
        </p:spPr>
      </p:pic>
      <p:sp>
        <p:nvSpPr>
          <p:cNvPr id="29" name="TextBox 2"/>
          <p:cNvSpPr txBox="1"/>
          <p:nvPr/>
        </p:nvSpPr>
        <p:spPr>
          <a:xfrm>
            <a:off x="5377979" y="1918390"/>
            <a:ext cx="7531431" cy="961390"/>
          </a:xfrm>
          <a:prstGeom prst="rect">
            <a:avLst/>
          </a:prstGeom>
        </p:spPr>
        <p:txBody>
          <a:bodyPr lIns="0" tIns="0" rIns="0" bIns="0" rtlCol="0" anchor="t">
            <a:spAutoFit/>
          </a:bodyPr>
          <a:p>
            <a:pPr algn="ctr">
              <a:lnSpc>
                <a:spcPts val="7500"/>
              </a:lnSpc>
            </a:pPr>
            <a:r>
              <a:rPr lang="en-US" altLang="vi-VN" sz="5400" b="1">
                <a:solidFill>
                  <a:srgbClr val="000000"/>
                </a:solidFill>
                <a:latin typeface="Arial" panose="020B0604020202020204" pitchFamily="34" charset="0"/>
                <a:cs typeface="Arial" panose="020B0604020202020204" pitchFamily="34" charset="0"/>
              </a:rPr>
              <a:t>Kết luận</a:t>
            </a:r>
            <a:endParaRPr lang="en-US" altLang="vi-VN" sz="5400" b="1">
              <a:solidFill>
                <a:srgbClr val="000000"/>
              </a:solidFill>
              <a:latin typeface="Arial" panose="020B0604020202020204" pitchFamily="34" charset="0"/>
              <a:cs typeface="Arial" panose="020B0604020202020204" pitchFamily="34" charset="0"/>
            </a:endParaRPr>
          </a:p>
        </p:txBody>
      </p:sp>
      <p:sp>
        <p:nvSpPr>
          <p:cNvPr id="319" name="Text Box 318"/>
          <p:cNvSpPr txBox="1"/>
          <p:nvPr/>
        </p:nvSpPr>
        <p:spPr>
          <a:xfrm>
            <a:off x="4132580" y="3965575"/>
            <a:ext cx="10022840" cy="4154170"/>
          </a:xfrm>
          <a:prstGeom prst="rect">
            <a:avLst/>
          </a:prstGeom>
          <a:noFill/>
          <a:ln w="9525">
            <a:noFill/>
          </a:ln>
        </p:spPr>
        <p:txBody>
          <a:bodyPr wrap="square">
            <a:spAutoFit/>
          </a:bodyPr>
          <a:p>
            <a:pPr indent="0" algn="just">
              <a:lnSpc>
                <a:spcPct val="150000"/>
              </a:lnSpc>
            </a:pPr>
            <a:r>
              <a:rPr sz="4400" b="0">
                <a:latin typeface="Arial" panose="020B0604020202020204" pitchFamily="34" charset="0"/>
                <a:cs typeface="Arial" panose="020B0604020202020204" pitchFamily="34" charset="0"/>
              </a:rPr>
              <a:t>C</a:t>
            </a:r>
            <a:r>
              <a:rPr lang="en-US" sz="4400" b="0">
                <a:latin typeface="Arial" panose="020B0604020202020204" pitchFamily="34" charset="0"/>
                <a:cs typeface="Arial" panose="020B0604020202020204" pitchFamily="34" charset="0"/>
              </a:rPr>
              <a:t>h</a:t>
            </a:r>
            <a:r>
              <a:rPr sz="4400" b="0">
                <a:latin typeface="Arial" panose="020B0604020202020204" pitchFamily="34" charset="0"/>
                <a:cs typeface="Arial" panose="020B0604020202020204" pitchFamily="34" charset="0"/>
              </a:rPr>
              <a:t>úng ta cần biết về thu nhập của người thân để cổ vũ, động viên người thân trong công việc, tham gia hỗ trợ để có thêm thu nhập cho gia đình.</a:t>
            </a:r>
            <a:endParaRPr sz="4400" b="0">
              <a:latin typeface="Arial" panose="020B0604020202020204" pitchFamily="34" charset="0"/>
              <a:cs typeface="Arial" panose="020B0604020202020204" pitchFamily="34" charset="0"/>
            </a:endParaRPr>
          </a:p>
        </p:txBody>
      </p:sp>
      <p:pic>
        <p:nvPicPr>
          <p:cNvPr id="30"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782696" y="7810795"/>
            <a:ext cx="3231087" cy="2298111"/>
          </a:xfrm>
          <a:prstGeom prst="rect">
            <a:avLst/>
          </a:prstGeom>
        </p:spPr>
      </p:pic>
      <p:pic>
        <p:nvPicPr>
          <p:cNvPr id="31"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320" y="624205"/>
            <a:ext cx="1688659" cy="1293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barn(inVertical)">
                                      <p:cBhvr>
                                        <p:cTn id="12"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TextBox 2"/>
          <p:cNvSpPr txBox="1"/>
          <p:nvPr/>
        </p:nvSpPr>
        <p:spPr>
          <a:xfrm>
            <a:off x="2153366" y="1340252"/>
            <a:ext cx="13981267" cy="961390"/>
          </a:xfrm>
          <a:prstGeom prst="rect">
            <a:avLst/>
          </a:prstGeom>
        </p:spPr>
        <p:txBody>
          <a:bodyPr lIns="0" tIns="0" rIns="0" bIns="0" rtlCol="0" anchor="t">
            <a:spAutoFit/>
          </a:bodyPr>
          <a:lstStyle/>
          <a:p>
            <a:pPr algn="ctr">
              <a:lnSpc>
                <a:spcPts val="7500"/>
              </a:lnSpc>
            </a:pPr>
            <a:r>
              <a:rPr lang="vi-VN" altLang="en-US" sz="6600" b="1">
                <a:solidFill>
                  <a:srgbClr val="000000"/>
                </a:solidFill>
                <a:latin typeface="Arial" panose="020B0604020202020204" pitchFamily="34" charset="0"/>
                <a:cs typeface="Arial" panose="020B0604020202020204" pitchFamily="34" charset="0"/>
              </a:rPr>
              <a:t>HƯỚNG DẪN VỀ NHÀ</a:t>
            </a:r>
            <a:endParaRPr lang="vi-VN" altLang="en-US" sz="6600" b="1">
              <a:solidFill>
                <a:srgbClr val="000000"/>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539359" y="1829573"/>
            <a:ext cx="1040659" cy="1040659"/>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448" y="2123339"/>
            <a:ext cx="818503" cy="913138"/>
          </a:xfrm>
          <a:prstGeom prst="rect">
            <a:avLst/>
          </a:prstGeom>
        </p:spPr>
      </p:pic>
      <p:pic>
        <p:nvPicPr>
          <p:cNvPr id="2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92957">
            <a:off x="2484691" y="2849110"/>
            <a:ext cx="5982221" cy="6499471"/>
          </a:xfrm>
          <a:prstGeom prst="rect">
            <a:avLst/>
          </a:prstGeom>
        </p:spPr>
      </p:pic>
      <p:pic>
        <p:nvPicPr>
          <p:cNvPr id="25"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974">
            <a:off x="9970873" y="3126123"/>
            <a:ext cx="5515184" cy="5666284"/>
          </a:xfrm>
          <a:prstGeom prst="rect">
            <a:avLst/>
          </a:prstGeom>
        </p:spPr>
      </p:pic>
      <p:sp>
        <p:nvSpPr>
          <p:cNvPr id="26" name="TextBox 14"/>
          <p:cNvSpPr txBox="1"/>
          <p:nvPr/>
        </p:nvSpPr>
        <p:spPr>
          <a:xfrm rot="-202813">
            <a:off x="3389849" y="3740305"/>
            <a:ext cx="4138514" cy="1384935"/>
          </a:xfrm>
          <a:prstGeom prst="rect">
            <a:avLst/>
          </a:prstGeom>
        </p:spPr>
        <p:txBody>
          <a:bodyPr wrap="square" lIns="0" tIns="0" rIns="0" bIns="0" rtlCol="0" anchor="t">
            <a:spAutoFit/>
          </a:bodyPr>
          <a:p>
            <a:pPr algn="ctr">
              <a:lnSpc>
                <a:spcPct val="150000"/>
              </a:lnSpc>
            </a:pPr>
            <a:r>
              <a:rPr lang="en-US" sz="6000" b="1">
                <a:solidFill>
                  <a:schemeClr val="tx1"/>
                </a:solidFill>
                <a:latin typeface="Arial" panose="020B0604020202020204" pitchFamily="34" charset="0"/>
                <a:cs typeface="Arial" panose="020B0604020202020204" pitchFamily="34" charset="0"/>
              </a:rPr>
              <a:t>1</a:t>
            </a:r>
            <a:endParaRPr lang="en-US" sz="6000" b="1">
              <a:solidFill>
                <a:schemeClr val="tx1"/>
              </a:solidFill>
              <a:latin typeface="Arial" panose="020B0604020202020204" pitchFamily="34" charset="0"/>
              <a:cs typeface="Arial" panose="020B0604020202020204" pitchFamily="34" charset="0"/>
            </a:endParaRPr>
          </a:p>
        </p:txBody>
      </p:sp>
      <p:sp>
        <p:nvSpPr>
          <p:cNvPr id="27" name="TextBox 16"/>
          <p:cNvSpPr txBox="1"/>
          <p:nvPr/>
        </p:nvSpPr>
        <p:spPr>
          <a:xfrm rot="160291">
            <a:off x="10452164" y="3973778"/>
            <a:ext cx="4552388" cy="1384935"/>
          </a:xfrm>
          <a:prstGeom prst="rect">
            <a:avLst/>
          </a:prstGeom>
        </p:spPr>
        <p:txBody>
          <a:bodyPr lIns="0" tIns="0" rIns="0" bIns="0" rtlCol="0" anchor="t">
            <a:spAutoFit/>
          </a:bodyPr>
          <a:p>
            <a:pPr algn="ctr">
              <a:lnSpc>
                <a:spcPct val="150000"/>
              </a:lnSpc>
            </a:pPr>
            <a:r>
              <a:rPr lang="en-US" sz="6000" b="1">
                <a:solidFill>
                  <a:schemeClr val="tx1"/>
                </a:solidFill>
                <a:latin typeface="Arial" panose="020B0604020202020204" pitchFamily="34" charset="0"/>
                <a:cs typeface="Arial" panose="020B0604020202020204" pitchFamily="34" charset="0"/>
              </a:rPr>
              <a:t>2</a:t>
            </a:r>
            <a:endParaRPr lang="en-US" sz="6000" b="1">
              <a:solidFill>
                <a:schemeClr val="tx1"/>
              </a:solidFill>
              <a:latin typeface="Arial" panose="020B0604020202020204" pitchFamily="34" charset="0"/>
              <a:cs typeface="Arial" panose="020B0604020202020204" pitchFamily="34" charset="0"/>
            </a:endParaRPr>
          </a:p>
        </p:txBody>
      </p:sp>
      <p:sp>
        <p:nvSpPr>
          <p:cNvPr id="28" name="TextBox 5"/>
          <p:cNvSpPr txBox="1"/>
          <p:nvPr/>
        </p:nvSpPr>
        <p:spPr>
          <a:xfrm>
            <a:off x="3429000" y="4986655"/>
            <a:ext cx="4152265" cy="2861310"/>
          </a:xfrm>
          <a:prstGeom prst="rect">
            <a:avLst/>
          </a:prstGeom>
          <a:noFill/>
        </p:spPr>
        <p:txBody>
          <a:bodyPr wrap="square" rtlCol="0">
            <a:spAutoFit/>
          </a:bodyPr>
          <a:p>
            <a:pPr algn="ctr">
              <a:lnSpc>
                <a:spcPct val="150000"/>
              </a:lnSpc>
            </a:pPr>
            <a:r>
              <a:rPr lang="vi-VN" altLang="en-US" sz="4000" dirty="0">
                <a:latin typeface="Arial" panose="020B0604020202020204" pitchFamily="34" charset="0"/>
                <a:cs typeface="Arial" panose="020B0604020202020204" pitchFamily="34" charset="0"/>
              </a:rPr>
              <a:t>Tự đánh giá phần trình bày của nhóm</a:t>
            </a:r>
            <a:endParaRPr lang="vi-VN" altLang="en-US" sz="4000" dirty="0">
              <a:latin typeface="Arial" panose="020B0604020202020204" pitchFamily="34" charset="0"/>
              <a:cs typeface="Arial" panose="020B0604020202020204" pitchFamily="34" charset="0"/>
            </a:endParaRPr>
          </a:p>
        </p:txBody>
      </p:sp>
      <p:sp>
        <p:nvSpPr>
          <p:cNvPr id="79" name="TextBox 78"/>
          <p:cNvSpPr txBox="1"/>
          <p:nvPr/>
        </p:nvSpPr>
        <p:spPr>
          <a:xfrm>
            <a:off x="10668000" y="5448300"/>
            <a:ext cx="401129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hoạt</a:t>
            </a:r>
            <a:r>
              <a:rPr lang="en-US" sz="4000" dirty="0" smtClean="0">
                <a:latin typeface="Arial" panose="020B0604020202020204" pitchFamily="34" charset="0"/>
                <a:cs typeface="Arial" panose="020B0604020202020204" pitchFamily="34" charset="0"/>
              </a:rPr>
              <a:t> </a:t>
            </a:r>
            <a:r>
              <a:rPr lang="vi-VN" altLang="en-US" sz="4000" dirty="0" smtClean="0">
                <a:latin typeface="Arial" panose="020B0604020202020204" pitchFamily="34" charset="0"/>
                <a:cs typeface="Arial" panose="020B0604020202020204" pitchFamily="34" charset="0"/>
              </a:rPr>
              <a:t>lớp</a:t>
            </a:r>
            <a:endParaRPr lang="vi-VN" altLang="en-US" sz="40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8" grpId="0"/>
      <p:bldP spid="27"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2639060" y="1570355"/>
            <a:ext cx="13764895" cy="7300595"/>
            <a:chOff x="0" y="0"/>
            <a:chExt cx="3907097" cy="3386337"/>
          </a:xfrm>
        </p:grpSpPr>
        <p:sp>
          <p:nvSpPr>
            <p:cNvPr id="3" name="Freeform 3"/>
            <p:cNvSpPr/>
            <p:nvPr/>
          </p:nvSpPr>
          <p:spPr>
            <a:xfrm>
              <a:off x="-1" y="0"/>
              <a:ext cx="3914756" cy="3386337"/>
            </a:xfrm>
            <a:custGeom>
              <a:avLst/>
              <a:gdLst/>
              <a:ahLst/>
              <a:cxnLst/>
              <a:rect l="l" t="t" r="r" b="b"/>
              <a:pathLst>
                <a:path w="3914756" h="3386337">
                  <a:moveTo>
                    <a:pt x="3408317" y="3369418"/>
                  </a:moveTo>
                  <a:cubicBezTo>
                    <a:pt x="3408317" y="3369418"/>
                    <a:pt x="3171321" y="3359449"/>
                    <a:pt x="2809181" y="3372893"/>
                  </a:cubicBezTo>
                  <a:cubicBezTo>
                    <a:pt x="2447043" y="3386337"/>
                    <a:pt x="490924" y="3386337"/>
                    <a:pt x="490924" y="3386337"/>
                  </a:cubicBezTo>
                  <a:cubicBezTo>
                    <a:pt x="245502" y="3386337"/>
                    <a:pt x="32509" y="3289069"/>
                    <a:pt x="31032" y="3128955"/>
                  </a:cubicBezTo>
                  <a:cubicBezTo>
                    <a:pt x="31032" y="3128955"/>
                    <a:pt x="0" y="185437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43450"/>
                    <a:pt x="3906000" y="2429368"/>
                  </a:cubicBezTo>
                  <a:cubicBezTo>
                    <a:pt x="3914755" y="2722670"/>
                    <a:pt x="3868208" y="3055741"/>
                    <a:pt x="3868208" y="3055741"/>
                  </a:cubicBezTo>
                  <a:cubicBezTo>
                    <a:pt x="3865242" y="3235766"/>
                    <a:pt x="3653739" y="3369418"/>
                    <a:pt x="3408317" y="3369418"/>
                  </a:cubicBezTo>
                  <a:close/>
                </a:path>
              </a:pathLst>
            </a:custGeom>
            <a:solidFill>
              <a:srgbClr val="F47C7D"/>
            </a:solidFill>
          </p:spPr>
        </p:sp>
      </p:grpSp>
      <p:grpSp>
        <p:nvGrpSpPr>
          <p:cNvPr id="4" name="Group 4"/>
          <p:cNvGrpSpPr/>
          <p:nvPr/>
        </p:nvGrpSpPr>
        <p:grpSpPr>
          <a:xfrm rot="0">
            <a:off x="2343150" y="1400175"/>
            <a:ext cx="13792200" cy="7176770"/>
            <a:chOff x="0" y="0"/>
            <a:chExt cx="3907097" cy="3329034"/>
          </a:xfrm>
        </p:grpSpPr>
        <p:sp>
          <p:nvSpPr>
            <p:cNvPr id="5" name="Freeform 5"/>
            <p:cNvSpPr/>
            <p:nvPr/>
          </p:nvSpPr>
          <p:spPr>
            <a:xfrm>
              <a:off x="-1" y="0"/>
              <a:ext cx="3914756" cy="3329034"/>
            </a:xfrm>
            <a:custGeom>
              <a:avLst/>
              <a:gdLst/>
              <a:ahLst/>
              <a:cxnLst/>
              <a:rect l="l" t="t" r="r" b="b"/>
              <a:pathLst>
                <a:path w="3914756" h="3329034">
                  <a:moveTo>
                    <a:pt x="3408317" y="3312115"/>
                  </a:moveTo>
                  <a:cubicBezTo>
                    <a:pt x="3408317" y="3312115"/>
                    <a:pt x="3171321" y="3302145"/>
                    <a:pt x="2809181" y="3315589"/>
                  </a:cubicBezTo>
                  <a:cubicBezTo>
                    <a:pt x="2447043" y="3329034"/>
                    <a:pt x="490924" y="3329034"/>
                    <a:pt x="490924" y="3329034"/>
                  </a:cubicBezTo>
                  <a:cubicBezTo>
                    <a:pt x="245502" y="3329034"/>
                    <a:pt x="32509" y="3231766"/>
                    <a:pt x="31032" y="3071652"/>
                  </a:cubicBezTo>
                  <a:cubicBezTo>
                    <a:pt x="31032" y="3071652"/>
                    <a:pt x="0" y="180999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03013"/>
                    <a:pt x="3906000" y="2372065"/>
                  </a:cubicBezTo>
                  <a:cubicBezTo>
                    <a:pt x="3914755" y="2665366"/>
                    <a:pt x="3868208" y="2998438"/>
                    <a:pt x="3868208" y="2998438"/>
                  </a:cubicBezTo>
                  <a:cubicBezTo>
                    <a:pt x="3865242" y="3178463"/>
                    <a:pt x="3653739" y="3312115"/>
                    <a:pt x="3408317" y="3312115"/>
                  </a:cubicBezTo>
                  <a:close/>
                </a:path>
              </a:pathLst>
            </a:custGeom>
            <a:solidFill>
              <a:srgbClr val="FCE4E2"/>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822078">
            <a:off x="12226025" y="8576614"/>
            <a:ext cx="7091192" cy="483973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45">
            <a:off x="-1506619" y="-1384741"/>
            <a:ext cx="5361002" cy="556987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572935" y="723631"/>
            <a:ext cx="1593702" cy="1669593"/>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4781" y="8398791"/>
            <a:ext cx="2108560" cy="356538"/>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764257" y="266692"/>
            <a:ext cx="818503" cy="913138"/>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039" y="5524672"/>
            <a:ext cx="789453" cy="770793"/>
          </a:xfrm>
          <a:prstGeom prst="rect">
            <a:avLst/>
          </a:prstGeom>
        </p:spPr>
      </p:pic>
      <p:sp>
        <p:nvSpPr>
          <p:cNvPr id="15" name="TextBox 6"/>
          <p:cNvSpPr txBox="1"/>
          <p:nvPr/>
        </p:nvSpPr>
        <p:spPr>
          <a:xfrm>
            <a:off x="2895600" y="3281045"/>
            <a:ext cx="12860655" cy="3415030"/>
          </a:xfrm>
          <a:prstGeom prst="rect">
            <a:avLst/>
          </a:prstGeom>
          <a:noFill/>
        </p:spPr>
        <p:txBody>
          <a:bodyPr wrap="square" rtlCol="0">
            <a:spAutoFit/>
          </a:bodyPr>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CẢM ƠN CÁC EM </a:t>
            </a:r>
            <a:endParaRPr lang="en-US" sz="72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ĐÃ LẮNG NGHE BÀI GIẢNG!</a:t>
            </a:r>
            <a:endParaRPr lang="en-US" sz="72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1120140" y="3011170"/>
            <a:ext cx="13429615" cy="6413500"/>
            <a:chOff x="0" y="0"/>
            <a:chExt cx="2812777" cy="1884184"/>
          </a:xfrm>
        </p:grpSpPr>
        <p:sp>
          <p:nvSpPr>
            <p:cNvPr id="3" name="Freeform 3"/>
            <p:cNvSpPr/>
            <p:nvPr/>
          </p:nvSpPr>
          <p:spPr>
            <a:xfrm>
              <a:off x="-4213" y="0"/>
              <a:ext cx="2816990" cy="1884183"/>
            </a:xfrm>
            <a:custGeom>
              <a:avLst/>
              <a:gdLst/>
              <a:ahLst/>
              <a:cxnLst/>
              <a:rect l="l" t="t" r="r" b="b"/>
              <a:pathLst>
                <a:path w="2816990" h="1884183">
                  <a:moveTo>
                    <a:pt x="278431" y="16918"/>
                  </a:moveTo>
                  <a:cubicBezTo>
                    <a:pt x="278431" y="16918"/>
                    <a:pt x="604014" y="12258"/>
                    <a:pt x="920251" y="12454"/>
                  </a:cubicBezTo>
                  <a:cubicBezTo>
                    <a:pt x="1822293" y="12671"/>
                    <a:pt x="2542922" y="0"/>
                    <a:pt x="2542922" y="0"/>
                  </a:cubicBezTo>
                  <a:cubicBezTo>
                    <a:pt x="2610385" y="0"/>
                    <a:pt x="2686323" y="0"/>
                    <a:pt x="2765095" y="85073"/>
                  </a:cubicBezTo>
                  <a:cubicBezTo>
                    <a:pt x="2808074" y="131488"/>
                    <a:pt x="2809142" y="240224"/>
                    <a:pt x="2809547" y="320281"/>
                  </a:cubicBezTo>
                  <a:cubicBezTo>
                    <a:pt x="2809547" y="320281"/>
                    <a:pt x="2807842" y="936483"/>
                    <a:pt x="2807842" y="1121599"/>
                  </a:cubicBezTo>
                  <a:cubicBezTo>
                    <a:pt x="2807842" y="1335758"/>
                    <a:pt x="2816990" y="1634937"/>
                    <a:pt x="2816990" y="1634937"/>
                  </a:cubicBezTo>
                  <a:cubicBezTo>
                    <a:pt x="2816990" y="1763606"/>
                    <a:pt x="2812821" y="1884183"/>
                    <a:pt x="2559983" y="1876049"/>
                  </a:cubicBezTo>
                  <a:cubicBezTo>
                    <a:pt x="2559983" y="1876049"/>
                    <a:pt x="2183510" y="1855751"/>
                    <a:pt x="1854598" y="1863349"/>
                  </a:cubicBezTo>
                  <a:cubicBezTo>
                    <a:pt x="1092983"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9AC6AF"/>
            </a:solidFill>
          </p:spPr>
        </p:sp>
      </p:grpSp>
      <p:grpSp>
        <p:nvGrpSpPr>
          <p:cNvPr id="4" name="Group 4"/>
          <p:cNvGrpSpPr/>
          <p:nvPr/>
        </p:nvGrpSpPr>
        <p:grpSpPr>
          <a:xfrm rot="0">
            <a:off x="1524000" y="3467100"/>
            <a:ext cx="12484100" cy="5422265"/>
            <a:chOff x="0" y="0"/>
            <a:chExt cx="3403061" cy="2115014"/>
          </a:xfrm>
        </p:grpSpPr>
        <p:sp>
          <p:nvSpPr>
            <p:cNvPr id="5" name="Freeform 5"/>
            <p:cNvSpPr/>
            <p:nvPr/>
          </p:nvSpPr>
          <p:spPr>
            <a:xfrm>
              <a:off x="-4213" y="0"/>
              <a:ext cx="3407273" cy="2115014"/>
            </a:xfrm>
            <a:custGeom>
              <a:avLst/>
              <a:gdLst/>
              <a:ahLst/>
              <a:cxnLst/>
              <a:rect l="l" t="t" r="r" b="b"/>
              <a:pathLst>
                <a:path w="3407273" h="2115014">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1127467"/>
                    <a:pt x="3398126" y="1352430"/>
                  </a:cubicBezTo>
                  <a:cubicBezTo>
                    <a:pt x="3398126" y="1566589"/>
                    <a:pt x="3407274" y="1865768"/>
                    <a:pt x="3407274" y="1865768"/>
                  </a:cubicBezTo>
                  <a:cubicBezTo>
                    <a:pt x="3407274" y="1994436"/>
                    <a:pt x="3403105" y="2115014"/>
                    <a:pt x="3150267" y="2106880"/>
                  </a:cubicBezTo>
                  <a:cubicBezTo>
                    <a:pt x="3150267" y="2106880"/>
                    <a:pt x="2773794" y="2086581"/>
                    <a:pt x="2388311" y="2094180"/>
                  </a:cubicBezTo>
                  <a:cubicBezTo>
                    <a:pt x="1200217"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DFCF7"/>
            </a:solidFill>
          </p:spPr>
        </p:sp>
      </p:gr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928485" y="2769870"/>
            <a:ext cx="2414270" cy="381635"/>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31264" y="9359773"/>
            <a:ext cx="2750436" cy="465074"/>
          </a:xfrm>
          <a:prstGeom prst="rect">
            <a:avLst/>
          </a:prstGeom>
        </p:spPr>
      </p:pic>
      <p:sp>
        <p:nvSpPr>
          <p:cNvPr id="319" name="Text Box 318"/>
          <p:cNvSpPr txBox="1"/>
          <p:nvPr/>
        </p:nvSpPr>
        <p:spPr>
          <a:xfrm>
            <a:off x="2926080" y="647700"/>
            <a:ext cx="9798050" cy="1198880"/>
          </a:xfrm>
          <a:prstGeom prst="rect">
            <a:avLst/>
          </a:prstGeom>
          <a:noFill/>
          <a:ln w="9525">
            <a:noFill/>
          </a:ln>
        </p:spPr>
        <p:txBody>
          <a:bodyPr wrap="square">
            <a:spAutoFit/>
          </a:bodyPr>
          <a:p>
            <a:pPr indent="0" algn="ctr">
              <a:lnSpc>
                <a:spcPct val="150000"/>
              </a:lnSpc>
            </a:pPr>
            <a:r>
              <a:rPr lang="vi-VN" altLang="en-US" sz="4800" b="1">
                <a:latin typeface="Arial" panose="020B0604020202020204" pitchFamily="34" charset="0"/>
                <a:cs typeface="Arial" panose="020B0604020202020204" pitchFamily="34" charset="0"/>
              </a:rPr>
              <a:t>TRÒ CHƠI: </a:t>
            </a:r>
            <a:r>
              <a:rPr lang="en-US" sz="4800" b="1">
                <a:latin typeface="Arial" panose="020B0604020202020204" pitchFamily="34" charset="0"/>
                <a:cs typeface="Arial" panose="020B0604020202020204" pitchFamily="34" charset="0"/>
              </a:rPr>
              <a:t>Mình cần gì để sống?</a:t>
            </a:r>
            <a:endParaRPr lang="en-US" sz="4800" b="1">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4671" y="419191"/>
            <a:ext cx="2113538" cy="2083344"/>
          </a:xfrm>
          <a:prstGeom prst="rect">
            <a:avLst/>
          </a:prstGeom>
        </p:spPr>
      </p:pic>
      <p:sp>
        <p:nvSpPr>
          <p:cNvPr id="100" name="Text Box 99"/>
          <p:cNvSpPr txBox="1"/>
          <p:nvPr/>
        </p:nvSpPr>
        <p:spPr>
          <a:xfrm>
            <a:off x="3194685" y="3779520"/>
            <a:ext cx="9236710" cy="4707890"/>
          </a:xfrm>
          <a:prstGeom prst="rect">
            <a:avLst/>
          </a:prstGeom>
          <a:noFill/>
          <a:ln w="9525">
            <a:noFill/>
          </a:ln>
        </p:spPr>
        <p:txBody>
          <a:bodyPr wrap="square">
            <a:spAutoFit/>
          </a:bodyPr>
          <a:p>
            <a:pPr indent="0" algn="ctr">
              <a:lnSpc>
                <a:spcPct val="150000"/>
              </a:lnSpc>
            </a:pPr>
            <a:r>
              <a:rPr lang="vi-VN" altLang="en-US" sz="4000" b="1">
                <a:latin typeface="Arial" panose="020B0604020202020204" pitchFamily="34" charset="0"/>
                <a:cs typeface="Arial" panose="020B0604020202020204" pitchFamily="34" charset="0"/>
              </a:rPr>
              <a:t>L</a:t>
            </a:r>
            <a:r>
              <a:rPr lang="en-US" sz="4000" b="1">
                <a:latin typeface="Arial" panose="020B0604020202020204" pitchFamily="34" charset="0"/>
                <a:cs typeface="Arial" panose="020B0604020202020204" pitchFamily="34" charset="0"/>
              </a:rPr>
              <a:t>uật chơi </a:t>
            </a:r>
            <a:endParaRPr lang="en-US" sz="4000" b="1">
              <a:latin typeface="Arial" panose="020B0604020202020204" pitchFamily="34" charset="0"/>
              <a:cs typeface="Arial" panose="020B0604020202020204" pitchFamily="34" charset="0"/>
            </a:endParaRPr>
          </a:p>
          <a:p>
            <a:pPr indent="0" algn="just">
              <a:lnSpc>
                <a:spcPct val="150000"/>
              </a:lnSpc>
            </a:pPr>
            <a:r>
              <a:rPr lang="en-US" sz="4000" b="0">
                <a:latin typeface="Arial" panose="020B0604020202020204" pitchFamily="34" charset="0"/>
                <a:cs typeface="Arial" panose="020B0604020202020204" pitchFamily="34" charset="0"/>
              </a:rPr>
              <a:t>GV tung bóng cho </a:t>
            </a:r>
            <a:r>
              <a:rPr lang="vi-VN" altLang="en-US" sz="4000" b="0">
                <a:latin typeface="Arial" panose="020B0604020202020204" pitchFamily="34" charset="0"/>
                <a:cs typeface="Arial" panose="020B0604020202020204" pitchFamily="34" charset="0"/>
              </a:rPr>
              <a:t>bạn nào</a:t>
            </a:r>
            <a:r>
              <a:rPr lang="en-US" sz="4000" b="0">
                <a:latin typeface="Arial" panose="020B0604020202020204" pitchFamily="34" charset="0"/>
                <a:cs typeface="Arial" panose="020B0604020202020204" pitchFamily="34" charset="0"/>
              </a:rPr>
              <a:t> thì </a:t>
            </a:r>
            <a:r>
              <a:rPr lang="vi-VN" altLang="en-US" sz="4000" b="0">
                <a:latin typeface="Arial" panose="020B0604020202020204" pitchFamily="34" charset="0"/>
                <a:cs typeface="Arial" panose="020B0604020202020204" pitchFamily="34" charset="0"/>
              </a:rPr>
              <a:t>bạn</a:t>
            </a:r>
            <a:r>
              <a:rPr lang="en-US" sz="4000" b="0">
                <a:latin typeface="Arial" panose="020B0604020202020204" pitchFamily="34" charset="0"/>
                <a:cs typeface="Arial" panose="020B0604020202020204" pitchFamily="34" charset="0"/>
              </a:rPr>
              <a:t> đó nói đến một thứ cần thiết cho cuộc sống của gia đình mình</a:t>
            </a:r>
            <a:r>
              <a:rPr lang="vi-VN" altLang="en-US" sz="4000" b="0">
                <a:latin typeface="Arial" panose="020B0604020202020204" pitchFamily="34" charset="0"/>
                <a:cs typeface="Arial" panose="020B0604020202020204" pitchFamily="34" charset="0"/>
              </a:rPr>
              <a:t>. </a:t>
            </a:r>
            <a:endParaRPr lang="vi-VN" altLang="en-US" sz="4000" b="0">
              <a:latin typeface="Arial" panose="020B0604020202020204" pitchFamily="34" charset="0"/>
              <a:cs typeface="Arial" panose="020B0604020202020204" pitchFamily="34" charset="0"/>
            </a:endParaRPr>
          </a:p>
          <a:p>
            <a:pPr indent="0" algn="just">
              <a:lnSpc>
                <a:spcPct val="150000"/>
              </a:lnSpc>
            </a:pPr>
            <a:r>
              <a:rPr lang="vi-VN" altLang="en-US" sz="4000" b="0">
                <a:latin typeface="Arial" panose="020B0604020202020204" pitchFamily="34" charset="0"/>
                <a:cs typeface="Arial" panose="020B0604020202020204" pitchFamily="34" charset="0"/>
              </a:rPr>
              <a:t>(vd: ăn uống, quần áo, sách vở...)</a:t>
            </a:r>
            <a:endParaRPr lang="vi-VN" alt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barn(inVertical)">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393909" y="-134666"/>
            <a:ext cx="1256270" cy="10796070"/>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462613" y="-601735"/>
            <a:ext cx="1256270" cy="10796070"/>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7401" y="7129332"/>
            <a:ext cx="1838065" cy="310800"/>
          </a:xfrm>
          <a:prstGeom prst="rect">
            <a:avLst/>
          </a:prstGeom>
        </p:spPr>
      </p:pic>
      <p:sp>
        <p:nvSpPr>
          <p:cNvPr id="22" name="TextBox 3"/>
          <p:cNvSpPr txBox="1"/>
          <p:nvPr/>
        </p:nvSpPr>
        <p:spPr>
          <a:xfrm>
            <a:off x="2325638" y="3467088"/>
            <a:ext cx="13143965" cy="3223895"/>
          </a:xfrm>
          <a:prstGeom prst="rect">
            <a:avLst/>
          </a:prstGeom>
        </p:spPr>
        <p:txBody>
          <a:bodyPr lIns="0" tIns="0" rIns="0" bIns="0" rtlCol="0" anchor="t">
            <a:spAutoFit/>
          </a:bodyPr>
          <a:lstStyle/>
          <a:p>
            <a:pPr algn="ctr">
              <a:lnSpc>
                <a:spcPts val="12570"/>
              </a:lnSpc>
            </a:pPr>
            <a:r>
              <a:rPr lang="en-US" sz="6000" b="1">
                <a:solidFill>
                  <a:schemeClr val="tx1"/>
                </a:solidFill>
                <a:latin typeface="Arial" panose="020B0604020202020204" pitchFamily="34" charset="0"/>
                <a:cs typeface="Arial" panose="020B0604020202020204" pitchFamily="34" charset="0"/>
              </a:rPr>
              <a:t>TUẦN 19 -  HOẠT ĐỘNG GIÁO DỤC</a:t>
            </a:r>
            <a:endParaRPr lang="en-US" sz="6000" b="1">
              <a:solidFill>
                <a:schemeClr val="tx1"/>
              </a:solidFill>
              <a:latin typeface="Arial" panose="020B0604020202020204" pitchFamily="34" charset="0"/>
              <a:cs typeface="Arial" panose="020B0604020202020204" pitchFamily="34" charset="0"/>
            </a:endParaRPr>
          </a:p>
          <a:p>
            <a:pPr algn="ctr">
              <a:lnSpc>
                <a:spcPts val="12570"/>
              </a:lnSpc>
            </a:pPr>
            <a:r>
              <a:rPr lang="en-US" sz="6000" b="1">
                <a:solidFill>
                  <a:schemeClr val="tx1"/>
                </a:solidFill>
                <a:latin typeface="Arial" panose="020B0604020202020204" pitchFamily="34" charset="0"/>
                <a:cs typeface="Arial" panose="020B0604020202020204" pitchFamily="34" charset="0"/>
              </a:rPr>
              <a:t>LAO </a:t>
            </a:r>
            <a:r>
              <a:rPr lang="vi-VN" altLang="en-US" sz="6000" b="1">
                <a:solidFill>
                  <a:schemeClr val="tx1"/>
                </a:solidFill>
                <a:latin typeface="Arial" panose="020B0604020202020204" pitchFamily="34" charset="0"/>
                <a:cs typeface="Arial" panose="020B0604020202020204" pitchFamily="34" charset="0"/>
              </a:rPr>
              <a:t>ĐỘNG VÀ THU NHẬP GIA ĐÌNH</a:t>
            </a:r>
            <a:endParaRPr lang="vi-VN" altLang="en-US" sz="6000" b="1">
              <a:solidFill>
                <a:schemeClr val="tx1"/>
              </a:solidFill>
              <a:latin typeface="Arial" panose="020B0604020202020204" pitchFamily="34" charset="0"/>
              <a:cs typeface="Arial" panose="020B0604020202020204" pitchFamily="34" charset="0"/>
            </a:endParaRPr>
          </a:p>
        </p:txBody>
      </p:sp>
      <p:pic>
        <p:nvPicPr>
          <p:cNvPr id="2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79866" y="7582195"/>
            <a:ext cx="3231087" cy="2298111"/>
          </a:xfrm>
          <a:prstGeom prst="rect">
            <a:avLst/>
          </a:prstGeom>
        </p:spPr>
      </p:pic>
      <p:pic>
        <p:nvPicPr>
          <p:cNvPr id="24"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49491" y="190303"/>
            <a:ext cx="1219757" cy="1920877"/>
          </a:xfrm>
          <a:prstGeom prst="rect">
            <a:avLst/>
          </a:prstGeom>
        </p:spPr>
      </p:pic>
      <p:pic>
        <p:nvPicPr>
          <p:cNvPr id="25"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515636" y="6966158"/>
            <a:ext cx="1327362" cy="1196285"/>
          </a:xfrm>
          <a:prstGeom prst="rect">
            <a:avLst/>
          </a:prstGeom>
        </p:spPr>
      </p:pic>
      <p:pic>
        <p:nvPicPr>
          <p:cNvPr id="26"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0140" y="572770"/>
            <a:ext cx="1688659" cy="1293935"/>
          </a:xfrm>
          <a:prstGeom prst="rect">
            <a:avLst/>
          </a:prstGeom>
        </p:spPr>
      </p:pic>
      <p:sp>
        <p:nvSpPr>
          <p:cNvPr id="1204" name="Google Shape;1204;p28"/>
          <p:cNvSpPr txBox="1">
            <a:spLocks noGrp="1"/>
          </p:cNvSpPr>
          <p:nvPr/>
        </p:nvSpPr>
        <p:spPr>
          <a:xfrm>
            <a:off x="1524000" y="1998345"/>
            <a:ext cx="14486255" cy="13373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Londrina Solid" panose="020B0704020202020204"/>
              <a:buNone/>
              <a:defRPr sz="6900" b="0" i="0" u="none" strike="noStrike" cap="none">
                <a:solidFill>
                  <a:schemeClr val="dk1"/>
                </a:solidFill>
                <a:latin typeface="Londrina Solid" panose="020B0704020202020204"/>
                <a:ea typeface="Londrina Solid" panose="020B0704020202020204"/>
                <a:cs typeface="Londrina Solid" panose="020B0704020202020204"/>
                <a:sym typeface="Londrina Solid" panose="020B0704020202020204"/>
              </a:defRPr>
            </a:lvl1pPr>
            <a:lvl2pPr marR="0" lvl="1"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2pPr>
            <a:lvl3pPr marR="0" lvl="2"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3pPr>
            <a:lvl4pPr marR="0" lvl="3"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4pPr>
            <a:lvl5pPr marR="0" lvl="4"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5pPr>
            <a:lvl6pPr marR="0" lvl="5"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6pPr>
            <a:lvl7pPr marR="0" lvl="6"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7pPr>
            <a:lvl8pPr marR="0" lvl="7"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8pPr>
            <a:lvl9pPr marR="0" lvl="8"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9pPr>
          </a:lstStyle>
          <a:p>
            <a:pPr marL="0" lvl="0" indent="0" algn="ctr" rtl="0">
              <a:lnSpc>
                <a:spcPct val="150000"/>
              </a:lnSpc>
              <a:spcBef>
                <a:spcPts val="0"/>
              </a:spcBef>
              <a:spcAft>
                <a:spcPts val="0"/>
              </a:spcAft>
              <a:buNone/>
            </a:pPr>
            <a:r>
              <a:rPr lang="en-US" sz="5400" b="1" dirty="0" smtClean="0">
                <a:solidFill>
                  <a:schemeClr val="accent1">
                    <a:lumMod val="75000"/>
                  </a:schemeClr>
                </a:solidFill>
                <a:latin typeface="Arial" panose="020B0604020202020204" pitchFamily="34" charset="0"/>
                <a:cs typeface="Arial" panose="020B0604020202020204" pitchFamily="34" charset="0"/>
              </a:rPr>
              <a:t>CHỦ ĐỀ 5. </a:t>
            </a:r>
            <a:endParaRPr lang="en-US" sz="54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2" name="TextBox 3"/>
          <p:cNvSpPr txBox="1"/>
          <p:nvPr/>
        </p:nvSpPr>
        <p:spPr>
          <a:xfrm>
            <a:off x="2325638" y="3467088"/>
            <a:ext cx="13143965" cy="3223895"/>
          </a:xfrm>
          <a:prstGeom prst="rect">
            <a:avLst/>
          </a:prstGeom>
        </p:spPr>
        <p:txBody>
          <a:bodyPr lIns="0" tIns="0" rIns="0" bIns="0" rtlCol="0" anchor="t">
            <a:spAutoFit/>
          </a:bodyPr>
          <a:lstStyle/>
          <a:p>
            <a:pPr algn="ctr">
              <a:lnSpc>
                <a:spcPts val="12570"/>
              </a:lnSpc>
            </a:pPr>
            <a:r>
              <a:rPr lang="en-US" sz="6000" b="1">
                <a:solidFill>
                  <a:schemeClr val="tx1"/>
                </a:solidFill>
                <a:latin typeface="Arial" panose="020B0604020202020204" pitchFamily="34" charset="0"/>
                <a:cs typeface="Arial" panose="020B0604020202020204" pitchFamily="34" charset="0"/>
              </a:rPr>
              <a:t>TUẦN 19 -  HOẠT ĐỘNG GIÁO DỤC</a:t>
            </a:r>
            <a:endParaRPr lang="en-US" sz="6000" b="1">
              <a:solidFill>
                <a:schemeClr val="tx1"/>
              </a:solidFill>
              <a:latin typeface="Arial" panose="020B0604020202020204" pitchFamily="34" charset="0"/>
              <a:cs typeface="Arial" panose="020B0604020202020204" pitchFamily="34" charset="0"/>
            </a:endParaRPr>
          </a:p>
          <a:p>
            <a:pPr algn="ctr">
              <a:lnSpc>
                <a:spcPts val="12570"/>
              </a:lnSpc>
            </a:pPr>
            <a:r>
              <a:rPr lang="en-US" sz="6000" b="1">
                <a:solidFill>
                  <a:schemeClr val="tx1"/>
                </a:solidFill>
                <a:latin typeface="Arial" panose="020B0604020202020204" pitchFamily="34" charset="0"/>
                <a:cs typeface="Arial" panose="020B0604020202020204" pitchFamily="34" charset="0"/>
              </a:rPr>
              <a:t>LAO </a:t>
            </a:r>
            <a:r>
              <a:rPr lang="vi-VN" altLang="en-US" sz="6000" b="1">
                <a:solidFill>
                  <a:schemeClr val="tx1"/>
                </a:solidFill>
                <a:latin typeface="Arial" panose="020B0604020202020204" pitchFamily="34" charset="0"/>
                <a:cs typeface="Arial" panose="020B0604020202020204" pitchFamily="34" charset="0"/>
              </a:rPr>
              <a:t>ĐỘNG VÀ THU NHẬP GIA ĐÌNH</a:t>
            </a:r>
            <a:endParaRPr lang="vi-VN" altLang="en-US" sz="6000" b="1">
              <a:solidFill>
                <a:schemeClr val="tx1"/>
              </a:solidFill>
              <a:latin typeface="Arial" panose="020B0604020202020204" pitchFamily="34" charset="0"/>
              <a:cs typeface="Arial" panose="020B0604020202020204" pitchFamily="34" charset="0"/>
            </a:endParaRPr>
          </a:p>
        </p:txBody>
      </p:sp>
      <p:sp>
        <p:nvSpPr>
          <p:cNvPr id="3" name="Google Shape;1204;p28"/>
          <p:cNvSpPr txBox="1">
            <a:spLocks noGrp="1"/>
          </p:cNvSpPr>
          <p:nvPr/>
        </p:nvSpPr>
        <p:spPr>
          <a:xfrm>
            <a:off x="1524000" y="1998345"/>
            <a:ext cx="14486255" cy="13373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Londrina Solid" panose="020B0704020202020204"/>
              <a:buNone/>
              <a:defRPr sz="6900" b="0" i="0" u="none" strike="noStrike" cap="none">
                <a:solidFill>
                  <a:schemeClr val="dk1"/>
                </a:solidFill>
                <a:latin typeface="Londrina Solid" panose="020B0704020202020204"/>
                <a:ea typeface="Londrina Solid" panose="020B0704020202020204"/>
                <a:cs typeface="Londrina Solid" panose="020B0704020202020204"/>
                <a:sym typeface="Londrina Solid" panose="020B0704020202020204"/>
              </a:defRPr>
            </a:lvl1pPr>
            <a:lvl2pPr marR="0" lvl="1"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2pPr>
            <a:lvl3pPr marR="0" lvl="2"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3pPr>
            <a:lvl4pPr marR="0" lvl="3"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4pPr>
            <a:lvl5pPr marR="0" lvl="4"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5pPr>
            <a:lvl6pPr marR="0" lvl="5"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6pPr>
            <a:lvl7pPr marR="0" lvl="6"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7pPr>
            <a:lvl8pPr marR="0" lvl="7"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8pPr>
            <a:lvl9pPr marR="0" lvl="8"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9pPr>
          </a:lstStyle>
          <a:p>
            <a:pPr marL="0" lvl="0" indent="0" algn="ctr" rtl="0">
              <a:lnSpc>
                <a:spcPct val="150000"/>
              </a:lnSpc>
              <a:spcBef>
                <a:spcPts val="0"/>
              </a:spcBef>
              <a:spcAft>
                <a:spcPts val="0"/>
              </a:spcAft>
              <a:buNone/>
            </a:pPr>
            <a:r>
              <a:rPr lang="en-US" sz="5400" b="1" dirty="0" smtClean="0">
                <a:solidFill>
                  <a:schemeClr val="accent1">
                    <a:lumMod val="75000"/>
                  </a:schemeClr>
                </a:solidFill>
                <a:latin typeface="Arial" panose="020B0604020202020204" pitchFamily="34" charset="0"/>
                <a:cs typeface="Arial" panose="020B0604020202020204" pitchFamily="34" charset="0"/>
              </a:rPr>
              <a:t>CHỦ ĐỀ 5. </a:t>
            </a:r>
            <a:endParaRPr lang="en-US" sz="5400" b="1" dirty="0" smtClean="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04"/>
                                        </p:tgtEl>
                                        <p:attrNameLst>
                                          <p:attrName>style.visibility</p:attrName>
                                        </p:attrNameLst>
                                      </p:cBhvr>
                                      <p:to>
                                        <p:strVal val="visible"/>
                                      </p:to>
                                    </p:set>
                                    <p:animEffect transition="in" filter="barn(inVertical)">
                                      <p:cBhvr>
                                        <p:cTn id="7" dur="500"/>
                                        <p:tgtEl>
                                          <p:spTgt spid="12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0"/>
      <p:bldP spid="22" grpId="0"/>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TextBox 2"/>
          <p:cNvSpPr txBox="1"/>
          <p:nvPr/>
        </p:nvSpPr>
        <p:spPr>
          <a:xfrm>
            <a:off x="1271918" y="1076325"/>
            <a:ext cx="15744163" cy="961390"/>
          </a:xfrm>
          <a:prstGeom prst="rect">
            <a:avLst/>
          </a:prstGeom>
        </p:spPr>
        <p:txBody>
          <a:bodyPr lIns="0" tIns="0" rIns="0" bIns="0" rtlCol="0" anchor="t">
            <a:spAutoFit/>
          </a:bodyPr>
          <a:lstStyle/>
          <a:p>
            <a:pPr algn="ctr">
              <a:lnSpc>
                <a:spcPts val="7500"/>
              </a:lnSpc>
            </a:pPr>
            <a:r>
              <a:rPr lang="vi-VN" altLang="en-US" sz="5400" b="1">
                <a:solidFill>
                  <a:srgbClr val="000000"/>
                </a:solidFill>
                <a:latin typeface="Arial" panose="020B0604020202020204" pitchFamily="34" charset="0"/>
                <a:cs typeface="Arial" panose="020B0604020202020204" pitchFamily="34" charset="0"/>
              </a:rPr>
              <a:t>NỘI DUNG BÀI HỌC</a:t>
            </a:r>
            <a:endParaRPr lang="vi-VN" altLang="en-US" sz="5400" b="1">
              <a:solidFill>
                <a:srgbClr val="000000"/>
              </a:solidFill>
              <a:latin typeface="Arial" panose="020B0604020202020204" pitchFamily="34" charset="0"/>
              <a:cs typeface="Arial" panose="020B0604020202020204" pitchFamily="34" charset="0"/>
            </a:endParaRPr>
          </a:p>
        </p:txBody>
      </p:sp>
      <p:grpSp>
        <p:nvGrpSpPr>
          <p:cNvPr id="3" name="Group 3"/>
          <p:cNvGrpSpPr/>
          <p:nvPr/>
        </p:nvGrpSpPr>
        <p:grpSpPr>
          <a:xfrm rot="0">
            <a:off x="1680845" y="2904490"/>
            <a:ext cx="8799195" cy="2964180"/>
            <a:chOff x="0" y="0"/>
            <a:chExt cx="5078243" cy="1884184"/>
          </a:xfrm>
        </p:grpSpPr>
        <p:sp>
          <p:nvSpPr>
            <p:cNvPr id="4" name="Freeform 4"/>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9AC6AF"/>
            </a:solidFill>
          </p:spPr>
        </p:sp>
      </p:grpSp>
      <p:grpSp>
        <p:nvGrpSpPr>
          <p:cNvPr id="5" name="Group 5"/>
          <p:cNvGrpSpPr/>
          <p:nvPr/>
        </p:nvGrpSpPr>
        <p:grpSpPr>
          <a:xfrm rot="0">
            <a:off x="1910080" y="3115310"/>
            <a:ext cx="8350250" cy="2505710"/>
            <a:chOff x="0" y="0"/>
            <a:chExt cx="6356331" cy="2115014"/>
          </a:xfrm>
        </p:grpSpPr>
        <p:sp>
          <p:nvSpPr>
            <p:cNvPr id="6" name="Freeform 6"/>
            <p:cNvSpPr/>
            <p:nvPr/>
          </p:nvSpPr>
          <p:spPr>
            <a:xfrm>
              <a:off x="-4213" y="0"/>
              <a:ext cx="6360543" cy="2115014"/>
            </a:xfrm>
            <a:custGeom>
              <a:avLst/>
              <a:gdLst/>
              <a:ahLst/>
              <a:cxnLst/>
              <a:rect l="l" t="t" r="r" b="b"/>
              <a:pathLst>
                <a:path w="6360543" h="2115014">
                  <a:moveTo>
                    <a:pt x="278431" y="16918"/>
                  </a:moveTo>
                  <a:cubicBezTo>
                    <a:pt x="278431" y="16918"/>
                    <a:pt x="604014" y="12258"/>
                    <a:pt x="983341" y="12454"/>
                  </a:cubicBezTo>
                  <a:cubicBezTo>
                    <a:pt x="4917651" y="12671"/>
                    <a:pt x="6086475" y="0"/>
                    <a:pt x="6086475" y="0"/>
                  </a:cubicBezTo>
                  <a:cubicBezTo>
                    <a:pt x="6153939" y="0"/>
                    <a:pt x="6229876" y="0"/>
                    <a:pt x="6308649" y="85073"/>
                  </a:cubicBezTo>
                  <a:cubicBezTo>
                    <a:pt x="6351627" y="131488"/>
                    <a:pt x="6352695" y="240224"/>
                    <a:pt x="6353100" y="320281"/>
                  </a:cubicBezTo>
                  <a:cubicBezTo>
                    <a:pt x="6353100" y="320281"/>
                    <a:pt x="6351396" y="1127467"/>
                    <a:pt x="6351396" y="1352430"/>
                  </a:cubicBezTo>
                  <a:cubicBezTo>
                    <a:pt x="6351396" y="1566589"/>
                    <a:pt x="6360544" y="1865768"/>
                    <a:pt x="6360544" y="1865768"/>
                  </a:cubicBezTo>
                  <a:cubicBezTo>
                    <a:pt x="6360544" y="1994436"/>
                    <a:pt x="6356374" y="2115014"/>
                    <a:pt x="6103536" y="2106880"/>
                  </a:cubicBezTo>
                  <a:cubicBezTo>
                    <a:pt x="6103536" y="2106880"/>
                    <a:pt x="5727064" y="2086581"/>
                    <a:pt x="5058550" y="2094180"/>
                  </a:cubicBezTo>
                  <a:cubicBezTo>
                    <a:pt x="1736723"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FF8E2"/>
            </a:solidFill>
          </p:spPr>
        </p:sp>
      </p:gr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862230" y="2681841"/>
            <a:ext cx="1626905" cy="545013"/>
          </a:xfrm>
          <a:prstGeom prst="rect">
            <a:avLst/>
          </a:prstGeom>
        </p:spPr>
      </p:pic>
      <p:sp>
        <p:nvSpPr>
          <p:cNvPr id="10" name="TextBox 10"/>
          <p:cNvSpPr txBox="1"/>
          <p:nvPr/>
        </p:nvSpPr>
        <p:spPr>
          <a:xfrm>
            <a:off x="1905000" y="3536950"/>
            <a:ext cx="8168640" cy="1661795"/>
          </a:xfrm>
          <a:prstGeom prst="rect">
            <a:avLst/>
          </a:prstGeom>
        </p:spPr>
        <p:txBody>
          <a:bodyPr wrap="square" lIns="0" tIns="0" rIns="0" bIns="0" rtlCol="0" anchor="t">
            <a:spAutoFit/>
          </a:bodyPr>
          <a:lstStyle/>
          <a:p>
            <a:pPr marL="0" lvl="1" indent="0" algn="ctr">
              <a:lnSpc>
                <a:spcPct val="150000"/>
              </a:lnSpc>
            </a:pPr>
            <a:r>
              <a:rPr lang="vi-VN" altLang="en-US" sz="3600" b="1">
                <a:solidFill>
                  <a:srgbClr val="010101"/>
                </a:solidFill>
                <a:latin typeface="Arial" panose="020B0604020202020204" pitchFamily="34" charset="0"/>
                <a:cs typeface="Arial" panose="020B0604020202020204" pitchFamily="34" charset="0"/>
              </a:rPr>
              <a:t>1. Kể về công việc của người thân mang lại thu nhập cho gia đình</a:t>
            </a:r>
            <a:endParaRPr lang="vi-VN" altLang="en-US" sz="3600" b="1">
              <a:solidFill>
                <a:srgbClr val="010101"/>
              </a:solidFill>
              <a:latin typeface="Arial" panose="020B0604020202020204" pitchFamily="34" charset="0"/>
              <a:cs typeface="Arial" panose="020B0604020202020204" pitchFamily="34" charset="0"/>
            </a:endParaRPr>
          </a:p>
        </p:txBody>
      </p:sp>
      <p:grpSp>
        <p:nvGrpSpPr>
          <p:cNvPr id="11" name="Group 11"/>
          <p:cNvGrpSpPr/>
          <p:nvPr/>
        </p:nvGrpSpPr>
        <p:grpSpPr>
          <a:xfrm rot="0">
            <a:off x="7764780" y="6438900"/>
            <a:ext cx="8616315" cy="2964180"/>
            <a:chOff x="0" y="0"/>
            <a:chExt cx="5078243" cy="1884184"/>
          </a:xfrm>
        </p:grpSpPr>
        <p:sp>
          <p:nvSpPr>
            <p:cNvPr id="12"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F9DB5F"/>
            </a:solidFill>
          </p:spPr>
        </p:sp>
      </p:grpSp>
      <p:grpSp>
        <p:nvGrpSpPr>
          <p:cNvPr id="13" name="Group 13"/>
          <p:cNvGrpSpPr/>
          <p:nvPr/>
        </p:nvGrpSpPr>
        <p:grpSpPr>
          <a:xfrm rot="0">
            <a:off x="8065135" y="6649720"/>
            <a:ext cx="8001635" cy="2505710"/>
            <a:chOff x="0" y="0"/>
            <a:chExt cx="6356331" cy="2115014"/>
          </a:xfrm>
        </p:grpSpPr>
        <p:sp>
          <p:nvSpPr>
            <p:cNvPr id="14" name="Freeform 14"/>
            <p:cNvSpPr/>
            <p:nvPr/>
          </p:nvSpPr>
          <p:spPr>
            <a:xfrm>
              <a:off x="-4213" y="0"/>
              <a:ext cx="6360543" cy="2115014"/>
            </a:xfrm>
            <a:custGeom>
              <a:avLst/>
              <a:gdLst/>
              <a:ahLst/>
              <a:cxnLst/>
              <a:rect l="l" t="t" r="r" b="b"/>
              <a:pathLst>
                <a:path w="6360543" h="2115014">
                  <a:moveTo>
                    <a:pt x="278431" y="16918"/>
                  </a:moveTo>
                  <a:cubicBezTo>
                    <a:pt x="278431" y="16918"/>
                    <a:pt x="604014" y="12258"/>
                    <a:pt x="983341" y="12454"/>
                  </a:cubicBezTo>
                  <a:cubicBezTo>
                    <a:pt x="4917651" y="12671"/>
                    <a:pt x="6086475" y="0"/>
                    <a:pt x="6086475" y="0"/>
                  </a:cubicBezTo>
                  <a:cubicBezTo>
                    <a:pt x="6153939" y="0"/>
                    <a:pt x="6229876" y="0"/>
                    <a:pt x="6308649" y="85073"/>
                  </a:cubicBezTo>
                  <a:cubicBezTo>
                    <a:pt x="6351627" y="131488"/>
                    <a:pt x="6352695" y="240224"/>
                    <a:pt x="6353100" y="320281"/>
                  </a:cubicBezTo>
                  <a:cubicBezTo>
                    <a:pt x="6353100" y="320281"/>
                    <a:pt x="6351396" y="1127467"/>
                    <a:pt x="6351396" y="1352430"/>
                  </a:cubicBezTo>
                  <a:cubicBezTo>
                    <a:pt x="6351396" y="1566589"/>
                    <a:pt x="6360544" y="1865768"/>
                    <a:pt x="6360544" y="1865768"/>
                  </a:cubicBezTo>
                  <a:cubicBezTo>
                    <a:pt x="6360544" y="1994436"/>
                    <a:pt x="6356374" y="2115014"/>
                    <a:pt x="6103536" y="2106880"/>
                  </a:cubicBezTo>
                  <a:cubicBezTo>
                    <a:pt x="6103536" y="2106880"/>
                    <a:pt x="5727064" y="2086581"/>
                    <a:pt x="5058550" y="2094180"/>
                  </a:cubicBezTo>
                  <a:cubicBezTo>
                    <a:pt x="1736723"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FF8E2"/>
            </a:solidFill>
          </p:spPr>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87080" y="6216251"/>
            <a:ext cx="1626905" cy="545013"/>
          </a:xfrm>
          <a:prstGeom prst="rect">
            <a:avLst/>
          </a:prstGeom>
        </p:spPr>
      </p:pic>
      <p:sp>
        <p:nvSpPr>
          <p:cNvPr id="18" name="TextBox 18"/>
          <p:cNvSpPr txBox="1"/>
          <p:nvPr/>
        </p:nvSpPr>
        <p:spPr>
          <a:xfrm>
            <a:off x="8458200" y="7124700"/>
            <a:ext cx="7387590" cy="1661795"/>
          </a:xfrm>
          <a:prstGeom prst="rect">
            <a:avLst/>
          </a:prstGeom>
        </p:spPr>
        <p:txBody>
          <a:bodyPr lIns="0" tIns="0" rIns="0" bIns="0" rtlCol="0" anchor="t">
            <a:spAutoFit/>
          </a:bodyPr>
          <a:lstStyle/>
          <a:p>
            <a:pPr marL="0" lvl="1" indent="0" algn="ctr">
              <a:lnSpc>
                <a:spcPct val="150000"/>
              </a:lnSpc>
              <a:spcBef>
                <a:spcPct val="0"/>
              </a:spcBef>
            </a:pPr>
            <a:r>
              <a:rPr lang="vi-VN" altLang="en-US" sz="3600" b="1" u="none">
                <a:solidFill>
                  <a:srgbClr val="010101"/>
                </a:solidFill>
                <a:latin typeface="Arial" panose="020B0604020202020204" pitchFamily="34" charset="0"/>
                <a:cs typeface="Arial" panose="020B0604020202020204" pitchFamily="34" charset="0"/>
              </a:rPr>
              <a:t>2. Thiết kế sơ đồ tư duy về thu nhập của gia đình</a:t>
            </a:r>
            <a:endParaRPr lang="vi-VN" altLang="en-US" sz="3600" b="1" u="none">
              <a:solidFill>
                <a:srgbClr val="010101"/>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38484" y="6111370"/>
            <a:ext cx="5361002" cy="5569872"/>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00615">
            <a:off x="5479122" y="8099027"/>
            <a:ext cx="555875" cy="1232787"/>
          </a:xfrm>
          <a:prstGeom prst="rect">
            <a:avLst/>
          </a:prstGeom>
        </p:spPr>
      </p:pic>
      <p:pic>
        <p:nvPicPr>
          <p:cNvPr id="30"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680000">
            <a:off x="14240979" y="-1526783"/>
            <a:ext cx="5361002" cy="5569872"/>
          </a:xfrm>
          <a:prstGeom prst="rect">
            <a:avLst/>
          </a:prstGeom>
        </p:spPr>
      </p:pic>
      <p:pic>
        <p:nvPicPr>
          <p:cNvPr id="32"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493642" flipH="1" flipV="1">
            <a:off x="11258793" y="2543562"/>
            <a:ext cx="2505603" cy="2606609"/>
          </a:xfrm>
          <a:prstGeom prst="rect">
            <a:avLst/>
          </a:prstGeom>
        </p:spPr>
      </p:pic>
      <p:pic>
        <p:nvPicPr>
          <p:cNvPr id="3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682854">
            <a:off x="14416376" y="3593058"/>
            <a:ext cx="1485766" cy="14356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988019" y="2489595"/>
            <a:ext cx="6179388" cy="5863252"/>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9DB5F"/>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64260" y="2200900"/>
            <a:ext cx="1626905" cy="545013"/>
          </a:xfrm>
          <a:prstGeom prst="rect">
            <a:avLst/>
          </a:prstGeom>
        </p:spPr>
      </p:pic>
      <p:grpSp>
        <p:nvGrpSpPr>
          <p:cNvPr id="10" name="Group 10"/>
          <p:cNvGrpSpPr/>
          <p:nvPr/>
        </p:nvGrpSpPr>
        <p:grpSpPr>
          <a:xfrm rot="0">
            <a:off x="7387284" y="4798970"/>
            <a:ext cx="9912697" cy="4102480"/>
            <a:chOff x="0" y="0"/>
            <a:chExt cx="17581821" cy="7276433"/>
          </a:xfrm>
        </p:grpSpPr>
        <p:sp>
          <p:nvSpPr>
            <p:cNvPr id="11" name="Freeform 11"/>
            <p:cNvSpPr/>
            <p:nvPr/>
          </p:nvSpPr>
          <p:spPr>
            <a:xfrm>
              <a:off x="-1" y="0"/>
              <a:ext cx="17589481" cy="7276433"/>
            </a:xfrm>
            <a:custGeom>
              <a:avLst/>
              <a:gdLst/>
              <a:ahLst/>
              <a:cxnLst/>
              <a:rect l="l" t="t" r="r" b="b"/>
              <a:pathLst>
                <a:path w="17589481" h="7276433">
                  <a:moveTo>
                    <a:pt x="17083042" y="7259514"/>
                  </a:moveTo>
                  <a:cubicBezTo>
                    <a:pt x="17083042" y="7259514"/>
                    <a:pt x="16846046" y="7249545"/>
                    <a:pt x="16483906" y="7262989"/>
                  </a:cubicBezTo>
                  <a:cubicBezTo>
                    <a:pt x="16121769" y="7276433"/>
                    <a:pt x="490924" y="7276433"/>
                    <a:pt x="490924" y="7276433"/>
                  </a:cubicBezTo>
                  <a:cubicBezTo>
                    <a:pt x="245502" y="7276433"/>
                    <a:pt x="32509" y="7179166"/>
                    <a:pt x="31032" y="7019051"/>
                  </a:cubicBezTo>
                  <a:cubicBezTo>
                    <a:pt x="31032" y="7019051"/>
                    <a:pt x="0" y="486763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036493" y="0"/>
                    <a:pt x="17036493" y="0"/>
                  </a:cubicBezTo>
                  <a:cubicBezTo>
                    <a:pt x="17348393" y="0"/>
                    <a:pt x="17581822" y="101069"/>
                    <a:pt x="17573966" y="303616"/>
                  </a:cubicBezTo>
                  <a:cubicBezTo>
                    <a:pt x="17573966" y="303616"/>
                    <a:pt x="17571970" y="4488554"/>
                    <a:pt x="17580725" y="6319464"/>
                  </a:cubicBezTo>
                  <a:cubicBezTo>
                    <a:pt x="17589481" y="6612765"/>
                    <a:pt x="17542932" y="6945837"/>
                    <a:pt x="17542932" y="6945837"/>
                  </a:cubicBezTo>
                  <a:cubicBezTo>
                    <a:pt x="17539968" y="7125862"/>
                    <a:pt x="17328464" y="7259514"/>
                    <a:pt x="17083042" y="7259514"/>
                  </a:cubicBezTo>
                  <a:close/>
                </a:path>
              </a:pathLst>
            </a:custGeom>
            <a:solidFill>
              <a:srgbClr val="FCE4E2"/>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33989">
            <a:off x="943680" y="980051"/>
            <a:ext cx="749595" cy="74005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56912" y="9047252"/>
            <a:ext cx="789453" cy="770793"/>
          </a:xfrm>
          <a:prstGeom prst="rect">
            <a:avLst/>
          </a:prstGeom>
        </p:spPr>
      </p:pic>
      <p:pic>
        <p:nvPicPr>
          <p:cNvPr id="324" name="Picture 323"/>
          <p:cNvPicPr/>
          <p:nvPr/>
        </p:nvPicPr>
        <p:blipFill>
          <a:blip r:embed="rId7"/>
          <a:srcRect t="10362" b="12226"/>
          <a:stretch>
            <a:fillRect/>
          </a:stretch>
        </p:blipFill>
        <p:spPr>
          <a:xfrm>
            <a:off x="1295400" y="3238500"/>
            <a:ext cx="5468620" cy="4598035"/>
          </a:xfrm>
          <a:prstGeom prst="rect">
            <a:avLst/>
          </a:prstGeom>
          <a:noFill/>
          <a:ln w="9525">
            <a:noFill/>
          </a:ln>
        </p:spPr>
      </p:pic>
      <p:grpSp>
        <p:nvGrpSpPr>
          <p:cNvPr id="17" name="Group 7"/>
          <p:cNvGrpSpPr/>
          <p:nvPr/>
        </p:nvGrpSpPr>
        <p:grpSpPr>
          <a:xfrm rot="0">
            <a:off x="6446365" y="1385550"/>
            <a:ext cx="10853616" cy="3109532"/>
            <a:chOff x="0" y="0"/>
            <a:chExt cx="7736557" cy="2216503"/>
          </a:xfrm>
        </p:grpSpPr>
        <p:sp>
          <p:nvSpPr>
            <p:cNvPr id="18" name="Freeform 8"/>
            <p:cNvSpPr/>
            <p:nvPr/>
          </p:nvSpPr>
          <p:spPr>
            <a:xfrm>
              <a:off x="-9098" y="-6509"/>
              <a:ext cx="7750888" cy="2248556"/>
            </a:xfrm>
            <a:custGeom>
              <a:avLst/>
              <a:gdLst/>
              <a:ahLst/>
              <a:cxnLst/>
              <a:rect l="l" t="t" r="r" b="b"/>
              <a:pathLst>
                <a:path w="7750888"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857814" y="6965"/>
                  </a:cubicBezTo>
                  <a:lnTo>
                    <a:pt x="6857816" y="6965"/>
                  </a:lnTo>
                  <a:cubicBezTo>
                    <a:pt x="7074563" y="16819"/>
                    <a:pt x="7278878" y="36481"/>
                    <a:pt x="7413066" y="101690"/>
                  </a:cubicBezTo>
                  <a:cubicBezTo>
                    <a:pt x="7669112" y="226120"/>
                    <a:pt x="7750887" y="459160"/>
                    <a:pt x="7745399" y="704684"/>
                  </a:cubicBezTo>
                  <a:cubicBezTo>
                    <a:pt x="7745399" y="704684"/>
                    <a:pt x="7702111" y="1013073"/>
                    <a:pt x="7709545" y="1248607"/>
                  </a:cubicBezTo>
                  <a:cubicBezTo>
                    <a:pt x="7716669" y="1396804"/>
                    <a:pt x="7723825" y="1592407"/>
                    <a:pt x="7723825" y="1592407"/>
                  </a:cubicBezTo>
                  <a:cubicBezTo>
                    <a:pt x="7707144" y="1808139"/>
                    <a:pt x="7592499" y="2018751"/>
                    <a:pt x="7395630" y="2130375"/>
                  </a:cubicBezTo>
                  <a:cubicBezTo>
                    <a:pt x="7245279" y="2215624"/>
                    <a:pt x="7047247" y="2230722"/>
                    <a:pt x="5600378" y="2219980"/>
                  </a:cubicBezTo>
                  <a:lnTo>
                    <a:pt x="5600301" y="2219980"/>
                  </a:lnTo>
                  <a:cubicBezTo>
                    <a:pt x="645952" y="2214703"/>
                    <a:pt x="384604" y="2248556"/>
                    <a:pt x="254278" y="2139399"/>
                  </a:cubicBezTo>
                  <a:cubicBezTo>
                    <a:pt x="145767" y="2048514"/>
                    <a:pt x="81795" y="1855202"/>
                    <a:pt x="63030" y="1655003"/>
                  </a:cubicBezTo>
                  <a:close/>
                </a:path>
              </a:pathLst>
            </a:custGeom>
            <a:solidFill>
              <a:srgbClr val="FAB951"/>
            </a:solidFill>
          </p:spPr>
        </p:sp>
      </p:grpSp>
      <p:sp>
        <p:nvSpPr>
          <p:cNvPr id="19" name="TextBox 9"/>
          <p:cNvSpPr txBox="1"/>
          <p:nvPr/>
        </p:nvSpPr>
        <p:spPr>
          <a:xfrm>
            <a:off x="6934205" y="1867166"/>
            <a:ext cx="9818245" cy="1846580"/>
          </a:xfrm>
          <a:prstGeom prst="rect">
            <a:avLst/>
          </a:prstGeom>
        </p:spPr>
        <p:txBody>
          <a:bodyPr lIns="0" tIns="0" rIns="0" bIns="0" rtlCol="0" anchor="t">
            <a:spAutoFit/>
          </a:bodyPr>
          <a:p>
            <a:pPr marL="0" lvl="1" indent="0" algn="ctr">
              <a:lnSpc>
                <a:spcPct val="150000"/>
              </a:lnSpc>
            </a:pPr>
            <a:r>
              <a:rPr lang="vi-VN" altLang="en-US" sz="4000" b="1">
                <a:solidFill>
                  <a:srgbClr val="010101"/>
                </a:solidFill>
                <a:latin typeface="Arial" panose="020B0604020202020204" pitchFamily="34" charset="0"/>
                <a:cs typeface="Arial" panose="020B0604020202020204" pitchFamily="34" charset="0"/>
                <a:sym typeface="+mn-ea"/>
              </a:rPr>
              <a:t>1. Kể về công việc của người thân mang lại thu nhập cho gia đình</a:t>
            </a:r>
            <a:endParaRPr lang="vi-VN" altLang="en-US" sz="4000" b="1">
              <a:solidFill>
                <a:srgbClr val="000000"/>
              </a:solidFill>
              <a:latin typeface="Arial" panose="020B0604020202020204" pitchFamily="34" charset="0"/>
              <a:cs typeface="Arial" panose="020B0604020202020204" pitchFamily="34" charset="0"/>
            </a:endParaRPr>
          </a:p>
        </p:txBody>
      </p:sp>
      <p:pic>
        <p:nvPicPr>
          <p:cNvPr id="323" name="Picture 322"/>
          <p:cNvPicPr/>
          <p:nvPr/>
        </p:nvPicPr>
        <p:blipFill>
          <a:blip r:embed="rId8"/>
          <a:stretch>
            <a:fillRect/>
          </a:stretch>
        </p:blipFill>
        <p:spPr>
          <a:xfrm>
            <a:off x="8153400" y="5219700"/>
            <a:ext cx="8249285" cy="31991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24"/>
                                        </p:tgtEl>
                                        <p:attrNameLst>
                                          <p:attrName>style.visibility</p:attrName>
                                        </p:attrNameLst>
                                      </p:cBhvr>
                                      <p:to>
                                        <p:strVal val="visible"/>
                                      </p:to>
                                    </p:set>
                                    <p:animEffect transition="in" filter="barn(inVertical)">
                                      <p:cBhvr>
                                        <p:cTn id="15" dur="500"/>
                                        <p:tgtEl>
                                          <p:spTgt spid="324"/>
                                        </p:tgtEl>
                                      </p:cBhvr>
                                    </p:animEffect>
                                  </p:childTnLst>
                                </p:cTn>
                              </p:par>
                              <p:par>
                                <p:cTn id="16" presetID="16" presetClass="entr" presetSubtype="21" fill="hold" nodeType="with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barn(inVertical)">
                                      <p:cBhvr>
                                        <p:cTn id="18"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8915296" y="8343900"/>
            <a:ext cx="11414864" cy="3196162"/>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80000">
            <a:off x="15841179" y="-1351741"/>
            <a:ext cx="5361002" cy="556987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82879" y="9387902"/>
            <a:ext cx="2108560" cy="356538"/>
          </a:xfrm>
          <a:prstGeom prst="rect">
            <a:avLst/>
          </a:prstGeom>
        </p:spPr>
      </p:pic>
      <p:sp>
        <p:nvSpPr>
          <p:cNvPr id="18" name="TextBox 18"/>
          <p:cNvSpPr txBox="1"/>
          <p:nvPr/>
        </p:nvSpPr>
        <p:spPr>
          <a:xfrm>
            <a:off x="2209800" y="495300"/>
            <a:ext cx="15205075" cy="961390"/>
          </a:xfrm>
          <a:prstGeom prst="rect">
            <a:avLst/>
          </a:prstGeom>
        </p:spPr>
        <p:txBody>
          <a:bodyPr lIns="0" tIns="0" rIns="0" bIns="0" rtlCol="0" anchor="t">
            <a:spAutoFit/>
          </a:bodyPr>
          <a:lstStyle/>
          <a:p>
            <a:pPr algn="ctr">
              <a:lnSpc>
                <a:spcPts val="7500"/>
              </a:lnSpc>
            </a:pPr>
            <a:r>
              <a:rPr lang="en-US" altLang="vi-VN" sz="6000" b="1">
                <a:solidFill>
                  <a:srgbClr val="000000"/>
                </a:solidFill>
                <a:latin typeface="Arial" panose="020B0604020202020204" pitchFamily="34" charset="0"/>
                <a:cs typeface="Arial" panose="020B0604020202020204" pitchFamily="34" charset="0"/>
              </a:rPr>
              <a:t>Hoạt </a:t>
            </a:r>
            <a:r>
              <a:rPr lang="vi-VN" altLang="en-US" sz="6000" b="1">
                <a:solidFill>
                  <a:srgbClr val="000000"/>
                </a:solidFill>
                <a:latin typeface="Arial" panose="020B0604020202020204" pitchFamily="34" charset="0"/>
                <a:cs typeface="Arial" panose="020B0604020202020204" pitchFamily="34" charset="0"/>
              </a:rPr>
              <a:t>động nhóm đôi</a:t>
            </a:r>
            <a:endParaRPr lang="vi-VN" altLang="en-US" sz="6000" b="1">
              <a:solidFill>
                <a:srgbClr val="00000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430" y="2247716"/>
            <a:ext cx="692408" cy="664712"/>
          </a:xfrm>
          <a:prstGeom prst="rect">
            <a:avLst/>
          </a:prstGeom>
        </p:spPr>
      </p:pic>
      <p:grpSp>
        <p:nvGrpSpPr>
          <p:cNvPr id="11" name="Group 3"/>
          <p:cNvGrpSpPr/>
          <p:nvPr/>
        </p:nvGrpSpPr>
        <p:grpSpPr>
          <a:xfrm rot="0">
            <a:off x="693420" y="2019300"/>
            <a:ext cx="9155430" cy="2379980"/>
            <a:chOff x="0" y="0"/>
            <a:chExt cx="5078243" cy="1884184"/>
          </a:xfrm>
        </p:grpSpPr>
        <p:sp>
          <p:nvSpPr>
            <p:cNvPr id="12" name="Freeform 4"/>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9AC6AF"/>
            </a:solidFill>
          </p:spPr>
        </p:sp>
      </p:grpSp>
      <p:grpSp>
        <p:nvGrpSpPr>
          <p:cNvPr id="13" name="Group 11"/>
          <p:cNvGrpSpPr/>
          <p:nvPr/>
        </p:nvGrpSpPr>
        <p:grpSpPr>
          <a:xfrm rot="0">
            <a:off x="582930" y="4686300"/>
            <a:ext cx="9361805" cy="2442210"/>
            <a:chOff x="0" y="0"/>
            <a:chExt cx="5078243" cy="1884184"/>
          </a:xfrm>
        </p:grpSpPr>
        <p:sp>
          <p:nvSpPr>
            <p:cNvPr id="14"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F9DB5F"/>
            </a:solidFill>
          </p:spPr>
        </p:sp>
      </p:grpSp>
      <p:grpSp>
        <p:nvGrpSpPr>
          <p:cNvPr id="15" name="Group 11"/>
          <p:cNvGrpSpPr/>
          <p:nvPr/>
        </p:nvGrpSpPr>
        <p:grpSpPr>
          <a:xfrm rot="0">
            <a:off x="541020" y="7524115"/>
            <a:ext cx="9471660" cy="2301875"/>
            <a:chOff x="0" y="0"/>
            <a:chExt cx="5078243" cy="1884184"/>
          </a:xfrm>
          <a:solidFill>
            <a:srgbClr val="F7C8AB"/>
          </a:solidFill>
        </p:grpSpPr>
        <p:sp>
          <p:nvSpPr>
            <p:cNvPr id="16"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grpFill/>
          </p:spPr>
        </p:sp>
      </p:grpSp>
      <p:sp>
        <p:nvSpPr>
          <p:cNvPr id="27" name="Text Box 26"/>
          <p:cNvSpPr txBox="1"/>
          <p:nvPr/>
        </p:nvSpPr>
        <p:spPr>
          <a:xfrm>
            <a:off x="951230" y="7706360"/>
            <a:ext cx="8993505" cy="101473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a:t>
            </a:r>
            <a:endParaRPr lang="en-US" sz="4000" b="0">
              <a:latin typeface="Arial" panose="020B0604020202020204" pitchFamily="34" charset="0"/>
              <a:cs typeface="Arial" panose="020B0604020202020204" pitchFamily="34" charset="0"/>
            </a:endParaRPr>
          </a:p>
        </p:txBody>
      </p:sp>
      <p:sp>
        <p:nvSpPr>
          <p:cNvPr id="28" name="TextBox 9"/>
          <p:cNvSpPr txBox="1"/>
          <p:nvPr/>
        </p:nvSpPr>
        <p:spPr>
          <a:xfrm>
            <a:off x="990600" y="2324735"/>
            <a:ext cx="8382000" cy="1846580"/>
          </a:xfrm>
          <a:prstGeom prst="rect">
            <a:avLst/>
          </a:prstGeom>
        </p:spPr>
        <p:txBody>
          <a:bodyPr wrap="square" lIns="0" tIns="0" rIns="0" bIns="0" rtlCol="0" anchor="t">
            <a:spAutoFit/>
          </a:bodyPr>
          <a:p>
            <a:pPr algn="ctr">
              <a:lnSpc>
                <a:spcPct val="150000"/>
              </a:lnSpc>
            </a:pPr>
            <a:r>
              <a:rPr lang="en-US" sz="4000">
                <a:solidFill>
                  <a:srgbClr val="010101"/>
                </a:solidFill>
                <a:latin typeface="Arial" panose="020B0604020202020204" pitchFamily="34" charset="0"/>
                <a:cs typeface="Arial" panose="020B0604020202020204" pitchFamily="34" charset="0"/>
              </a:rPr>
              <a:t>Họ làm gì mỗi sáng, ra khỏi nhà vào lúc nào, đi đâu?</a:t>
            </a:r>
            <a:endParaRPr lang="en-US" sz="4000">
              <a:solidFill>
                <a:srgbClr val="010101"/>
              </a:solidFill>
              <a:latin typeface="Arial" panose="020B0604020202020204" pitchFamily="34" charset="0"/>
              <a:cs typeface="Arial" panose="020B0604020202020204" pitchFamily="34" charset="0"/>
            </a:endParaRPr>
          </a:p>
        </p:txBody>
      </p:sp>
      <p:sp>
        <p:nvSpPr>
          <p:cNvPr id="29" name="TextBox 9"/>
          <p:cNvSpPr txBox="1"/>
          <p:nvPr/>
        </p:nvSpPr>
        <p:spPr>
          <a:xfrm>
            <a:off x="1191895" y="4924425"/>
            <a:ext cx="8080375" cy="1846580"/>
          </a:xfrm>
          <a:prstGeom prst="rect">
            <a:avLst/>
          </a:prstGeom>
        </p:spPr>
        <p:txBody>
          <a:bodyPr wrap="square" lIns="0" tIns="0" rIns="0" bIns="0" rtlCol="0" anchor="t">
            <a:spAutoFit/>
          </a:bodyPr>
          <a:p>
            <a:pPr algn="ctr">
              <a:lnSpc>
                <a:spcPct val="150000"/>
              </a:lnSpc>
            </a:pPr>
            <a:r>
              <a:rPr sz="4000">
                <a:solidFill>
                  <a:srgbClr val="010101"/>
                </a:solidFill>
                <a:latin typeface="Arial" panose="020B0604020202020204" pitchFamily="34" charset="0"/>
                <a:cs typeface="Arial" panose="020B0604020202020204" pitchFamily="34" charset="0"/>
              </a:rPr>
              <a:t>Họ mặc trang phục </a:t>
            </a:r>
            <a:r>
              <a:rPr sz="4000">
                <a:solidFill>
                  <a:srgbClr val="010101"/>
                </a:solidFill>
                <a:latin typeface="Arial" panose="020B0604020202020204" pitchFamily="34" charset="0"/>
                <a:cs typeface="Arial" panose="020B0604020202020204" pitchFamily="34" charset="0"/>
              </a:rPr>
              <a:t>như thế nào?</a:t>
            </a:r>
            <a:r>
              <a:rPr lang="vi-VN" sz="4000">
                <a:solidFill>
                  <a:srgbClr val="010101"/>
                </a:solidFill>
                <a:latin typeface="Arial" panose="020B0604020202020204" pitchFamily="34" charset="0"/>
                <a:cs typeface="Arial" panose="020B0604020202020204" pitchFamily="34" charset="0"/>
              </a:rPr>
              <a:t> Khi trở về, họ có mệt mỏi không?</a:t>
            </a:r>
            <a:endParaRPr lang="vi-VN" sz="4000">
              <a:solidFill>
                <a:srgbClr val="010101"/>
              </a:solidFill>
              <a:latin typeface="Arial" panose="020B0604020202020204" pitchFamily="34" charset="0"/>
              <a:cs typeface="Arial" panose="020B0604020202020204" pitchFamily="34" charset="0"/>
            </a:endParaRPr>
          </a:p>
        </p:txBody>
      </p:sp>
      <p:sp>
        <p:nvSpPr>
          <p:cNvPr id="30" name="TextBox 9"/>
          <p:cNvSpPr txBox="1"/>
          <p:nvPr/>
        </p:nvSpPr>
        <p:spPr>
          <a:xfrm>
            <a:off x="834390" y="7694295"/>
            <a:ext cx="8660765" cy="1846580"/>
          </a:xfrm>
          <a:prstGeom prst="rect">
            <a:avLst/>
          </a:prstGeom>
        </p:spPr>
        <p:txBody>
          <a:bodyPr wrap="square" lIns="0" tIns="0" rIns="0" bIns="0" rtlCol="0" anchor="t">
            <a:spAutoFit/>
          </a:bodyPr>
          <a:p>
            <a:pPr algn="just">
              <a:lnSpc>
                <a:spcPct val="150000"/>
              </a:lnSpc>
            </a:pPr>
            <a:r>
              <a:rPr sz="4000">
                <a:solidFill>
                  <a:srgbClr val="010101"/>
                </a:solidFill>
                <a:latin typeface="Arial" panose="020B0604020202020204" pitchFamily="34" charset="0"/>
                <a:cs typeface="Arial" panose="020B0604020202020204" pitchFamily="34" charset="0"/>
              </a:rPr>
              <a:t>Có khi nào họ tỏ ra rất vui và chia sẻ với em về công việc của mình không?</a:t>
            </a:r>
            <a:endParaRPr sz="4000">
              <a:solidFill>
                <a:srgbClr val="010101"/>
              </a:solidFill>
              <a:latin typeface="Arial" panose="020B0604020202020204" pitchFamily="34" charset="0"/>
              <a:cs typeface="Arial" panose="020B0604020202020204" pitchFamily="34" charset="0"/>
            </a:endParaRPr>
          </a:p>
        </p:txBody>
      </p:sp>
      <p:pic>
        <p:nvPicPr>
          <p:cNvPr id="31" name="Picture 26"/>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10363200" y="3703955"/>
            <a:ext cx="7123430" cy="507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2745105" y="1122045"/>
            <a:ext cx="12983210" cy="8426450"/>
            <a:chOff x="0" y="0"/>
            <a:chExt cx="2966615" cy="1893848"/>
          </a:xfrm>
        </p:grpSpPr>
        <p:sp>
          <p:nvSpPr>
            <p:cNvPr id="3" name="Freeform 3"/>
            <p:cNvSpPr/>
            <p:nvPr/>
          </p:nvSpPr>
          <p:spPr>
            <a:xfrm>
              <a:off x="-4213" y="0"/>
              <a:ext cx="2970828" cy="1893848"/>
            </a:xfrm>
            <a:custGeom>
              <a:avLst/>
              <a:gdLst/>
              <a:ahLst/>
              <a:cxnLst/>
              <a:rect l="l" t="t" r="r" b="b"/>
              <a:pathLst>
                <a:path w="2970828" h="1893848">
                  <a:moveTo>
                    <a:pt x="278431" y="16918"/>
                  </a:moveTo>
                  <a:cubicBezTo>
                    <a:pt x="278431" y="16918"/>
                    <a:pt x="604014" y="12258"/>
                    <a:pt x="922990" y="12454"/>
                  </a:cubicBezTo>
                  <a:cubicBezTo>
                    <a:pt x="1956674" y="12671"/>
                    <a:pt x="2696760" y="0"/>
                    <a:pt x="2696760" y="0"/>
                  </a:cubicBezTo>
                  <a:cubicBezTo>
                    <a:pt x="2764223" y="0"/>
                    <a:pt x="2840160" y="0"/>
                    <a:pt x="2918934" y="85073"/>
                  </a:cubicBezTo>
                  <a:cubicBezTo>
                    <a:pt x="2961912" y="131488"/>
                    <a:pt x="2962980" y="240224"/>
                    <a:pt x="2963385" y="320281"/>
                  </a:cubicBezTo>
                  <a:cubicBezTo>
                    <a:pt x="2963385" y="320281"/>
                    <a:pt x="2961681" y="944479"/>
                    <a:pt x="2961681" y="1131264"/>
                  </a:cubicBezTo>
                  <a:cubicBezTo>
                    <a:pt x="2961681" y="1345423"/>
                    <a:pt x="2970828" y="1644602"/>
                    <a:pt x="2970828" y="1644602"/>
                  </a:cubicBezTo>
                  <a:cubicBezTo>
                    <a:pt x="2970828" y="1773270"/>
                    <a:pt x="2966659" y="1893848"/>
                    <a:pt x="2713821" y="1885714"/>
                  </a:cubicBezTo>
                  <a:cubicBezTo>
                    <a:pt x="2713821" y="1885714"/>
                    <a:pt x="2337348" y="1865415"/>
                    <a:pt x="1993693" y="1873014"/>
                  </a:cubicBezTo>
                  <a:cubicBezTo>
                    <a:pt x="1120930" y="1881148"/>
                    <a:pt x="304023" y="1893848"/>
                    <a:pt x="304023" y="1893848"/>
                  </a:cubicBezTo>
                  <a:cubicBezTo>
                    <a:pt x="132548" y="1893848"/>
                    <a:pt x="4213" y="1792779"/>
                    <a:pt x="8532" y="1590232"/>
                  </a:cubicBezTo>
                  <a:cubicBezTo>
                    <a:pt x="8532" y="1590232"/>
                    <a:pt x="9630" y="1091691"/>
                    <a:pt x="4815" y="934627"/>
                  </a:cubicBezTo>
                  <a:cubicBezTo>
                    <a:pt x="0" y="663668"/>
                    <a:pt x="25592" y="330596"/>
                    <a:pt x="25592" y="330596"/>
                  </a:cubicBezTo>
                  <a:cubicBezTo>
                    <a:pt x="27224" y="150571"/>
                    <a:pt x="143504" y="16918"/>
                    <a:pt x="278431" y="16918"/>
                  </a:cubicBezTo>
                  <a:close/>
                </a:path>
              </a:pathLst>
            </a:custGeom>
            <a:solidFill>
              <a:srgbClr val="F47C7D"/>
            </a:solidFill>
          </p:spPr>
        </p:sp>
      </p:grpSp>
      <p:grpSp>
        <p:nvGrpSpPr>
          <p:cNvPr id="4" name="Group 4"/>
          <p:cNvGrpSpPr/>
          <p:nvPr/>
        </p:nvGrpSpPr>
        <p:grpSpPr>
          <a:xfrm rot="0">
            <a:off x="2171700" y="979805"/>
            <a:ext cx="13197840" cy="8319135"/>
            <a:chOff x="0" y="0"/>
            <a:chExt cx="3067268" cy="1879496"/>
          </a:xfrm>
        </p:grpSpPr>
        <p:sp>
          <p:nvSpPr>
            <p:cNvPr id="5" name="Freeform 5"/>
            <p:cNvSpPr/>
            <p:nvPr/>
          </p:nvSpPr>
          <p:spPr>
            <a:xfrm>
              <a:off x="-4213" y="0"/>
              <a:ext cx="3071480" cy="1879496"/>
            </a:xfrm>
            <a:custGeom>
              <a:avLst/>
              <a:gdLst/>
              <a:ahLst/>
              <a:cxnLst/>
              <a:rect l="l" t="t" r="r" b="b"/>
              <a:pathLst>
                <a:path w="3071480" h="1879496">
                  <a:moveTo>
                    <a:pt x="278431" y="16918"/>
                  </a:moveTo>
                  <a:cubicBezTo>
                    <a:pt x="278431" y="16918"/>
                    <a:pt x="604014" y="12258"/>
                    <a:pt x="924782" y="12454"/>
                  </a:cubicBezTo>
                  <a:cubicBezTo>
                    <a:pt x="2044596" y="12671"/>
                    <a:pt x="2797412" y="0"/>
                    <a:pt x="2797412" y="0"/>
                  </a:cubicBezTo>
                  <a:cubicBezTo>
                    <a:pt x="2864876" y="0"/>
                    <a:pt x="2940813" y="0"/>
                    <a:pt x="3019586" y="85073"/>
                  </a:cubicBezTo>
                  <a:cubicBezTo>
                    <a:pt x="3062564" y="131488"/>
                    <a:pt x="3063632" y="240224"/>
                    <a:pt x="3064037" y="320281"/>
                  </a:cubicBezTo>
                  <a:cubicBezTo>
                    <a:pt x="3064037" y="320281"/>
                    <a:pt x="3062333" y="932605"/>
                    <a:pt x="3062333" y="1116912"/>
                  </a:cubicBezTo>
                  <a:cubicBezTo>
                    <a:pt x="3062333" y="1331071"/>
                    <a:pt x="3071481" y="1630250"/>
                    <a:pt x="3071481" y="1630250"/>
                  </a:cubicBezTo>
                  <a:cubicBezTo>
                    <a:pt x="3071481" y="1758918"/>
                    <a:pt x="3067311" y="1879496"/>
                    <a:pt x="2814473" y="1871362"/>
                  </a:cubicBezTo>
                  <a:cubicBezTo>
                    <a:pt x="2814473" y="1871362"/>
                    <a:pt x="2438001" y="1851063"/>
                    <a:pt x="2084699" y="1858662"/>
                  </a:cubicBezTo>
                  <a:cubicBezTo>
                    <a:pt x="1139215"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CE4E2"/>
            </a:solidFill>
          </p:spPr>
        </p:sp>
      </p:grpSp>
      <p:grpSp>
        <p:nvGrpSpPr>
          <p:cNvPr id="6" name="Group 6"/>
          <p:cNvGrpSpPr/>
          <p:nvPr/>
        </p:nvGrpSpPr>
        <p:grpSpPr>
          <a:xfrm rot="0">
            <a:off x="3587116" y="1638300"/>
            <a:ext cx="10806028" cy="6762750"/>
            <a:chOff x="1328420" y="1140186"/>
            <a:chExt cx="14408037" cy="8311520"/>
          </a:xfrm>
        </p:grpSpPr>
        <p:sp>
          <p:nvSpPr>
            <p:cNvPr id="7" name="TextBox 7"/>
            <p:cNvSpPr txBox="1"/>
            <p:nvPr/>
          </p:nvSpPr>
          <p:spPr>
            <a:xfrm>
              <a:off x="1328420" y="1140186"/>
              <a:ext cx="14408037" cy="1181563"/>
            </a:xfrm>
            <a:prstGeom prst="rect">
              <a:avLst/>
            </a:prstGeom>
          </p:spPr>
          <p:txBody>
            <a:bodyPr lIns="0" tIns="0" rIns="0" bIns="0" rtlCol="0" anchor="t">
              <a:spAutoFit/>
            </a:bodyPr>
            <a:lstStyle/>
            <a:p>
              <a:pPr algn="ctr">
                <a:lnSpc>
                  <a:spcPts val="7500"/>
                </a:lnSpc>
              </a:pPr>
              <a:r>
                <a:rPr lang="vi-VN" altLang="en-US" sz="6600" b="1">
                  <a:solidFill>
                    <a:srgbClr val="000000"/>
                  </a:solidFill>
                  <a:latin typeface="Arial" panose="020B0604020202020204" pitchFamily="34" charset="0"/>
                  <a:cs typeface="Arial" panose="020B0604020202020204" pitchFamily="34" charset="0"/>
                </a:rPr>
                <a:t>Góc chia sẻ</a:t>
              </a:r>
              <a:endParaRPr lang="vi-VN" altLang="en-US" sz="6600" b="1">
                <a:solidFill>
                  <a:srgbClr val="000000"/>
                </a:solidFill>
                <a:latin typeface="Arial" panose="020B0604020202020204" pitchFamily="34" charset="0"/>
                <a:cs typeface="Arial" panose="020B0604020202020204" pitchFamily="34" charset="0"/>
              </a:endParaRPr>
            </a:p>
          </p:txBody>
        </p:sp>
        <p:sp>
          <p:nvSpPr>
            <p:cNvPr id="8" name="TextBox 8"/>
            <p:cNvSpPr txBox="1"/>
            <p:nvPr/>
          </p:nvSpPr>
          <p:spPr>
            <a:xfrm>
              <a:off x="1877060" y="2643283"/>
              <a:ext cx="13467079" cy="6808423"/>
            </a:xfrm>
            <a:prstGeom prst="rect">
              <a:avLst/>
            </a:prstGeom>
          </p:spPr>
          <p:txBody>
            <a:bodyPr wrap="square" lIns="0" tIns="0" rIns="0" bIns="0" rtlCol="0" anchor="t">
              <a:spAutoFit/>
            </a:bodyPr>
            <a:lstStyle/>
            <a:p>
              <a:pPr lvl="0" indent="0" algn="ctr">
                <a:lnSpc>
                  <a:spcPct val="150000"/>
                </a:lnSpc>
                <a:spcBef>
                  <a:spcPct val="0"/>
                </a:spcBef>
                <a:buFont typeface="+mj-lt"/>
                <a:buNone/>
              </a:pPr>
              <a:r>
                <a:rPr lang="vi-VN" altLang="en-US" sz="4000" i="1" u="none">
                  <a:solidFill>
                    <a:srgbClr val="000000"/>
                  </a:solidFill>
                  <a:latin typeface="Arial" panose="020B0604020202020204" pitchFamily="34" charset="0"/>
                  <a:cs typeface="Arial" panose="020B0604020202020204" pitchFamily="34" charset="0"/>
                </a:rPr>
                <a:t>Hãy chia sẻ với các bạn trong lớp</a:t>
              </a:r>
              <a:r>
                <a:rPr lang="vi-VN" altLang="en-US" sz="4000" u="none">
                  <a:solidFill>
                    <a:srgbClr val="000000"/>
                  </a:solidFill>
                  <a:latin typeface="Arial" panose="020B0604020202020204" pitchFamily="34" charset="0"/>
                  <a:cs typeface="Arial" panose="020B0604020202020204" pitchFamily="34" charset="0"/>
                </a:rPr>
                <a:t> </a:t>
              </a:r>
              <a:endParaRPr lang="en-US" sz="4000" u="none">
                <a:solidFill>
                  <a:srgbClr val="000000"/>
                </a:solidFill>
                <a:latin typeface="Arial" panose="020B0604020202020204" pitchFamily="34" charset="0"/>
                <a:cs typeface="Arial" panose="020B0604020202020204" pitchFamily="34" charset="0"/>
              </a:endParaRPr>
            </a:p>
            <a:p>
              <a:pPr marL="742950" lvl="0" indent="-742950" algn="l">
                <a:lnSpc>
                  <a:spcPct val="150000"/>
                </a:lnSpc>
                <a:spcBef>
                  <a:spcPct val="0"/>
                </a:spcBef>
                <a:buFont typeface="+mj-lt"/>
                <a:buAutoNum type="arabicPeriod"/>
              </a:pPr>
              <a:r>
                <a:rPr lang="en-US" sz="4000" u="none">
                  <a:solidFill>
                    <a:srgbClr val="000000"/>
                  </a:solidFill>
                  <a:latin typeface="Arial" panose="020B0604020202020204" pitchFamily="34" charset="0"/>
                  <a:cs typeface="Arial" panose="020B0604020202020204" pitchFamily="34" charset="0"/>
                </a:rPr>
                <a:t>Người thân của em làm nghề gì?</a:t>
              </a:r>
              <a:endParaRPr lang="en-US" sz="4000" u="none">
                <a:solidFill>
                  <a:srgbClr val="000000"/>
                </a:solidFill>
                <a:latin typeface="Arial" panose="020B0604020202020204" pitchFamily="34" charset="0"/>
                <a:cs typeface="Arial" panose="020B0604020202020204" pitchFamily="34" charset="0"/>
              </a:endParaRPr>
            </a:p>
            <a:p>
              <a:pPr marL="742950" lvl="0" indent="-742950" algn="l">
                <a:lnSpc>
                  <a:spcPct val="150000"/>
                </a:lnSpc>
                <a:spcBef>
                  <a:spcPct val="0"/>
                </a:spcBef>
                <a:buFont typeface="+mj-lt"/>
                <a:buAutoNum type="arabicPeriod"/>
              </a:pPr>
              <a:r>
                <a:rPr sz="4000" u="none">
                  <a:solidFill>
                    <a:srgbClr val="000000"/>
                  </a:solidFill>
                  <a:latin typeface="Arial" panose="020B0604020202020204" pitchFamily="34" charset="0"/>
                  <a:cs typeface="Arial" panose="020B0604020202020204" pitchFamily="34" charset="0"/>
                </a:rPr>
                <a:t>Thu nhập gia đình em có được từ những hoạt động nào của người thân?</a:t>
              </a:r>
              <a:endParaRPr sz="4000" u="none">
                <a:solidFill>
                  <a:srgbClr val="000000"/>
                </a:solidFill>
                <a:latin typeface="Arial" panose="020B0604020202020204" pitchFamily="34" charset="0"/>
                <a:cs typeface="Arial" panose="020B0604020202020204" pitchFamily="34" charset="0"/>
              </a:endParaRPr>
            </a:p>
            <a:p>
              <a:pPr marL="742950" lvl="0" indent="-742950" algn="l">
                <a:lnSpc>
                  <a:spcPct val="150000"/>
                </a:lnSpc>
                <a:spcBef>
                  <a:spcPct val="0"/>
                </a:spcBef>
                <a:buFont typeface="+mj-lt"/>
                <a:buAutoNum type="arabicPeriod"/>
              </a:pPr>
              <a:r>
                <a:rPr sz="4000" u="none">
                  <a:solidFill>
                    <a:srgbClr val="000000"/>
                  </a:solidFill>
                  <a:latin typeface="Arial" panose="020B0604020202020204" pitchFamily="34" charset="0"/>
                  <a:cs typeface="Arial" panose="020B0604020202020204" pitchFamily="34" charset="0"/>
                </a:rPr>
                <a:t>Theo em, công việc của người thân có vất vả không, có khó không?</a:t>
              </a:r>
              <a:endParaRPr sz="4000" u="none">
                <a:solidFill>
                  <a:srgbClr val="000000"/>
                </a:solidFill>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63276" y="6768024"/>
            <a:ext cx="1823570" cy="191040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8826" y="571500"/>
            <a:ext cx="1494264" cy="1494264"/>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2861361"/>
            <a:ext cx="692408" cy="66471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33887" y="5112886"/>
            <a:ext cx="789453" cy="770793"/>
          </a:xfrm>
          <a:prstGeom prst="rect">
            <a:avLst/>
          </a:prstGeom>
        </p:spPr>
      </p:pic>
      <p:pic>
        <p:nvPicPr>
          <p:cNvPr id="13"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2131" y="8801167"/>
            <a:ext cx="688095" cy="15260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988019" y="2489595"/>
            <a:ext cx="6179388" cy="5863252"/>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9DB5F"/>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64260" y="2200900"/>
            <a:ext cx="1626905" cy="545013"/>
          </a:xfrm>
          <a:prstGeom prst="rect">
            <a:avLst/>
          </a:prstGeom>
        </p:spPr>
      </p:pic>
      <p:grpSp>
        <p:nvGrpSpPr>
          <p:cNvPr id="10" name="Group 10"/>
          <p:cNvGrpSpPr/>
          <p:nvPr/>
        </p:nvGrpSpPr>
        <p:grpSpPr>
          <a:xfrm rot="0">
            <a:off x="7387284" y="4798970"/>
            <a:ext cx="9912697" cy="4102480"/>
            <a:chOff x="0" y="0"/>
            <a:chExt cx="17581821" cy="7276433"/>
          </a:xfrm>
        </p:grpSpPr>
        <p:sp>
          <p:nvSpPr>
            <p:cNvPr id="11" name="Freeform 11"/>
            <p:cNvSpPr/>
            <p:nvPr/>
          </p:nvSpPr>
          <p:spPr>
            <a:xfrm>
              <a:off x="-1" y="0"/>
              <a:ext cx="17589481" cy="7276433"/>
            </a:xfrm>
            <a:custGeom>
              <a:avLst/>
              <a:gdLst/>
              <a:ahLst/>
              <a:cxnLst/>
              <a:rect l="l" t="t" r="r" b="b"/>
              <a:pathLst>
                <a:path w="17589481" h="7276433">
                  <a:moveTo>
                    <a:pt x="17083042" y="7259514"/>
                  </a:moveTo>
                  <a:cubicBezTo>
                    <a:pt x="17083042" y="7259514"/>
                    <a:pt x="16846046" y="7249545"/>
                    <a:pt x="16483906" y="7262989"/>
                  </a:cubicBezTo>
                  <a:cubicBezTo>
                    <a:pt x="16121769" y="7276433"/>
                    <a:pt x="490924" y="7276433"/>
                    <a:pt x="490924" y="7276433"/>
                  </a:cubicBezTo>
                  <a:cubicBezTo>
                    <a:pt x="245502" y="7276433"/>
                    <a:pt x="32509" y="7179166"/>
                    <a:pt x="31032" y="7019051"/>
                  </a:cubicBezTo>
                  <a:cubicBezTo>
                    <a:pt x="31032" y="7019051"/>
                    <a:pt x="0" y="486763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036493" y="0"/>
                    <a:pt x="17036493" y="0"/>
                  </a:cubicBezTo>
                  <a:cubicBezTo>
                    <a:pt x="17348393" y="0"/>
                    <a:pt x="17581822" y="101069"/>
                    <a:pt x="17573966" y="303616"/>
                  </a:cubicBezTo>
                  <a:cubicBezTo>
                    <a:pt x="17573966" y="303616"/>
                    <a:pt x="17571970" y="4488554"/>
                    <a:pt x="17580725" y="6319464"/>
                  </a:cubicBezTo>
                  <a:cubicBezTo>
                    <a:pt x="17589481" y="6612765"/>
                    <a:pt x="17542932" y="6945837"/>
                    <a:pt x="17542932" y="6945837"/>
                  </a:cubicBezTo>
                  <a:cubicBezTo>
                    <a:pt x="17539968" y="7125862"/>
                    <a:pt x="17328464" y="7259514"/>
                    <a:pt x="17083042" y="7259514"/>
                  </a:cubicBezTo>
                  <a:close/>
                </a:path>
              </a:pathLst>
            </a:custGeom>
            <a:solidFill>
              <a:srgbClr val="FCE4E2"/>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33989">
            <a:off x="919480" y="985520"/>
            <a:ext cx="781050" cy="77089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57215" y="8941435"/>
            <a:ext cx="897890" cy="876935"/>
          </a:xfrm>
          <a:prstGeom prst="rect">
            <a:avLst/>
          </a:prstGeom>
        </p:spPr>
      </p:pic>
      <p:sp>
        <p:nvSpPr>
          <p:cNvPr id="319" name="Text Box 318"/>
          <p:cNvSpPr txBox="1"/>
          <p:nvPr/>
        </p:nvSpPr>
        <p:spPr>
          <a:xfrm>
            <a:off x="7387590" y="5295900"/>
            <a:ext cx="9835515" cy="2861310"/>
          </a:xfrm>
          <a:prstGeom prst="rect">
            <a:avLst/>
          </a:prstGeom>
          <a:noFill/>
          <a:ln w="9525">
            <a:noFill/>
          </a:ln>
        </p:spPr>
        <p:txBody>
          <a:bodyPr wrap="square">
            <a:spAutoFit/>
          </a:bodyPr>
          <a:p>
            <a:pPr indent="0" algn="just">
              <a:lnSpc>
                <a:spcPct val="150000"/>
              </a:lnSpc>
            </a:pPr>
            <a:r>
              <a:rPr lang="vi-VN" altLang="en-US" sz="4000" b="0">
                <a:latin typeface="Arial" panose="020B0604020202020204" pitchFamily="34" charset="0"/>
                <a:cs typeface="Arial" panose="020B0604020202020204" pitchFamily="34" charset="0"/>
              </a:rPr>
              <a:t>Hãy </a:t>
            </a:r>
            <a:r>
              <a:rPr lang="en-US" sz="4000" b="0">
                <a:latin typeface="Arial" panose="020B0604020202020204" pitchFamily="34" charset="0"/>
                <a:cs typeface="Arial" panose="020B0604020202020204" pitchFamily="34" charset="0"/>
              </a:rPr>
              <a:t>xây dựng kịch bản và phân vai để thể hiện công việc đặc trưng và các đức tính cần có của nghề mình yêu thích theo gợi ý.</a:t>
            </a:r>
            <a:endParaRPr lang="en-US" sz="4000" b="0">
              <a:latin typeface="Arial" panose="020B0604020202020204" pitchFamily="34" charset="0"/>
              <a:cs typeface="Arial" panose="020B0604020202020204" pitchFamily="34" charset="0"/>
            </a:endParaRPr>
          </a:p>
        </p:txBody>
      </p:sp>
      <p:pic>
        <p:nvPicPr>
          <p:cNvPr id="329" name="Picture 328"/>
          <p:cNvPicPr/>
          <p:nvPr/>
        </p:nvPicPr>
        <p:blipFill>
          <a:blip r:embed="rId7"/>
          <a:srcRect b="42814"/>
          <a:stretch>
            <a:fillRect/>
          </a:stretch>
        </p:blipFill>
        <p:spPr>
          <a:xfrm>
            <a:off x="1219200" y="3162300"/>
            <a:ext cx="5457825" cy="4749165"/>
          </a:xfrm>
          <a:prstGeom prst="rect">
            <a:avLst/>
          </a:prstGeom>
          <a:noFill/>
          <a:ln w="9525">
            <a:noFill/>
          </a:ln>
        </p:spPr>
      </p:pic>
      <p:grpSp>
        <p:nvGrpSpPr>
          <p:cNvPr id="5" name="Group 7"/>
          <p:cNvGrpSpPr/>
          <p:nvPr/>
        </p:nvGrpSpPr>
        <p:grpSpPr>
          <a:xfrm rot="0">
            <a:off x="6446365" y="1385550"/>
            <a:ext cx="10853616" cy="3109532"/>
            <a:chOff x="0" y="0"/>
            <a:chExt cx="7736557" cy="2216503"/>
          </a:xfrm>
        </p:grpSpPr>
        <p:sp>
          <p:nvSpPr>
            <p:cNvPr id="6" name="Freeform 8"/>
            <p:cNvSpPr/>
            <p:nvPr/>
          </p:nvSpPr>
          <p:spPr>
            <a:xfrm>
              <a:off x="-9098" y="-6509"/>
              <a:ext cx="7750888" cy="2248556"/>
            </a:xfrm>
            <a:custGeom>
              <a:avLst/>
              <a:gdLst/>
              <a:ahLst/>
              <a:cxnLst/>
              <a:rect l="l" t="t" r="r" b="b"/>
              <a:pathLst>
                <a:path w="7750888"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857814" y="6965"/>
                  </a:cubicBezTo>
                  <a:lnTo>
                    <a:pt x="6857816" y="6965"/>
                  </a:lnTo>
                  <a:cubicBezTo>
                    <a:pt x="7074563" y="16819"/>
                    <a:pt x="7278878" y="36481"/>
                    <a:pt x="7413066" y="101690"/>
                  </a:cubicBezTo>
                  <a:cubicBezTo>
                    <a:pt x="7669112" y="226120"/>
                    <a:pt x="7750887" y="459160"/>
                    <a:pt x="7745399" y="704684"/>
                  </a:cubicBezTo>
                  <a:cubicBezTo>
                    <a:pt x="7745399" y="704684"/>
                    <a:pt x="7702111" y="1013073"/>
                    <a:pt x="7709545" y="1248607"/>
                  </a:cubicBezTo>
                  <a:cubicBezTo>
                    <a:pt x="7716669" y="1396804"/>
                    <a:pt x="7723825" y="1592407"/>
                    <a:pt x="7723825" y="1592407"/>
                  </a:cubicBezTo>
                  <a:cubicBezTo>
                    <a:pt x="7707144" y="1808139"/>
                    <a:pt x="7592499" y="2018751"/>
                    <a:pt x="7395630" y="2130375"/>
                  </a:cubicBezTo>
                  <a:cubicBezTo>
                    <a:pt x="7245279" y="2215624"/>
                    <a:pt x="7047247" y="2230722"/>
                    <a:pt x="5600378" y="2219980"/>
                  </a:cubicBezTo>
                  <a:lnTo>
                    <a:pt x="5600301" y="2219980"/>
                  </a:lnTo>
                  <a:cubicBezTo>
                    <a:pt x="645952" y="2214703"/>
                    <a:pt x="384604" y="2248556"/>
                    <a:pt x="254278" y="2139399"/>
                  </a:cubicBezTo>
                  <a:cubicBezTo>
                    <a:pt x="145767" y="2048514"/>
                    <a:pt x="81795" y="1855202"/>
                    <a:pt x="63030" y="1655003"/>
                  </a:cubicBezTo>
                  <a:close/>
                </a:path>
              </a:pathLst>
            </a:custGeom>
            <a:solidFill>
              <a:srgbClr val="FAB951"/>
            </a:solidFill>
          </p:spPr>
        </p:sp>
      </p:grpSp>
      <p:sp>
        <p:nvSpPr>
          <p:cNvPr id="12" name="TextBox 9"/>
          <p:cNvSpPr txBox="1"/>
          <p:nvPr/>
        </p:nvSpPr>
        <p:spPr>
          <a:xfrm>
            <a:off x="7543800" y="2095500"/>
            <a:ext cx="9081770" cy="1846580"/>
          </a:xfrm>
          <a:prstGeom prst="rect">
            <a:avLst/>
          </a:prstGeom>
        </p:spPr>
        <p:txBody>
          <a:bodyPr wrap="square" lIns="0" tIns="0" rIns="0" bIns="0" rtlCol="0" anchor="t">
            <a:spAutoFit/>
          </a:bodyPr>
          <a:p>
            <a:pPr marL="0" lvl="1" indent="0" algn="ctr">
              <a:lnSpc>
                <a:spcPct val="150000"/>
              </a:lnSpc>
              <a:spcBef>
                <a:spcPct val="0"/>
              </a:spcBef>
            </a:pPr>
            <a:r>
              <a:rPr lang="vi-VN" altLang="en-US" sz="4000" b="1">
                <a:solidFill>
                  <a:srgbClr val="010101"/>
                </a:solidFill>
                <a:latin typeface="Arial" panose="020B0604020202020204" pitchFamily="34" charset="0"/>
                <a:cs typeface="Arial" panose="020B0604020202020204" pitchFamily="34" charset="0"/>
                <a:sym typeface="+mn-ea"/>
              </a:rPr>
              <a:t>2. Thiết kế sơ đồ tư duy về thu nhập của gia đình</a:t>
            </a:r>
            <a:endParaRPr lang="vi-VN" altLang="en-US" sz="4000" b="1">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19"/>
                                        </p:tgtEl>
                                        <p:attrNameLst>
                                          <p:attrName>style.visibility</p:attrName>
                                        </p:attrNameLst>
                                      </p:cBhvr>
                                      <p:to>
                                        <p:strVal val="visible"/>
                                      </p:to>
                                    </p:set>
                                    <p:animEffect transition="in" filter="barn(inVertical)">
                                      <p:cBhvr>
                                        <p:cTn id="18"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grpSp>
        <p:nvGrpSpPr>
          <p:cNvPr id="2" name="Group 2"/>
          <p:cNvGrpSpPr/>
          <p:nvPr/>
        </p:nvGrpSpPr>
        <p:grpSpPr>
          <a:xfrm rot="0">
            <a:off x="826135" y="3403600"/>
            <a:ext cx="8432165" cy="6202680"/>
            <a:chOff x="0" y="0"/>
            <a:chExt cx="2938191" cy="1853610"/>
          </a:xfrm>
        </p:grpSpPr>
        <p:sp>
          <p:nvSpPr>
            <p:cNvPr id="3" name="Freeform 3"/>
            <p:cNvSpPr/>
            <p:nvPr/>
          </p:nvSpPr>
          <p:spPr>
            <a:xfrm>
              <a:off x="0" y="-3810"/>
              <a:ext cx="2942001" cy="1858690"/>
            </a:xfrm>
            <a:custGeom>
              <a:avLst/>
              <a:gdLst/>
              <a:ahLst/>
              <a:cxnLst/>
              <a:rect l="l" t="t" r="r" b="b"/>
              <a:pathLst>
                <a:path w="2942001" h="1858690">
                  <a:moveTo>
                    <a:pt x="2929301" y="38100"/>
                  </a:moveTo>
                  <a:cubicBezTo>
                    <a:pt x="2928031" y="34290"/>
                    <a:pt x="2928031" y="30480"/>
                    <a:pt x="2928031" y="25400"/>
                  </a:cubicBezTo>
                  <a:cubicBezTo>
                    <a:pt x="2928031" y="11430"/>
                    <a:pt x="2924221" y="6350"/>
                    <a:pt x="2910251" y="5080"/>
                  </a:cubicBezTo>
                  <a:cubicBezTo>
                    <a:pt x="2871571" y="3810"/>
                    <a:pt x="2816203" y="0"/>
                    <a:pt x="2763142" y="5080"/>
                  </a:cubicBezTo>
                  <a:cubicBezTo>
                    <a:pt x="2663941" y="12700"/>
                    <a:pt x="2567047" y="13970"/>
                    <a:pt x="2467845" y="13970"/>
                  </a:cubicBezTo>
                  <a:cubicBezTo>
                    <a:pt x="2317890" y="13970"/>
                    <a:pt x="2170242" y="10160"/>
                    <a:pt x="2020287" y="8890"/>
                  </a:cubicBezTo>
                  <a:cubicBezTo>
                    <a:pt x="1946463" y="7620"/>
                    <a:pt x="1874946" y="7620"/>
                    <a:pt x="1801122" y="8890"/>
                  </a:cubicBezTo>
                  <a:cubicBezTo>
                    <a:pt x="1720377" y="8890"/>
                    <a:pt x="1641939" y="11430"/>
                    <a:pt x="1561193" y="12700"/>
                  </a:cubicBezTo>
                  <a:cubicBezTo>
                    <a:pt x="1501211" y="13970"/>
                    <a:pt x="1443536" y="12700"/>
                    <a:pt x="1383554" y="16510"/>
                  </a:cubicBezTo>
                  <a:cubicBezTo>
                    <a:pt x="1323572" y="20320"/>
                    <a:pt x="1062881" y="20320"/>
                    <a:pt x="1002899" y="19050"/>
                  </a:cubicBezTo>
                  <a:cubicBezTo>
                    <a:pt x="965987" y="17780"/>
                    <a:pt x="846023" y="21590"/>
                    <a:pt x="809111" y="21590"/>
                  </a:cubicBezTo>
                  <a:cubicBezTo>
                    <a:pt x="760664" y="21590"/>
                    <a:pt x="709910" y="22860"/>
                    <a:pt x="661462" y="21590"/>
                  </a:cubicBezTo>
                  <a:cubicBezTo>
                    <a:pt x="603787" y="20320"/>
                    <a:pt x="546112" y="19050"/>
                    <a:pt x="488437" y="25400"/>
                  </a:cubicBezTo>
                  <a:cubicBezTo>
                    <a:pt x="430762" y="31750"/>
                    <a:pt x="373087" y="31750"/>
                    <a:pt x="315412" y="29210"/>
                  </a:cubicBezTo>
                  <a:cubicBezTo>
                    <a:pt x="255430" y="26670"/>
                    <a:pt x="197755" y="25400"/>
                    <a:pt x="137773" y="24130"/>
                  </a:cubicBezTo>
                  <a:cubicBezTo>
                    <a:pt x="100861" y="21590"/>
                    <a:pt x="61642" y="20320"/>
                    <a:pt x="39370" y="20320"/>
                  </a:cubicBezTo>
                  <a:cubicBezTo>
                    <a:pt x="26670" y="19050"/>
                    <a:pt x="13970" y="17780"/>
                    <a:pt x="0" y="16510"/>
                  </a:cubicBezTo>
                  <a:cubicBezTo>
                    <a:pt x="0" y="24130"/>
                    <a:pt x="0" y="29210"/>
                    <a:pt x="0" y="33020"/>
                  </a:cubicBezTo>
                  <a:cubicBezTo>
                    <a:pt x="7620" y="96586"/>
                    <a:pt x="3810" y="181805"/>
                    <a:pt x="2540" y="248863"/>
                  </a:cubicBezTo>
                  <a:cubicBezTo>
                    <a:pt x="1270" y="296362"/>
                    <a:pt x="2540" y="342464"/>
                    <a:pt x="2540" y="389963"/>
                  </a:cubicBezTo>
                  <a:cubicBezTo>
                    <a:pt x="3810" y="433271"/>
                    <a:pt x="5080" y="476579"/>
                    <a:pt x="6350" y="519888"/>
                  </a:cubicBezTo>
                  <a:cubicBezTo>
                    <a:pt x="7620" y="561799"/>
                    <a:pt x="6350" y="603710"/>
                    <a:pt x="7620" y="645621"/>
                  </a:cubicBezTo>
                  <a:cubicBezTo>
                    <a:pt x="8890" y="709884"/>
                    <a:pt x="10160" y="774148"/>
                    <a:pt x="11430" y="838412"/>
                  </a:cubicBezTo>
                  <a:cubicBezTo>
                    <a:pt x="11430" y="862161"/>
                    <a:pt x="11430" y="1781411"/>
                    <a:pt x="11430" y="1805160"/>
                  </a:cubicBezTo>
                  <a:cubicBezTo>
                    <a:pt x="11430" y="1823130"/>
                    <a:pt x="15240" y="1826940"/>
                    <a:pt x="31750" y="1830750"/>
                  </a:cubicBezTo>
                  <a:cubicBezTo>
                    <a:pt x="43180" y="1833290"/>
                    <a:pt x="54610" y="1835830"/>
                    <a:pt x="70870" y="1837100"/>
                  </a:cubicBezTo>
                  <a:cubicBezTo>
                    <a:pt x="165457" y="1838370"/>
                    <a:pt x="260044" y="1839640"/>
                    <a:pt x="354631" y="1839640"/>
                  </a:cubicBezTo>
                  <a:cubicBezTo>
                    <a:pt x="375394" y="1839640"/>
                    <a:pt x="396157" y="1839640"/>
                    <a:pt x="416920" y="1839640"/>
                  </a:cubicBezTo>
                  <a:cubicBezTo>
                    <a:pt x="483823" y="1840910"/>
                    <a:pt x="548419" y="1844720"/>
                    <a:pt x="615323" y="1842180"/>
                  </a:cubicBezTo>
                  <a:cubicBezTo>
                    <a:pt x="686840" y="1839640"/>
                    <a:pt x="760664" y="1840910"/>
                    <a:pt x="832181" y="1842180"/>
                  </a:cubicBezTo>
                  <a:cubicBezTo>
                    <a:pt x="917540" y="1843450"/>
                    <a:pt x="1288967" y="1843450"/>
                    <a:pt x="1374326" y="1843450"/>
                  </a:cubicBezTo>
                  <a:cubicBezTo>
                    <a:pt x="1445843" y="1844720"/>
                    <a:pt x="1517360" y="1843450"/>
                    <a:pt x="1588878" y="1844720"/>
                  </a:cubicBezTo>
                  <a:cubicBezTo>
                    <a:pt x="1641939" y="1844720"/>
                    <a:pt x="1695000" y="1847260"/>
                    <a:pt x="1748061" y="1845990"/>
                  </a:cubicBezTo>
                  <a:cubicBezTo>
                    <a:pt x="1858797" y="1845990"/>
                    <a:pt x="1969533" y="1843450"/>
                    <a:pt x="2080269" y="1844720"/>
                  </a:cubicBezTo>
                  <a:cubicBezTo>
                    <a:pt x="2248680" y="1845990"/>
                    <a:pt x="2417092" y="1849800"/>
                    <a:pt x="2585503" y="1852340"/>
                  </a:cubicBezTo>
                  <a:cubicBezTo>
                    <a:pt x="2640871" y="1853610"/>
                    <a:pt x="2696239" y="1852340"/>
                    <a:pt x="2751607" y="1851070"/>
                  </a:cubicBezTo>
                  <a:cubicBezTo>
                    <a:pt x="2800054" y="1849800"/>
                    <a:pt x="2848501" y="1849800"/>
                    <a:pt x="2893741" y="1856150"/>
                  </a:cubicBezTo>
                  <a:cubicBezTo>
                    <a:pt x="2906441" y="1858690"/>
                    <a:pt x="2915331" y="1852340"/>
                    <a:pt x="2916601" y="1838370"/>
                  </a:cubicBezTo>
                  <a:cubicBezTo>
                    <a:pt x="2917871" y="1823130"/>
                    <a:pt x="2919141" y="1807890"/>
                    <a:pt x="2919141" y="1789793"/>
                  </a:cubicBezTo>
                  <a:cubicBezTo>
                    <a:pt x="2921681" y="1742294"/>
                    <a:pt x="2924221" y="799295"/>
                    <a:pt x="2926761" y="751795"/>
                  </a:cubicBezTo>
                  <a:cubicBezTo>
                    <a:pt x="2928031" y="733634"/>
                    <a:pt x="2928031" y="715472"/>
                    <a:pt x="2928031" y="698708"/>
                  </a:cubicBezTo>
                  <a:cubicBezTo>
                    <a:pt x="2929301" y="651209"/>
                    <a:pt x="2930571" y="603710"/>
                    <a:pt x="2931841" y="554813"/>
                  </a:cubicBezTo>
                  <a:cubicBezTo>
                    <a:pt x="2933111" y="498932"/>
                    <a:pt x="2933111" y="444447"/>
                    <a:pt x="2933111" y="388566"/>
                  </a:cubicBezTo>
                  <a:cubicBezTo>
                    <a:pt x="2933111" y="370405"/>
                    <a:pt x="2934381" y="352243"/>
                    <a:pt x="2934381" y="335479"/>
                  </a:cubicBezTo>
                  <a:cubicBezTo>
                    <a:pt x="2934381" y="289377"/>
                    <a:pt x="2933111" y="244671"/>
                    <a:pt x="2934381" y="198569"/>
                  </a:cubicBezTo>
                  <a:cubicBezTo>
                    <a:pt x="2938191" y="151070"/>
                    <a:pt x="2942001" y="84012"/>
                    <a:pt x="2929301" y="38100"/>
                  </a:cubicBezTo>
                  <a:close/>
                </a:path>
              </a:pathLst>
            </a:custGeom>
            <a:solidFill>
              <a:srgbClr val="FCE4E2"/>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933315" y="2861310"/>
            <a:ext cx="1866265" cy="117284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27370" y="2995930"/>
            <a:ext cx="610235" cy="61785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3813">
            <a:off x="490855" y="8782685"/>
            <a:ext cx="2823845" cy="63182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76566" y="-1790943"/>
            <a:ext cx="5361002" cy="556987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00615">
            <a:off x="17114651" y="264227"/>
            <a:ext cx="688095" cy="1526018"/>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221200" y="9334753"/>
            <a:ext cx="789453" cy="770793"/>
          </a:xfrm>
          <a:prstGeom prst="rect">
            <a:avLst/>
          </a:prstGeom>
        </p:spPr>
      </p:pic>
      <p:sp>
        <p:nvSpPr>
          <p:cNvPr id="16" name="Rounded Rectangular Callout 15"/>
          <p:cNvSpPr/>
          <p:nvPr/>
        </p:nvSpPr>
        <p:spPr>
          <a:xfrm>
            <a:off x="5105400" y="723900"/>
            <a:ext cx="9843770" cy="1927225"/>
          </a:xfrm>
          <a:prstGeom prst="wedgeRoundRectCallout">
            <a:avLst>
              <a:gd name="adj1" fmla="val -55833"/>
              <a:gd name="adj2" fmla="val 41926"/>
              <a:gd name="adj3" fmla="val 16667"/>
            </a:avLst>
          </a:prstGeom>
          <a:solidFill>
            <a:schemeClr val="accent1">
              <a:lumMod val="20000"/>
              <a:lumOff val="80000"/>
            </a:schemeClr>
          </a:solidFill>
          <a:ln>
            <a:solidFill>
              <a:schemeClr val="accent1">
                <a:lumMod val="20000"/>
                <a:lumOff val="8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en-US" sz="4400" b="1" dirty="0">
                <a:solidFill>
                  <a:schemeClr val="tx1"/>
                </a:solidFill>
                <a:latin typeface="Arial" panose="020B0604020202020204" pitchFamily="34" charset="0"/>
                <a:cs typeface="Arial" panose="020B0604020202020204" pitchFamily="34" charset="0"/>
                <a:sym typeface="+mn-ea"/>
              </a:rPr>
              <a:t>Hãy vẽ sơ đồ tư duy về thu nhập của gia đình</a:t>
            </a:r>
            <a:endParaRPr lang="en-US" sz="4400" b="1" dirty="0">
              <a:solidFill>
                <a:schemeClr val="tx1"/>
              </a:solidFill>
              <a:latin typeface="Arial" panose="020B0604020202020204" pitchFamily="34" charset="0"/>
              <a:cs typeface="Arial" panose="020B0604020202020204" pitchFamily="34" charset="0"/>
              <a:sym typeface="+mn-ea"/>
            </a:endParaRPr>
          </a:p>
        </p:txBody>
      </p:sp>
      <p:sp>
        <p:nvSpPr>
          <p:cNvPr id="319" name="Text Box 318"/>
          <p:cNvSpPr txBox="1"/>
          <p:nvPr/>
        </p:nvSpPr>
        <p:spPr>
          <a:xfrm>
            <a:off x="1219200" y="4147820"/>
            <a:ext cx="7606665" cy="4707890"/>
          </a:xfrm>
          <a:prstGeom prst="rect">
            <a:avLst/>
          </a:prstGeom>
          <a:noFill/>
          <a:ln w="9525">
            <a:noFill/>
          </a:ln>
        </p:spPr>
        <p:txBody>
          <a:bodyPr wrap="square">
            <a:spAutoFit/>
          </a:bodyPr>
          <a:p>
            <a:pPr marL="742950" indent="-742950" algn="just">
              <a:lnSpc>
                <a:spcPct val="150000"/>
              </a:lnSpc>
              <a:buFont typeface="+mj-lt"/>
              <a:buAutoNum type="arabicPeriod"/>
            </a:pPr>
            <a:r>
              <a:rPr lang="en-US" sz="4000" b="0">
                <a:latin typeface="Arial" panose="020B0604020202020204" pitchFamily="34" charset="0"/>
                <a:cs typeface="Arial" panose="020B0604020202020204" pitchFamily="34" charset="0"/>
              </a:rPr>
              <a:t>Gia đình em có những ai có lao động mang lại thu nhập? </a:t>
            </a:r>
            <a:endParaRPr lang="en-US" sz="4000" b="0">
              <a:latin typeface="Arial" panose="020B0604020202020204" pitchFamily="34" charset="0"/>
              <a:cs typeface="Arial" panose="020B0604020202020204" pitchFamily="34" charset="0"/>
            </a:endParaRPr>
          </a:p>
          <a:p>
            <a:pPr marL="742950" indent="-742950" algn="just">
              <a:lnSpc>
                <a:spcPct val="150000"/>
              </a:lnSpc>
              <a:buFont typeface="+mj-lt"/>
              <a:buAutoNum type="arabicPeriod"/>
            </a:pPr>
            <a:r>
              <a:rPr lang="en-US" sz="4000" b="0">
                <a:latin typeface="Arial" panose="020B0604020202020204" pitchFamily="34" charset="0"/>
                <a:cs typeface="Arial" panose="020B0604020202020204" pitchFamily="34" charset="0"/>
              </a:rPr>
              <a:t>Có các nguồn thu nhập khác như trồng cây, chăn nuôi, bán hàng không?</a:t>
            </a:r>
            <a:endParaRPr lang="en-US" sz="4000" b="0">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13"/>
          <a:stretch>
            <a:fillRect/>
          </a:stretch>
        </p:blipFill>
        <p:spPr>
          <a:xfrm>
            <a:off x="9601200" y="4117340"/>
            <a:ext cx="8087995" cy="4766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barn(inVertical)">
                                      <p:cBhvr>
                                        <p:cTn id="12" dur="500"/>
                                        <p:tgtEl>
                                          <p:spTgt spid="319"/>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1561</Words>
  <Application>WPS Presentation</Application>
  <PresentationFormat>On-screen Show (4:3)</PresentationFormat>
  <Paragraphs>70</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Londrina Solid</vt:lpstr>
      <vt:lpstr>Calibri</vt:lpstr>
      <vt:lpstr>Microsoft YaHei</vt:lpstr>
      <vt:lpstr>Arial Unicode MS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Tím và Xanh lá Hoạt hình Trừu tượng Họa tiết Dự án Nhóm Bản thuyết trình Giáo dục</dc:title>
  <dc:creator/>
  <cp:lastModifiedBy>Thu Uyên Nguyễn</cp:lastModifiedBy>
  <cp:revision>11</cp:revision>
  <dcterms:created xsi:type="dcterms:W3CDTF">2006-08-16T00:00:00Z</dcterms:created>
  <dcterms:modified xsi:type="dcterms:W3CDTF">2022-11-09T20:01:02Z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AA87CAB9B69C4839856805DE5D650A9A</vt:lpwstr>
  </property>
  <property fmtid="{D5CDD505-2E9C-101B-9397-08002B2CF9AE}" pid="3" name="KSOProductBuildVer">
    <vt:lpwstr>1033-11.2.0.11380</vt:lpwstr>
  </property>
</Properties>
</file>