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89" r:id="rId3"/>
    <p:sldMasterId id="2147483702" r:id="rId4"/>
  </p:sldMasterIdLst>
  <p:notesMasterIdLst>
    <p:notesMasterId r:id="rId17"/>
  </p:notesMasterIdLst>
  <p:sldIdLst>
    <p:sldId id="289" r:id="rId5"/>
    <p:sldId id="329" r:id="rId6"/>
    <p:sldId id="344" r:id="rId7"/>
    <p:sldId id="335" r:id="rId8"/>
    <p:sldId id="337" r:id="rId9"/>
    <p:sldId id="343" r:id="rId10"/>
    <p:sldId id="401" r:id="rId11"/>
    <p:sldId id="402" r:id="rId12"/>
    <p:sldId id="306" r:id="rId13"/>
    <p:sldId id="345" r:id="rId14"/>
    <p:sldId id="302" r:id="rId15"/>
    <p:sldId id="33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48"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B9AD0-F4E4-40EF-B396-60A689F07E7A}" type="datetimeFigureOut">
              <a:rPr lang="en-US" smtClean="0"/>
              <a:t>3/20/2025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E5BC39-EDD7-4C45-A1E3-E4E5F8192521}" type="slidenum">
              <a:rPr lang="en-US" smtClean="0"/>
              <a:t>‹#›</a:t>
            </a:fld>
            <a:endParaRPr lang="en-US"/>
          </a:p>
        </p:txBody>
      </p:sp>
    </p:spTree>
    <p:extLst>
      <p:ext uri="{BB962C8B-B14F-4D97-AF65-F5344CB8AC3E}">
        <p14:creationId xmlns:p14="http://schemas.microsoft.com/office/powerpoint/2010/main" val="330712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37234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5464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14987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6155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dirty="0"/>
              <a:t>Slide HS </a:t>
            </a:r>
            <a:r>
              <a:rPr lang="en-US" dirty="0" err="1"/>
              <a:t>trình</a:t>
            </a:r>
            <a:r>
              <a:rPr lang="en-US" baseline="0" dirty="0"/>
              <a:t> </a:t>
            </a:r>
            <a:r>
              <a:rPr lang="en-US" baseline="0" dirty="0" err="1"/>
              <a:t>bày</a:t>
            </a:r>
            <a:endParaRPr dirty="0"/>
          </a:p>
        </p:txBody>
      </p:sp>
    </p:spTree>
    <p:extLst>
      <p:ext uri="{BB962C8B-B14F-4D97-AF65-F5344CB8AC3E}">
        <p14:creationId xmlns:p14="http://schemas.microsoft.com/office/powerpoint/2010/main" val="739473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96888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28414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0833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896806"/>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1614838"/>
      </p:ext>
    </p:extLst>
  </p:cSld>
  <p:clrMapOvr>
    <a:masterClrMapping/>
  </p:clrMapOvr>
  <p:transition spd="slow" advTm="12737">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52521566"/>
      </p:ext>
    </p:extLst>
  </p:cSld>
  <p:clrMapOvr>
    <a:masterClrMapping/>
  </p:clrMapOvr>
  <p:transition spd="slow" advTm="12737">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1177196"/>
      </p:ext>
    </p:extLst>
  </p:cSld>
  <p:clrMapOvr>
    <a:masterClrMapping/>
  </p:clrMapOvr>
  <p:transition spd="slow" advTm="12737">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65919269"/>
      </p:ext>
    </p:extLst>
  </p:cSld>
  <p:clrMapOvr>
    <a:masterClrMapping/>
  </p:clrMapOvr>
  <p:transition spd="slow" advTm="12737">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441198"/>
      </p:ext>
    </p:extLst>
  </p:cSld>
  <p:clrMapOvr>
    <a:masterClrMapping/>
  </p:clrMapOvr>
  <p:transition spd="slow" advTm="12737">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822938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977913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960670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3785831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026905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4203833768"/>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077002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342644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1774102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395083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9284264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1008073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2025/3/20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8512864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2025/3/20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0962080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2025/3/20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9038241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2025/3/20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2044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858287"/>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AC1DBFB-CFD2-48AA-8FE1-55CF1AE6D1D6}" type="datetimeFigureOut">
              <a:rPr lang="zh-CN" altLang="en-US" smtClean="0"/>
              <a:t>2025/3/20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2370284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38462" t="38355" b="23157"/>
          <a:stretch>
            <a:fillRect/>
          </a:stretch>
        </p:blipFill>
        <p:spPr>
          <a:xfrm>
            <a:off x="-2" y="0"/>
            <a:ext cx="12192002" cy="6858000"/>
          </a:xfrm>
          <a:prstGeom prst="rect">
            <a:avLst/>
          </a:prstGeom>
        </p:spPr>
      </p:pic>
    </p:spTree>
    <p:extLst>
      <p:ext uri="{BB962C8B-B14F-4D97-AF65-F5344CB8AC3E}">
        <p14:creationId xmlns:p14="http://schemas.microsoft.com/office/powerpoint/2010/main" val="792205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AC1DBFB-CFD2-48AA-8FE1-55CF1AE6D1D6}" type="datetimeFigureOut">
              <a:rPr lang="zh-CN" altLang="en-US" smtClean="0"/>
              <a:t>2025/3/20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337918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2025/3/20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29420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2025/3/20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3583449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2025/3/20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1522184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2025/3/20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7692351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AC1DBFB-CFD2-48AA-8FE1-55CF1AE6D1D6}" type="datetimeFigureOut">
              <a:rPr lang="zh-CN" altLang="en-US" smtClean="0"/>
              <a:t>2025/3/20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972617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59236833"/>
      </p:ext>
    </p:extLst>
  </p:cSld>
  <p:clrMapOvr>
    <a:masterClrMapping/>
  </p:clrMapOvr>
  <p:transition spd="slow" advTm="12737">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02878435"/>
      </p:ext>
    </p:extLst>
  </p:cSld>
  <p:clrMapOvr>
    <a:masterClrMapping/>
  </p:clrMapOvr>
  <p:transition spd="slow" advTm="12737">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96241706"/>
      </p:ext>
    </p:extLst>
  </p:cSld>
  <p:clrMapOvr>
    <a:masterClrMapping/>
  </p:clrMapOvr>
  <p:transition spd="slow" advTm="12737">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95857316"/>
      </p:ext>
    </p:extLst>
  </p:cSld>
  <p:clrMapOvr>
    <a:masterClrMapping/>
  </p:clrMapOvr>
  <p:transition spd="slow" advTm="12737">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38597912"/>
      </p:ext>
    </p:extLst>
  </p:cSld>
  <p:clrMapOvr>
    <a:masterClrMapping/>
  </p:clrMapOvr>
  <p:transition spd="slow" advTm="12737">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28349686"/>
      </p:ext>
    </p:extLst>
  </p:cSld>
  <p:clrMapOvr>
    <a:masterClrMapping/>
  </p:clrMapOvr>
  <p:transition spd="slow" advTm="12737">
    <p:wip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85BEA0-CD52-4B74-93A5-AFE733A3BA3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FBBA1585-7051-464F-BF47-53E08BF780F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400176" y="266699"/>
            <a:ext cx="1266825" cy="1266825"/>
          </a:xfrm>
          <a:prstGeom prst="rect">
            <a:avLst/>
          </a:prstGeom>
        </p:spPr>
      </p:pic>
    </p:spTree>
    <p:extLst>
      <p:ext uri="{BB962C8B-B14F-4D97-AF65-F5344CB8AC3E}">
        <p14:creationId xmlns:p14="http://schemas.microsoft.com/office/powerpoint/2010/main" val="18354932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11760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Tree>
    <p:extLst>
      <p:ext uri="{BB962C8B-B14F-4D97-AF65-F5344CB8AC3E}">
        <p14:creationId xmlns:p14="http://schemas.microsoft.com/office/powerpoint/2010/main" val="1979522425"/>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4162956-5CB0-4FEB-A743-0729203F5AB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1DBFB-CFD2-48AA-8FE1-55CF1AE6D1D6}" type="datetimeFigureOut">
              <a:rPr lang="zh-CN" altLang="en-US" smtClean="0"/>
              <a:t>2025/3/20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F9150-92D3-415E-93D8-1993074F856C}" type="slidenum">
              <a:rPr lang="zh-CN" altLang="en-US" smtClean="0"/>
              <a:t>‹#›</a:t>
            </a:fld>
            <a:endParaRPr lang="zh-CN" altLang="en-US"/>
          </a:p>
        </p:txBody>
      </p:sp>
      <p:sp>
        <p:nvSpPr>
          <p:cNvPr id="9" name="9Slide.vn - 2019">
            <a:extLst>
              <a:ext uri="{FF2B5EF4-FFF2-40B4-BE49-F238E27FC236}">
                <a16:creationId xmlns:a16="http://schemas.microsoft.com/office/drawing/2014/main" id="{E69135EB-F06C-42EA-9937-7D246FBC9AD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a:extLst>
              <a:ext uri="{FF2B5EF4-FFF2-40B4-BE49-F238E27FC236}">
                <a16:creationId xmlns:a16="http://schemas.microsoft.com/office/drawing/2014/main" id="{12147337-90D2-454E-8601-9C12BF72CD8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3AC29EEB-FD6D-463B-82F3-7264B4E639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B16623D5-CDF8-443C-9985-A11B0503A19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2ADBEF88-6CC1-41F3-8D0B-C7A499F1AD2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59740264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8.emf"/><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63.png"/><Relationship Id="rId11" Type="http://schemas.microsoft.com/office/2007/relationships/hdphoto" Target="../media/hdphoto3.wdp"/><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image" Target="../media/image65.png"/></Relationships>
</file>

<file path=ppt/slides/_rels/slide1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1.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0.png"/><Relationship Id="rId2" Type="http://schemas.openxmlformats.org/officeDocument/2006/relationships/image" Target="../media/image31.emf"/><Relationship Id="rId1" Type="http://schemas.openxmlformats.org/officeDocument/2006/relationships/slideLayout" Target="../slideLayouts/slideLayout3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4.png"/><Relationship Id="rId2" Type="http://schemas.openxmlformats.org/officeDocument/2006/relationships/image" Target="../media/image36.png"/><Relationship Id="rId1" Type="http://schemas.openxmlformats.org/officeDocument/2006/relationships/slideLayout" Target="../slideLayouts/slideLayout3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8.png"/><Relationship Id="rId2" Type="http://schemas.openxmlformats.org/officeDocument/2006/relationships/image" Target="../media/image36.png"/><Relationship Id="rId1" Type="http://schemas.openxmlformats.org/officeDocument/2006/relationships/slideLayout" Target="../slideLayouts/slideLayout3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D2213C84-B181-45DE-8E58-3F959F27994B}"/>
              </a:ext>
            </a:extLst>
          </p:cNvPr>
          <p:cNvGrpSpPr/>
          <p:nvPr/>
        </p:nvGrpSpPr>
        <p:grpSpPr>
          <a:xfrm>
            <a:off x="-227715" y="1385255"/>
            <a:ext cx="12518406" cy="5472745"/>
            <a:chOff x="-148674" y="369491"/>
            <a:chExt cx="12518406" cy="6488508"/>
          </a:xfrm>
        </p:grpSpPr>
        <p:pic>
          <p:nvPicPr>
            <p:cNvPr id="6" name="图片 5">
              <a:extLst>
                <a:ext uri="{FF2B5EF4-FFF2-40B4-BE49-F238E27FC236}">
                  <a16:creationId xmlns:a16="http://schemas.microsoft.com/office/drawing/2014/main" id="{4C4DA85F-32FA-4D04-9A1A-28CFC500E4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7" name="Picture 2" descr="F:\未标题-1.png">
              <a:extLst>
                <a:ext uri="{FF2B5EF4-FFF2-40B4-BE49-F238E27FC236}">
                  <a16:creationId xmlns:a16="http://schemas.microsoft.com/office/drawing/2014/main" id="{88F9C6EB-D8CB-4200-A373-1E820E2B6A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C62B4755-DD00-448B-A100-ADC8BAEA61D3}"/>
                </a:ext>
              </a:extLst>
            </p:cNvPr>
            <p:cNvPicPr>
              <a:picLocks noChangeAspect="1"/>
            </p:cNvPicPr>
            <p:nvPr/>
          </p:nvPicPr>
          <p:blipFill>
            <a:blip r:embed="rId6"/>
            <a:stretch>
              <a:fillRect/>
            </a:stretch>
          </p:blipFill>
          <p:spPr>
            <a:xfrm>
              <a:off x="117394" y="369491"/>
              <a:ext cx="5091915" cy="4391193"/>
            </a:xfrm>
            <a:prstGeom prst="rect">
              <a:avLst/>
            </a:prstGeom>
          </p:spPr>
        </p:pic>
        <p:pic>
          <p:nvPicPr>
            <p:cNvPr id="9" name="图片 8">
              <a:extLst>
                <a:ext uri="{FF2B5EF4-FFF2-40B4-BE49-F238E27FC236}">
                  <a16:creationId xmlns:a16="http://schemas.microsoft.com/office/drawing/2014/main" id="{5547289C-0771-4B4D-8EF8-ACC674DC6A1E}"/>
                </a:ext>
              </a:extLst>
            </p:cNvPr>
            <p:cNvPicPr>
              <a:picLocks noChangeAspect="1"/>
            </p:cNvPicPr>
            <p:nvPr/>
          </p:nvPicPr>
          <p:blipFill>
            <a:blip r:embed="rId7"/>
            <a:stretch>
              <a:fillRect/>
            </a:stretch>
          </p:blipFill>
          <p:spPr>
            <a:xfrm>
              <a:off x="0" y="4760684"/>
              <a:ext cx="12218080" cy="2097315"/>
            </a:xfrm>
            <a:prstGeom prst="rect">
              <a:avLst/>
            </a:prstGeom>
          </p:spPr>
        </p:pic>
      </p:grpSp>
      <p:pic>
        <p:nvPicPr>
          <p:cNvPr id="4" name="图片 3">
            <a:extLst>
              <a:ext uri="{FF2B5EF4-FFF2-40B4-BE49-F238E27FC236}">
                <a16:creationId xmlns:a16="http://schemas.microsoft.com/office/drawing/2014/main" id="{CBC91064-6058-4A4C-BE4C-009D57CC0C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4679" y="3115285"/>
            <a:ext cx="5018872" cy="3354737"/>
          </a:xfrm>
          <a:prstGeom prst="rect">
            <a:avLst/>
          </a:prstGeom>
        </p:spPr>
      </p:pic>
      <p:pic>
        <p:nvPicPr>
          <p:cNvPr id="12" name="图片 27"/>
          <p:cNvPicPr>
            <a:picLocks noChangeAspect="1"/>
          </p:cNvPicPr>
          <p:nvPr/>
        </p:nvPicPr>
        <p:blipFill>
          <a:blip r:embed="rId9"/>
          <a:stretch>
            <a:fillRect/>
          </a:stretch>
        </p:blipFill>
        <p:spPr>
          <a:xfrm>
            <a:off x="-79041" y="4523318"/>
            <a:ext cx="2106132" cy="1946704"/>
          </a:xfrm>
          <a:prstGeom prst="rect">
            <a:avLst/>
          </a:prstGeom>
        </p:spPr>
      </p:pic>
      <p:sp>
        <p:nvSpPr>
          <p:cNvPr id="15" name="Google Shape;961;p9">
            <a:extLst>
              <a:ext uri="{FF2B5EF4-FFF2-40B4-BE49-F238E27FC236}">
                <a16:creationId xmlns:a16="http://schemas.microsoft.com/office/drawing/2014/main" id="{54285490-B3CA-4238-8F72-37AECC567B86}"/>
              </a:ext>
            </a:extLst>
          </p:cNvPr>
          <p:cNvSpPr/>
          <p:nvPr/>
        </p:nvSpPr>
        <p:spPr>
          <a:xfrm>
            <a:off x="3980276" y="914597"/>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1200" cap="none" spc="0" normalizeH="0" baseline="0" noProof="0" dirty="0" err="1">
                <a:ln>
                  <a:noFill/>
                </a:ln>
                <a:solidFill>
                  <a:srgbClr val="00B0F0"/>
                </a:solidFill>
                <a:effectLst/>
                <a:uLnTx/>
                <a:uFillTx/>
                <a:latin typeface="Arial"/>
                <a:ea typeface="Arial"/>
                <a:cs typeface="Arial"/>
                <a:sym typeface="Arial"/>
              </a:rPr>
              <a:t>Công</a:t>
            </a:r>
            <a:r>
              <a:rPr kumimoji="0" lang="en-US" sz="3200" b="1" i="0" u="none" strike="noStrike" kern="1200" cap="none" spc="0" normalizeH="0" noProof="0" dirty="0">
                <a:ln>
                  <a:noFill/>
                </a:ln>
                <a:solidFill>
                  <a:srgbClr val="00B0F0"/>
                </a:solidFill>
                <a:effectLst/>
                <a:uLnTx/>
                <a:uFillTx/>
                <a:latin typeface="Arial"/>
                <a:ea typeface="Arial"/>
                <a:cs typeface="Arial"/>
                <a:sym typeface="Arial"/>
              </a:rPr>
              <a:t> </a:t>
            </a:r>
            <a:r>
              <a:rPr kumimoji="0" lang="en-US" sz="3200" b="1" i="0" u="none" strike="noStrike" kern="1200" cap="none" spc="0" normalizeH="0" noProof="0" dirty="0" err="1">
                <a:ln>
                  <a:noFill/>
                </a:ln>
                <a:solidFill>
                  <a:srgbClr val="00B0F0"/>
                </a:solidFill>
                <a:effectLst/>
                <a:uLnTx/>
                <a:uFillTx/>
                <a:latin typeface="Arial"/>
                <a:ea typeface="Arial"/>
                <a:cs typeface="Arial"/>
                <a:sym typeface="Arial"/>
              </a:rPr>
              <a:t>nghệ</a:t>
            </a:r>
            <a:endParaRPr kumimoji="0" sz="3200" b="1" i="0" u="none" strike="noStrike" kern="1200" cap="none" spc="0" normalizeH="0" baseline="0" noProof="0" dirty="0">
              <a:ln>
                <a:noFill/>
              </a:ln>
              <a:solidFill>
                <a:srgbClr val="00B0F0"/>
              </a:solidFill>
              <a:effectLst/>
              <a:uLnTx/>
              <a:uFillTx/>
              <a:latin typeface="Arial"/>
              <a:ea typeface="Arial"/>
              <a:cs typeface="Arial"/>
              <a:sym typeface="Arial"/>
            </a:endParaRPr>
          </a:p>
        </p:txBody>
      </p:sp>
      <p:pic>
        <p:nvPicPr>
          <p:cNvPr id="2" name="Picture 1">
            <a:extLst>
              <a:ext uri="{FF2B5EF4-FFF2-40B4-BE49-F238E27FC236}">
                <a16:creationId xmlns:a16="http://schemas.microsoft.com/office/drawing/2014/main" id="{71729CB0-88F8-4AD0-BB89-2D84F45F1087}"/>
              </a:ext>
            </a:extLst>
          </p:cNvPr>
          <p:cNvPicPr>
            <a:picLocks noChangeAspect="1"/>
          </p:cNvPicPr>
          <p:nvPr/>
        </p:nvPicPr>
        <p:blipFill>
          <a:blip r:embed="rId10"/>
          <a:stretch>
            <a:fillRect/>
          </a:stretch>
        </p:blipFill>
        <p:spPr>
          <a:xfrm>
            <a:off x="3859652" y="1442120"/>
            <a:ext cx="7407282" cy="1847248"/>
          </a:xfrm>
          <a:prstGeom prst="rect">
            <a:avLst/>
          </a:prstGeom>
        </p:spPr>
      </p:pic>
    </p:spTree>
    <p:custDataLst>
      <p:tags r:id="rId1"/>
    </p:custDataLst>
    <p:extLst>
      <p:ext uri="{BB962C8B-B14F-4D97-AF65-F5344CB8AC3E}">
        <p14:creationId xmlns:p14="http://schemas.microsoft.com/office/powerpoint/2010/main" val="3908260237"/>
      </p:ext>
    </p:extLst>
  </p:cSld>
  <p:clrMapOvr>
    <a:masterClrMapping/>
  </p:clrMapOvr>
  <mc:AlternateContent xmlns:mc="http://schemas.openxmlformats.org/markup-compatibility/2006" xmlns:p14="http://schemas.microsoft.com/office/powerpoint/2010/main">
    <mc:Choice Requires="p14">
      <p:transition spd="slow" p14:dur="1500" advTm="2940">
        <p14:window dir="vert"/>
      </p:transition>
    </mc:Choice>
    <mc:Fallback xmlns="">
      <p:transition spd="slow" advTm="29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Biển báo hiệu lệnh là gì? Tìm hiểu ý nghĩa của các loại biển báo hiệu lệnh  | anycar.vn">
            <a:extLst>
              <a:ext uri="{FF2B5EF4-FFF2-40B4-BE49-F238E27FC236}">
                <a16:creationId xmlns:a16="http://schemas.microsoft.com/office/drawing/2014/main" id="{BDD05041-D3AF-4963-97E5-360D6D77A0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63" b="1805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345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b="47255"/>
          <a:stretch/>
        </p:blipFill>
        <p:spPr>
          <a:xfrm>
            <a:off x="0" y="1994345"/>
            <a:ext cx="12192000" cy="38458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05" y="1436565"/>
            <a:ext cx="1430276" cy="241284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77" y="1513970"/>
            <a:ext cx="1494647" cy="2403304"/>
          </a:xfrm>
          <a:prstGeom prst="rect">
            <a:avLst/>
          </a:prstGeom>
        </p:spPr>
      </p:pic>
      <p:pic>
        <p:nvPicPr>
          <p:cNvPr id="35" name="图片 38"/>
          <p:cNvPicPr>
            <a:picLocks noChangeAspect="1"/>
          </p:cNvPicPr>
          <p:nvPr/>
        </p:nvPicPr>
        <p:blipFill rotWithShape="1">
          <a:blip r:embed="rId3" cstate="print">
            <a:extLst>
              <a:ext uri="{28A0092B-C50C-407E-A947-70E740481C1C}">
                <a14:useLocalDpi xmlns:a14="http://schemas.microsoft.com/office/drawing/2010/main" val="0"/>
              </a:ext>
            </a:extLst>
          </a:blip>
          <a:srcRect t="29999" b="47255"/>
          <a:stretch/>
        </p:blipFill>
        <p:spPr>
          <a:xfrm>
            <a:off x="0" y="5450541"/>
            <a:ext cx="12192000" cy="1658470"/>
          </a:xfrm>
          <a:prstGeom prst="rect">
            <a:avLst/>
          </a:prstGeom>
        </p:spPr>
      </p:pic>
      <p:sp>
        <p:nvSpPr>
          <p:cNvPr id="9" name="Rounded Rectangular Callout 8"/>
          <p:cNvSpPr/>
          <p:nvPr/>
        </p:nvSpPr>
        <p:spPr>
          <a:xfrm>
            <a:off x="2484436" y="451985"/>
            <a:ext cx="8983664" cy="1129553"/>
          </a:xfrm>
          <a:prstGeom prst="wedgeRoundRectCallout">
            <a:avLst>
              <a:gd name="adj1" fmla="val -51792"/>
              <a:gd name="adj2" fmla="val 10535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thường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nhìn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vừa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Nhìn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ở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1111" y1="68000" x2="30889" y2="71889"/>
                        <a14:foregroundMark x1="27556" y1="67333" x2="34333" y2="66333"/>
                        <a14:foregroundMark x1="70333" y1="52667" x2="67444" y2="56222"/>
                        <a14:backgroundMark x1="62667" y1="49333" x2="62000" y2="61333"/>
                        <a14:backgroundMark x1="66444" y1="50667" x2="69111" y2="50222"/>
                        <a14:backgroundMark x1="27333" y1="74333" x2="36000" y2="74333"/>
                      </a14:backgroundRemoval>
                    </a14:imgEffect>
                  </a14:imgLayer>
                </a14:imgProps>
              </a:ext>
            </a:extLst>
          </a:blip>
          <a:srcRect t="27657"/>
          <a:stretch/>
        </p:blipFill>
        <p:spPr>
          <a:xfrm>
            <a:off x="-1187750" y="4426879"/>
            <a:ext cx="5235315" cy="3787398"/>
          </a:xfrm>
          <a:prstGeom prst="rect">
            <a:avLst/>
          </a:prstGeom>
        </p:spPr>
      </p:pic>
      <p:pic>
        <p:nvPicPr>
          <p:cNvPr id="3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938" t="35967" r="2104" b="8703"/>
          <a:stretch/>
        </p:blipFill>
        <p:spPr>
          <a:xfrm>
            <a:off x="9077593" y="2477479"/>
            <a:ext cx="2753337" cy="1949400"/>
          </a:xfrm>
          <a:prstGeom prst="rect">
            <a:avLst/>
          </a:prstGeom>
        </p:spPr>
      </p:pic>
      <p:pic>
        <p:nvPicPr>
          <p:cNvPr id="36" name="Picture 35"/>
          <p:cNvPicPr>
            <a:picLocks noChangeAspect="1"/>
          </p:cNvPicPr>
          <p:nvPr/>
        </p:nvPicPr>
        <p:blipFill>
          <a:blip r:embed="rId9"/>
          <a:stretch>
            <a:fillRect/>
          </a:stretch>
        </p:blipFill>
        <p:spPr>
          <a:xfrm>
            <a:off x="2796703" y="1733465"/>
            <a:ext cx="4877223" cy="4877223"/>
          </a:xfrm>
          <a:prstGeom prst="rect">
            <a:avLst/>
          </a:prstGeom>
        </p:spPr>
      </p:pic>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backgroundMark x1="21250" y1="75625" x2="66406" y2="81250"/>
                        <a14:backgroundMark x1="24063" y1="71406" x2="32500" y2="73750"/>
                      </a14:backgroundRemoval>
                    </a14:imgEffect>
                  </a14:imgLayer>
                </a14:imgProps>
              </a:ext>
            </a:extLst>
          </a:blip>
          <a:stretch>
            <a:fillRect/>
          </a:stretch>
        </p:blipFill>
        <p:spPr>
          <a:xfrm flipH="1">
            <a:off x="7033641" y="3671047"/>
            <a:ext cx="4087904" cy="4087904"/>
          </a:xfrm>
          <a:prstGeom prst="rect">
            <a:avLst/>
          </a:prstGeom>
        </p:spPr>
      </p:pic>
    </p:spTree>
    <p:extLst>
      <p:ext uri="{BB962C8B-B14F-4D97-AF65-F5344CB8AC3E}">
        <p14:creationId xmlns:p14="http://schemas.microsoft.com/office/powerpoint/2010/main" val="2957345139"/>
      </p:ext>
    </p:extLst>
  </p:cSld>
  <p:clrMapOvr>
    <a:masterClrMapping/>
  </p:clrMapOvr>
  <mc:AlternateContent xmlns:mc="http://schemas.openxmlformats.org/markup-compatibility/2006" xmlns:p14="http://schemas.microsoft.com/office/powerpoint/2010/main">
    <mc:Choice Requires="p14">
      <p:transition spd="slow" p14:dur="800" advTm="12737">
        <p:circle/>
      </p:transition>
    </mc:Choice>
    <mc:Fallback xmlns="">
      <p:transition spd="slow" advTm="12737">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9614" y="1605820"/>
            <a:ext cx="1964718"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7666" y="3235627"/>
            <a:ext cx="1385638"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7411" y="3260429"/>
            <a:ext cx="3284707" cy="3116189"/>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5611" y="432571"/>
            <a:ext cx="1277435" cy="1151449"/>
          </a:xfrm>
          <a:prstGeom prst="rect">
            <a:avLst/>
          </a:prstGeom>
        </p:spPr>
      </p:pic>
      <p:pic>
        <p:nvPicPr>
          <p:cNvPr id="17" name="Picture 16"/>
          <p:cNvPicPr>
            <a:picLocks noChangeAspect="1"/>
          </p:cNvPicPr>
          <p:nvPr/>
        </p:nvPicPr>
        <p:blipFill>
          <a:blip r:embed="rId14"/>
          <a:stretch>
            <a:fillRect/>
          </a:stretch>
        </p:blipFill>
        <p:spPr>
          <a:xfrm>
            <a:off x="4198876" y="657094"/>
            <a:ext cx="8785097" cy="1457070"/>
          </a:xfrm>
          <a:prstGeom prst="rect">
            <a:avLst/>
          </a:prstGeom>
        </p:spPr>
      </p:pic>
    </p:spTree>
    <p:extLst>
      <p:ext uri="{BB962C8B-B14F-4D97-AF65-F5344CB8AC3E}">
        <p14:creationId xmlns:p14="http://schemas.microsoft.com/office/powerpoint/2010/main" val="740097226"/>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1.11022E-16 1.11111E-6 L -0.06042 0.24074 " pathEditMode="relative" rAng="0" ptsTypes="AA">
                                      <p:cBhvr>
                                        <p:cTn id="6" dur="2000" fill="hold"/>
                                        <p:tgtEl>
                                          <p:spTgt spid="6"/>
                                        </p:tgtEl>
                                        <p:attrNameLst>
                                          <p:attrName>ppt_x</p:attrName>
                                          <p:attrName>ppt_y</p:attrName>
                                        </p:attrNameLst>
                                      </p:cBhvr>
                                      <p:rCtr x="-3021" y="12037"/>
                                    </p:animMotion>
                                  </p:childTnLst>
                                </p:cTn>
                              </p:par>
                              <p:par>
                                <p:cTn id="7" presetID="55" presetClass="exit" presetSubtype="0" fill="hold" nodeType="withEffect">
                                  <p:stCondLst>
                                    <p:cond delay="900"/>
                                  </p:stCondLst>
                                  <p:childTnLst>
                                    <p:anim calcmode="lin" valueType="num">
                                      <p:cBhvr>
                                        <p:cTn id="8" dur="1000"/>
                                        <p:tgtEl>
                                          <p:spTgt spid="6"/>
                                        </p:tgtEl>
                                        <p:attrNameLst>
                                          <p:attrName>ppt_w</p:attrName>
                                        </p:attrNameLst>
                                      </p:cBhvr>
                                      <p:tavLst>
                                        <p:tav tm="0">
                                          <p:val>
                                            <p:strVal val="ppt_w"/>
                                          </p:val>
                                        </p:tav>
                                        <p:tav tm="100000">
                                          <p:val>
                                            <p:strVal val="ppt_w*0.70"/>
                                          </p:val>
                                        </p:tav>
                                      </p:tavLst>
                                    </p:anim>
                                    <p:anim calcmode="lin" valueType="num">
                                      <p:cBhvr>
                                        <p:cTn id="9" dur="1000"/>
                                        <p:tgtEl>
                                          <p:spTgt spid="6"/>
                                        </p:tgtEl>
                                        <p:attrNameLst>
                                          <p:attrName>ppt_h</p:attrName>
                                        </p:attrNameLst>
                                      </p:cBhvr>
                                      <p:tavLst>
                                        <p:tav tm="0">
                                          <p:val>
                                            <p:strVal val="ppt_h"/>
                                          </p:val>
                                        </p:tav>
                                        <p:tav tm="100000">
                                          <p:val>
                                            <p:strVal val="ppt_h"/>
                                          </p:val>
                                        </p:tav>
                                      </p:tavLst>
                                    </p:anim>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par>
                                <p:cTn id="12" presetID="35" presetClass="path" presetSubtype="0" accel="50000" decel="50000" fill="hold" nodeType="withEffect">
                                  <p:stCondLst>
                                    <p:cond delay="1500"/>
                                  </p:stCondLst>
                                  <p:childTnLst>
                                    <p:animMotion origin="layout" path="M 2.29167E-6 -1.48148E-6 L -0.13177 0.06783 " pathEditMode="relative" rAng="0" ptsTypes="AA">
                                      <p:cBhvr>
                                        <p:cTn id="13" dur="1000" fill="hold"/>
                                        <p:tgtEl>
                                          <p:spTgt spid="5"/>
                                        </p:tgtEl>
                                        <p:attrNameLst>
                                          <p:attrName>ppt_x</p:attrName>
                                          <p:attrName>ppt_y</p:attrName>
                                        </p:attrNameLst>
                                      </p:cBhvr>
                                      <p:rCtr x="-6589" y="3380"/>
                                    </p:animMotion>
                                  </p:childTnLst>
                                </p:cTn>
                              </p:par>
                              <p:par>
                                <p:cTn id="14" presetID="53" presetClass="exit" presetSubtype="32" fill="hold" nodeType="withEffect">
                                  <p:stCondLst>
                                    <p:cond delay="220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52" presetClass="exit" presetSubtype="0" fill="hold" nodeType="withEffect">
                                  <p:stCondLst>
                                    <p:cond delay="2600"/>
                                  </p:stCondLst>
                                  <p:childTnLst>
                                    <p:animScale>
                                      <p:cBhvr>
                                        <p:cTn id="20"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 dur="1000" accel="50000">
                                          <p:stCondLst>
                                            <p:cond delay="0"/>
                                          </p:stCondLst>
                                        </p:cTn>
                                        <p:tgtEl>
                                          <p:spTgt spid="4"/>
                                        </p:tgtEl>
                                        <p:attrNameLst>
                                          <p:attrName>ppt_x</p:attrName>
                                          <p:attrName>ppt_y</p:attrName>
                                        </p:attrNameLst>
                                      </p:cBhvr>
                                    </p:animMotion>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childTnLst>
                          </p:cTn>
                        </p:par>
                        <p:par>
                          <p:cTn id="24" fill="hold">
                            <p:stCondLst>
                              <p:cond delay="3600"/>
                            </p:stCondLst>
                            <p:childTnLst>
                              <p:par>
                                <p:cTn id="25" presetID="32" presetClass="emph" presetSubtype="0" fill="hold" nodeType="after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childTnLst>
                          </p:cTn>
                        </p:par>
                        <p:par>
                          <p:cTn id="31" fill="hold">
                            <p:stCondLst>
                              <p:cond delay="4600"/>
                            </p:stCondLst>
                            <p:childTnLst>
                              <p:par>
                                <p:cTn id="32" presetID="26" presetClass="exit" presetSubtype="0" fill="hold" nodeType="afterEffect">
                                  <p:stCondLst>
                                    <p:cond delay="0"/>
                                  </p:stCondLst>
                                  <p:childTnLst>
                                    <p:animEffect transition="out" filter="wipe(down)">
                                      <p:cBhvr>
                                        <p:cTn id="33" dur="180" accel="50000">
                                          <p:stCondLst>
                                            <p:cond delay="1820"/>
                                          </p:stCondLst>
                                        </p:cTn>
                                        <p:tgtEl>
                                          <p:spTgt spid="3"/>
                                        </p:tgtEl>
                                      </p:cBhvr>
                                    </p:animEffect>
                                    <p:anim calcmode="lin" valueType="num">
                                      <p:cBhvr>
                                        <p:cTn id="34"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35"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36"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0"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41" dur="26">
                                          <p:stCondLst>
                                            <p:cond delay="620"/>
                                          </p:stCondLst>
                                        </p:cTn>
                                        <p:tgtEl>
                                          <p:spTgt spid="3"/>
                                        </p:tgtEl>
                                      </p:cBhvr>
                                      <p:to x="100000" y="60000"/>
                                    </p:animScale>
                                    <p:animScale>
                                      <p:cBhvr>
                                        <p:cTn id="42" dur="166" decel="50000">
                                          <p:stCondLst>
                                            <p:cond delay="64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set>
                                      <p:cBhvr>
                                        <p:cTn id="49" dur="1" fill="hold">
                                          <p:stCondLst>
                                            <p:cond delay="1999"/>
                                          </p:stCondLst>
                                        </p:cTn>
                                        <p:tgtEl>
                                          <p:spTgt spid="3"/>
                                        </p:tgtEl>
                                        <p:attrNameLst>
                                          <p:attrName>style.visibility</p:attrName>
                                        </p:attrNameLst>
                                      </p:cBhvr>
                                      <p:to>
                                        <p:strVal val="hidden"/>
                                      </p:to>
                                    </p:set>
                                  </p:childTnLst>
                                </p:cTn>
                              </p:par>
                            </p:childTnLst>
                          </p:cTn>
                        </p:par>
                        <p:par>
                          <p:cTn id="50" fill="hold">
                            <p:stCondLst>
                              <p:cond delay="6600"/>
                            </p:stCondLst>
                            <p:childTnLst>
                              <p:par>
                                <p:cTn id="51" presetID="1" presetClass="entr" presetSubtype="0"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60" presetClass="path" presetSubtype="0" accel="50000" decel="50000" fill="hold" nodeType="withEffect">
                                  <p:stCondLst>
                                    <p:cond delay="0"/>
                                  </p:stCondLst>
                                  <p:childTnLst>
                                    <p:animMotion origin="layout" path="M 4.16667E-7 -7.40741E-7 C 0.00404 0.05232 0.04961 0.05741 0.0793 0.06227 C 0.10885 0.06736 0.14753 0.02917 0.17786 0.02963 C 0.2082 0.03009 0.22878 0.06667 0.26042 0.06505 C 0.29219 0.06366 0.33984 0.02593 0.36836 0.02037 C 0.41198 0.00509 0.48867 0.05255 0.52044 0.04838 " pathEditMode="relative" rAng="0" ptsTypes="AAAAAA">
                                      <p:cBhvr>
                                        <p:cTn id="54" dur="2000" fill="hold"/>
                                        <p:tgtEl>
                                          <p:spTgt spid="2"/>
                                        </p:tgtEl>
                                        <p:attrNameLst>
                                          <p:attrName>ppt_x</p:attrName>
                                          <p:attrName>ppt_y</p:attrName>
                                        </p:attrNameLst>
                                      </p:cBhvr>
                                      <p:rCtr x="26016" y="3241"/>
                                    </p:animMotion>
                                  </p:childTnLst>
                                </p:cTn>
                              </p:par>
                            </p:childTnLst>
                          </p:cTn>
                        </p:par>
                        <p:par>
                          <p:cTn id="55" fill="hold">
                            <p:stCondLst>
                              <p:cond delay="8600"/>
                            </p:stCondLst>
                            <p:childTnLst>
                              <p:par>
                                <p:cTn id="56" presetID="42" presetClass="entr" presetSubtype="0"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par>
                                <p:cTn id="61" presetID="22" presetClass="entr" presetSubtype="8"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B2D9A54-A60B-4AF9-B1B3-55C78DC9078E}"/>
              </a:ext>
            </a:extLst>
          </p:cNvPr>
          <p:cNvPicPr>
            <a:picLocks noChangeAspect="1"/>
          </p:cNvPicPr>
          <p:nvPr/>
        </p:nvPicPr>
        <p:blipFill rotWithShape="1">
          <a:blip r:embed="rId3"/>
          <a:srcRect l="21654" t="53839" r="3181" b="18791"/>
          <a:stretch/>
        </p:blipFill>
        <p:spPr>
          <a:xfrm>
            <a:off x="0" y="4758219"/>
            <a:ext cx="12192000" cy="2122714"/>
          </a:xfrm>
          <a:prstGeom prst="rect">
            <a:avLst/>
          </a:prstGeom>
        </p:spPr>
      </p:pic>
      <p:pic>
        <p:nvPicPr>
          <p:cNvPr id="20" name="Picture 2" descr="F:\未标题-1.png">
            <a:extLst>
              <a:ext uri="{FF2B5EF4-FFF2-40B4-BE49-F238E27FC236}">
                <a16:creationId xmlns:a16="http://schemas.microsoft.com/office/drawing/2014/main" id="{AE3687CE-C359-4034-A410-0D3D80B47A6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97" t="4268" r="11163" b="4824"/>
          <a:stretch/>
        </p:blipFill>
        <p:spPr bwMode="auto">
          <a:xfrm>
            <a:off x="3420525" y="3781044"/>
            <a:ext cx="156635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未标题-1.png">
            <a:extLst>
              <a:ext uri="{FF2B5EF4-FFF2-40B4-BE49-F238E27FC236}">
                <a16:creationId xmlns:a16="http://schemas.microsoft.com/office/drawing/2014/main" id="{E8C9EC12-F08F-4B95-9742-C6AA3D97C50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389" t="9930" r="18243" b="4594"/>
          <a:stretch/>
        </p:blipFill>
        <p:spPr bwMode="auto">
          <a:xfrm>
            <a:off x="5209562" y="3429000"/>
            <a:ext cx="1486854" cy="20380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F:\未标题-1.png">
            <a:extLst>
              <a:ext uri="{FF2B5EF4-FFF2-40B4-BE49-F238E27FC236}">
                <a16:creationId xmlns:a16="http://schemas.microsoft.com/office/drawing/2014/main" id="{D9AA8D4B-A3F8-48D3-9E5F-65AE01923B7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611" t="8065" r="13670" b="5111"/>
          <a:stretch/>
        </p:blipFill>
        <p:spPr bwMode="auto">
          <a:xfrm>
            <a:off x="6865661" y="3753964"/>
            <a:ext cx="149614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F:\未标题-1.png">
            <a:extLst>
              <a:ext uri="{FF2B5EF4-FFF2-40B4-BE49-F238E27FC236}">
                <a16:creationId xmlns:a16="http://schemas.microsoft.com/office/drawing/2014/main" id="{B1678FC3-F3DC-471E-B73B-7E7709B4E74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907" t="7818" r="12757" b="5713"/>
          <a:stretch/>
        </p:blipFill>
        <p:spPr bwMode="auto">
          <a:xfrm>
            <a:off x="8667260" y="3489462"/>
            <a:ext cx="1468269" cy="194348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Traffic Light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7" name="Group 6"/>
          <p:cNvGrpSpPr/>
          <p:nvPr/>
        </p:nvGrpSpPr>
        <p:grpSpPr>
          <a:xfrm>
            <a:off x="155575" y="1031931"/>
            <a:ext cx="953134" cy="4076023"/>
            <a:chOff x="2467390" y="1370898"/>
            <a:chExt cx="953134" cy="4076023"/>
          </a:xfrm>
        </p:grpSpPr>
        <p:pic>
          <p:nvPicPr>
            <p:cNvPr id="27" name="Picture 9" descr="F:\未标题-1.png">
              <a:extLst>
                <a:ext uri="{FF2B5EF4-FFF2-40B4-BE49-F238E27FC236}">
                  <a16:creationId xmlns:a16="http://schemas.microsoft.com/office/drawing/2014/main" id="{1208B4CD-B1D7-4E27-B055-5A639AA5A12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82" t="6895" r="13757" b="5885"/>
            <a:stretch/>
          </p:blipFill>
          <p:spPr bwMode="auto">
            <a:xfrm>
              <a:off x="2467390" y="1370898"/>
              <a:ext cx="953134" cy="407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a:stretch>
              <a:fillRect/>
            </a:stretch>
          </p:blipFill>
          <p:spPr>
            <a:xfrm>
              <a:off x="2662939" y="2126330"/>
              <a:ext cx="623830" cy="540998"/>
            </a:xfrm>
            <a:prstGeom prst="rect">
              <a:avLst/>
            </a:prstGeom>
          </p:spPr>
        </p:pic>
        <p:pic>
          <p:nvPicPr>
            <p:cNvPr id="1028" name="Picture 4" descr="Traffic Light Cartoon clipart - Green, Light, Circle, transparent clip art"/>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5717" r="15324"/>
            <a:stretch/>
          </p:blipFill>
          <p:spPr bwMode="auto">
            <a:xfrm>
              <a:off x="2700222" y="2677295"/>
              <a:ext cx="556291" cy="5377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1"/>
            <a:srcRect l="16296" t="5006" r="16611" b="4607"/>
            <a:stretch/>
          </p:blipFill>
          <p:spPr>
            <a:xfrm>
              <a:off x="2693194" y="1555431"/>
              <a:ext cx="563319" cy="560932"/>
            </a:xfrm>
            <a:prstGeom prst="rect">
              <a:avLst/>
            </a:prstGeom>
          </p:spPr>
        </p:pic>
      </p:grpSp>
      <p:sp>
        <p:nvSpPr>
          <p:cNvPr id="14" name="Rounded Rectangular Callout 8">
            <a:extLst>
              <a:ext uri="{FF2B5EF4-FFF2-40B4-BE49-F238E27FC236}">
                <a16:creationId xmlns:a16="http://schemas.microsoft.com/office/drawing/2014/main" id="{7F7639C2-332E-48BE-9DA8-FA0B10B595F0}"/>
              </a:ext>
            </a:extLst>
          </p:cNvPr>
          <p:cNvSpPr/>
          <p:nvPr/>
        </p:nvSpPr>
        <p:spPr>
          <a:xfrm>
            <a:off x="2090056" y="8560921"/>
            <a:ext cx="8476343" cy="1264757"/>
          </a:xfrm>
          <a:prstGeom prst="wedgeRoundRectCallout">
            <a:avLst>
              <a:gd name="adj1" fmla="val -9130"/>
              <a:gd name="adj2" fmla="val 4753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KIẾN </a:t>
            </a:r>
            <a:r>
              <a:rPr kumimoji="0" lang="en-US" sz="4800" b="0" i="0" u="none" strike="noStrike" kern="1200" cap="none" spc="0" normalizeH="0" baseline="0" noProof="0">
                <a:ln>
                  <a:noFill/>
                </a:ln>
                <a:solidFill>
                  <a:sysClr val="windowText" lastClr="000000"/>
                </a:solidFill>
                <a:effectLst/>
                <a:uLnTx/>
                <a:uFillTx/>
                <a:latin typeface="Coiny" panose="02000903060500060000" pitchFamily="2" charset="0"/>
                <a:ea typeface="+mn-ea"/>
                <a:cs typeface="+mn-cs"/>
              </a:rPr>
              <a:t>TẠO</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C00000"/>
                </a:solidFill>
                <a:effectLst/>
                <a:uLnTx/>
                <a:uFillTx/>
                <a:latin typeface="Coiny" panose="02000903060500060000" pitchFamily="2" charset="0"/>
                <a:ea typeface="+mn-ea"/>
                <a:cs typeface="+mn-cs"/>
              </a:rPr>
              <a:t>TRI</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002060"/>
                </a:solidFill>
                <a:effectLst/>
                <a:uLnTx/>
                <a:uFillTx/>
                <a:latin typeface="Coiny" panose="02000903060500060000" pitchFamily="2" charset="0"/>
                <a:ea typeface="+mn-ea"/>
                <a:cs typeface="+mn-cs"/>
              </a:rPr>
              <a:t>THỨC</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00B050"/>
                </a:solidFill>
                <a:effectLst/>
                <a:uLnTx/>
                <a:uFillTx/>
                <a:latin typeface="Coiny" panose="02000903060500060000" pitchFamily="2" charset="0"/>
                <a:ea typeface="+mn-ea"/>
                <a:cs typeface="+mn-cs"/>
              </a:rPr>
              <a:t>MỚI</a:t>
            </a:r>
            <a:endParaRPr kumimoji="0" lang="en-US" sz="4800" b="0" i="0" u="none" strike="noStrike" kern="1200" cap="none" spc="0" normalizeH="0" baseline="0" noProof="0" dirty="0">
              <a:ln>
                <a:noFill/>
              </a:ln>
              <a:solidFill>
                <a:srgbClr val="00B050"/>
              </a:solidFill>
              <a:effectLst/>
              <a:uLnTx/>
              <a:uFillTx/>
              <a:latin typeface="Coiny" panose="02000903060500060000" pitchFamily="2" charset="0"/>
              <a:ea typeface="+mn-ea"/>
              <a:cs typeface="+mn-cs"/>
            </a:endParaRPr>
          </a:p>
        </p:txBody>
      </p:sp>
      <p:pic>
        <p:nvPicPr>
          <p:cNvPr id="15" name="Picture 14">
            <a:extLst>
              <a:ext uri="{FF2B5EF4-FFF2-40B4-BE49-F238E27FC236}">
                <a16:creationId xmlns:a16="http://schemas.microsoft.com/office/drawing/2014/main" id="{0522204A-D356-4B06-BF74-54820E191E04}"/>
              </a:ext>
            </a:extLst>
          </p:cNvPr>
          <p:cNvPicPr>
            <a:picLocks noChangeAspect="1"/>
          </p:cNvPicPr>
          <p:nvPr/>
        </p:nvPicPr>
        <p:blipFill>
          <a:blip r:embed="rId12"/>
          <a:stretch>
            <a:fillRect/>
          </a:stretch>
        </p:blipFill>
        <p:spPr>
          <a:xfrm>
            <a:off x="1519732" y="1395993"/>
            <a:ext cx="9386188" cy="1761877"/>
          </a:xfrm>
          <a:prstGeom prst="rect">
            <a:avLst/>
          </a:prstGeom>
        </p:spPr>
      </p:pic>
    </p:spTree>
    <p:extLst>
      <p:ext uri="{BB962C8B-B14F-4D97-AF65-F5344CB8AC3E}">
        <p14:creationId xmlns:p14="http://schemas.microsoft.com/office/powerpoint/2010/main" val="4063577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6215" y="3485657"/>
            <a:ext cx="2983742" cy="2014247"/>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2379" y="4107940"/>
            <a:ext cx="1000328" cy="29587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20713">
            <a:off x="4840914" y="2281743"/>
            <a:ext cx="936258" cy="209850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529914"/>
            <a:ext cx="12192000" cy="158607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107940"/>
            <a:ext cx="5649519" cy="2750060"/>
          </a:xfrm>
          <a:prstGeom prst="rect">
            <a:avLst/>
          </a:prstGeom>
        </p:spPr>
      </p:pic>
      <p:sp>
        <p:nvSpPr>
          <p:cNvPr id="2" name="Rounded Rectangular Callout 1"/>
          <p:cNvSpPr/>
          <p:nvPr/>
        </p:nvSpPr>
        <p:spPr>
          <a:xfrm>
            <a:off x="586100" y="211760"/>
            <a:ext cx="11019800" cy="1808924"/>
          </a:xfrm>
          <a:prstGeom prst="wedgeRoundRectCallout">
            <a:avLst>
              <a:gd name="adj1" fmla="val -48806"/>
              <a:gd name="adj2" fmla="val 107742"/>
              <a:gd name="adj3" fmla="val 16667"/>
            </a:avLst>
          </a:prstGeom>
          <a:ln w="38100">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1. </a:t>
            </a:r>
            <a:r>
              <a:rPr kumimoji="0" lang="en-US" sz="5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Tìm</a:t>
            </a:r>
            <a:r>
              <a:rPr kumimoji="0" lang="en-US" sz="54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hiểu</a:t>
            </a:r>
            <a:r>
              <a:rPr kumimoji="0" lang="en-US" sz="54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54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biển</a:t>
            </a:r>
            <a:r>
              <a:rPr kumimoji="0" lang="en-US" sz="54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báo</a:t>
            </a:r>
            <a:r>
              <a:rPr kumimoji="0" lang="en-US" sz="54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giao</a:t>
            </a:r>
            <a:r>
              <a:rPr kumimoji="0" lang="en-US" sz="54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thông</a:t>
            </a:r>
            <a:endPar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0106380"/>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1300"/>
                                  </p:stCondLst>
                                  <p:childTnLst>
                                    <p:animMotion origin="layout" path="M -6.25E-7 2.96296E-6 L 1.53125 2.96296E-6 " pathEditMode="relative" rAng="0" ptsTypes="AA">
                                      <p:cBhvr>
                                        <p:cTn id="6" dur="2000" fill="hold"/>
                                        <p:tgtEl>
                                          <p:spTgt spid="3"/>
                                        </p:tgtEl>
                                        <p:attrNameLst>
                                          <p:attrName>ppt_x</p:attrName>
                                          <p:attrName>ppt_y</p:attrName>
                                        </p:attrNameLst>
                                      </p:cBhvr>
                                      <p:rCtr x="76563" y="0"/>
                                    </p:animMotion>
                                  </p:childTnLst>
                                </p:cTn>
                              </p:par>
                              <p:par>
                                <p:cTn id="7" presetID="35" presetClass="path" presetSubtype="0" accel="50000" decel="50000" fill="hold" nodeType="withEffect">
                                  <p:stCondLst>
                                    <p:cond delay="2500"/>
                                  </p:stCondLst>
                                  <p:childTnLst>
                                    <p:animMotion origin="layout" path="M -3.33333E-6 -2.59259E-6 L -1.27213 -2.59259E-6 " pathEditMode="relative" rAng="0" ptsTypes="AA">
                                      <p:cBhvr>
                                        <p:cTn id="8" dur="2000" fill="hold"/>
                                        <p:tgtEl>
                                          <p:spTgt spid="8"/>
                                        </p:tgtEl>
                                        <p:attrNameLst>
                                          <p:attrName>ppt_x</p:attrName>
                                          <p:attrName>ppt_y</p:attrName>
                                        </p:attrNameLst>
                                      </p:cBhvr>
                                      <p:rCtr x="-63607" y="0"/>
                                    </p:animMotion>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CA2B3CB6-3229-4C46-91C3-B13D470622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4085" y="5740616"/>
            <a:ext cx="8254314" cy="1117384"/>
          </a:xfrm>
          <a:prstGeom prst="rect">
            <a:avLst/>
          </a:prstGeom>
        </p:spPr>
      </p:pic>
      <p:pic>
        <p:nvPicPr>
          <p:cNvPr id="17" name="图片 4">
            <a:extLst>
              <a:ext uri="{FF2B5EF4-FFF2-40B4-BE49-F238E27FC236}">
                <a16:creationId xmlns:a16="http://schemas.microsoft.com/office/drawing/2014/main" id="{9BF9EAA9-5901-4F17-B80A-6E4B825658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482" y="5740616"/>
            <a:ext cx="8254314" cy="1117384"/>
          </a:xfrm>
          <a:prstGeom prst="rect">
            <a:avLst/>
          </a:prstGeom>
        </p:spPr>
      </p:pic>
      <p:sp>
        <p:nvSpPr>
          <p:cNvPr id="18" name="Google Shape;973;p10">
            <a:extLst>
              <a:ext uri="{FF2B5EF4-FFF2-40B4-BE49-F238E27FC236}">
                <a16:creationId xmlns:a16="http://schemas.microsoft.com/office/drawing/2014/main" id="{F87B5C5F-6498-4504-A160-C076C3526339}"/>
              </a:ext>
            </a:extLst>
          </p:cNvPr>
          <p:cNvSpPr/>
          <p:nvPr/>
        </p:nvSpPr>
        <p:spPr>
          <a:xfrm>
            <a:off x="83114" y="157713"/>
            <a:ext cx="12025772" cy="2009016"/>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vi-VN" sz="2800" b="1" dirty="0">
                <a:solidFill>
                  <a:srgbClr val="244061"/>
                </a:solidFill>
                <a:latin typeface="Times New Roman" panose="02020603050405020304" pitchFamily="18" charset="0"/>
                <a:ea typeface="Calibri"/>
                <a:cs typeface="Times New Roman" panose="02020603050405020304" pitchFamily="18" charset="0"/>
                <a:sym typeface="Calibri"/>
              </a:rPr>
              <a:t>Em cùng bạn thảo luận:</a:t>
            </a:r>
          </a:p>
          <a:p>
            <a:pPr marL="457200" lvl="0" indent="-457200">
              <a:buFont typeface="Arial" panose="020B0604020202020204" pitchFamily="34" charset="0"/>
              <a:buChar char="•"/>
            </a:pPr>
            <a:r>
              <a:rPr lang="vi-VN" sz="2800" b="1" dirty="0">
                <a:solidFill>
                  <a:srgbClr val="244061"/>
                </a:solidFill>
                <a:latin typeface="Times New Roman" panose="02020603050405020304" pitchFamily="18" charset="0"/>
                <a:ea typeface="Calibri"/>
                <a:cs typeface="Times New Roman" panose="02020603050405020304" pitchFamily="18" charset="0"/>
                <a:sym typeface="Calibri"/>
              </a:rPr>
              <a:t>Biển báo giao thông dùng để làm gì?</a:t>
            </a:r>
          </a:p>
          <a:p>
            <a:pPr marL="457200" lvl="0" indent="-457200">
              <a:buFont typeface="Arial" panose="020B0604020202020204" pitchFamily="34" charset="0"/>
              <a:buChar char="•"/>
            </a:pPr>
            <a:r>
              <a:rPr lang="vi-VN" sz="2800" b="1" dirty="0">
                <a:solidFill>
                  <a:srgbClr val="244061"/>
                </a:solidFill>
                <a:latin typeface="Times New Roman" panose="02020603050405020304" pitchFamily="18" charset="0"/>
                <a:ea typeface="Calibri"/>
                <a:cs typeface="Times New Roman" panose="02020603050405020304" pitchFamily="18" charset="0"/>
                <a:sym typeface="Calibri"/>
              </a:rPr>
              <a:t>Các biển báo giao thông trong Hình 1 có hình dáng, màu sắc và ý nghĩa như thế nào?</a:t>
            </a:r>
            <a:endParaRPr kumimoji="0" sz="2800" b="1" i="0" u="none" strike="noStrike" kern="1200" cap="none" spc="0" normalizeH="0" baseline="0" noProof="0" dirty="0">
              <a:ln>
                <a:noFill/>
              </a:ln>
              <a:solidFill>
                <a:srgbClr val="244061"/>
              </a:solidFill>
              <a:effectLst/>
              <a:uLnTx/>
              <a:uFillTx/>
              <a:latin typeface="Times New Roman" panose="02020603050405020304" pitchFamily="18" charset="0"/>
              <a:ea typeface="Calibri"/>
              <a:cs typeface="Times New Roman" panose="02020603050405020304" pitchFamily="18" charset="0"/>
              <a:sym typeface="Calibri"/>
            </a:endParaRPr>
          </a:p>
        </p:txBody>
      </p:sp>
      <p:pic>
        <p:nvPicPr>
          <p:cNvPr id="4" name="Picture 3">
            <a:extLst>
              <a:ext uri="{FF2B5EF4-FFF2-40B4-BE49-F238E27FC236}">
                <a16:creationId xmlns:a16="http://schemas.microsoft.com/office/drawing/2014/main" id="{EDA69C42-5B1D-4422-B2DD-2918F32B1035}"/>
              </a:ext>
            </a:extLst>
          </p:cNvPr>
          <p:cNvPicPr>
            <a:picLocks noChangeAspect="1"/>
          </p:cNvPicPr>
          <p:nvPr/>
        </p:nvPicPr>
        <p:blipFill>
          <a:blip r:embed="rId4"/>
          <a:stretch>
            <a:fillRect/>
          </a:stretch>
        </p:blipFill>
        <p:spPr>
          <a:xfrm>
            <a:off x="2440947" y="2411817"/>
            <a:ext cx="7170886" cy="44205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1883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anim calcmode="lin" valueType="num">
                                      <p:cBhvr>
                                        <p:cTn id="8" dur="250" fill="hold"/>
                                        <p:tgtEl>
                                          <p:spTgt spid="18"/>
                                        </p:tgtEl>
                                        <p:attrNameLst>
                                          <p:attrName>ppt_x</p:attrName>
                                        </p:attrNameLst>
                                      </p:cBhvr>
                                      <p:tavLst>
                                        <p:tav tm="0">
                                          <p:val>
                                            <p:strVal val="#ppt_x"/>
                                          </p:val>
                                        </p:tav>
                                        <p:tav tm="100000">
                                          <p:val>
                                            <p:strVal val="#ppt_x"/>
                                          </p:val>
                                        </p:tav>
                                      </p:tavLst>
                                    </p:anim>
                                    <p:anim calcmode="lin" valueType="num">
                                      <p:cBhvr>
                                        <p:cTn id="9" dur="2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2"/>
          <a:srcRect r="58216" b="-6662"/>
          <a:stretch>
            <a:fillRect/>
          </a:stretch>
        </p:blipFill>
        <p:spPr>
          <a:xfrm>
            <a:off x="3444323" y="0"/>
            <a:ext cx="3555365" cy="1221740"/>
          </a:xfrm>
          <a:prstGeom prst="rect">
            <a:avLst/>
          </a:prstGeom>
        </p:spPr>
      </p:pic>
      <p:pic>
        <p:nvPicPr>
          <p:cNvPr id="100" name="Picture 99"/>
          <p:cNvPicPr/>
          <p:nvPr/>
        </p:nvPicPr>
        <p:blipFill>
          <a:blip r:embed="rId3"/>
          <a:stretch>
            <a:fillRect/>
          </a:stretch>
        </p:blipFill>
        <p:spPr>
          <a:xfrm>
            <a:off x="6096000" y="3429000"/>
            <a:ext cx="0" cy="0"/>
          </a:xfrm>
          <a:prstGeom prst="rect">
            <a:avLst/>
          </a:prstGeom>
          <a:noFill/>
          <a:ln w="9525">
            <a:noFill/>
          </a:ln>
        </p:spPr>
      </p:pic>
      <p:sp>
        <p:nvSpPr>
          <p:cNvPr id="5" name="Speech Bubble: Rectangle with Corners Rounded 4"/>
          <p:cNvSpPr/>
          <p:nvPr/>
        </p:nvSpPr>
        <p:spPr>
          <a:xfrm>
            <a:off x="5784112" y="1249946"/>
            <a:ext cx="5571460" cy="2471449"/>
          </a:xfrm>
          <a:prstGeom prst="wedgeRoundRectCallout">
            <a:avLst>
              <a:gd name="adj1" fmla="val 47437"/>
              <a:gd name="adj2" fmla="val 6606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vi-VN" sz="3600" dirty="0">
                <a:solidFill>
                  <a:srgbClr val="C00000"/>
                </a:solidFill>
                <a:latin typeface="Times New Roman" panose="02020603050405020304" pitchFamily="18" charset="0"/>
                <a:cs typeface="Times New Roman" panose="02020603050405020304" pitchFamily="18" charset="0"/>
              </a:rPr>
              <a:t>Biển báo hiệu giao thông là hiệu lệnh cảnh báo và chỉ dẫn giao thông trên đường</a:t>
            </a:r>
            <a:r>
              <a:rPr lang="vi-VN" sz="3600" dirty="0">
                <a:solidFill>
                  <a:srgbClr val="C0000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pic>
        <p:nvPicPr>
          <p:cNvPr id="59" name="图片 58" descr="图片包含 物体, 事情&#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13" name="图片 8">
            <a:extLst>
              <a:ext uri="{FF2B5EF4-FFF2-40B4-BE49-F238E27FC236}">
                <a16:creationId xmlns:a16="http://schemas.microsoft.com/office/drawing/2014/main" id="{4DB8549A-D02F-4750-9635-D91477A2C3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9791" y="3299428"/>
            <a:ext cx="2275493" cy="3558572"/>
          </a:xfrm>
          <a:prstGeom prst="rect">
            <a:avLst/>
          </a:prstGeom>
        </p:spPr>
      </p:pic>
      <p:pic>
        <p:nvPicPr>
          <p:cNvPr id="9" name="Picture 8">
            <a:extLst>
              <a:ext uri="{FF2B5EF4-FFF2-40B4-BE49-F238E27FC236}">
                <a16:creationId xmlns:a16="http://schemas.microsoft.com/office/drawing/2014/main" id="{26D6760B-C01C-46F2-95C3-F49C443BCBD2}"/>
              </a:ext>
            </a:extLst>
          </p:cNvPr>
          <p:cNvPicPr>
            <a:picLocks noChangeAspect="1"/>
          </p:cNvPicPr>
          <p:nvPr/>
        </p:nvPicPr>
        <p:blipFill>
          <a:blip r:embed="rId7"/>
          <a:stretch>
            <a:fillRect/>
          </a:stretch>
        </p:blipFill>
        <p:spPr>
          <a:xfrm>
            <a:off x="325069" y="2231065"/>
            <a:ext cx="5331450" cy="33935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1000" fill="hold"/>
                                        <p:tgtEl>
                                          <p:spTgt spid="59"/>
                                        </p:tgtEl>
                                        <p:attrNameLst>
                                          <p:attrName>ppt_x</p:attrName>
                                        </p:attrNameLst>
                                      </p:cBhvr>
                                      <p:tavLst>
                                        <p:tav tm="0">
                                          <p:val>
                                            <p:strVal val="1+#ppt_w/2"/>
                                          </p:val>
                                        </p:tav>
                                        <p:tav tm="100000">
                                          <p:val>
                                            <p:strVal val="#ppt_x"/>
                                          </p:val>
                                        </p:tav>
                                      </p:tavLst>
                                    </p:anim>
                                    <p:anim calcmode="lin" valueType="num">
                                      <p:cBhvr additive="base">
                                        <p:cTn id="12" dur="10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579200" y="278127"/>
            <a:ext cx="10999470" cy="1090295"/>
            <a:chOff x="9135" y="2965"/>
            <a:chExt cx="17322" cy="1717"/>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sym typeface="+mn-lt"/>
              </a:endParaRPr>
            </a:p>
          </p:txBody>
        </p:sp>
        <p:pic>
          <p:nvPicPr>
            <p:cNvPr id="57" name="Picture 56">
              <a:extLst>
                <a:ext uri="{FF2B5EF4-FFF2-40B4-BE49-F238E27FC236}">
                  <a16:creationId xmlns:a16="http://schemas.microsoft.com/office/drawing/2014/main" id="{B760B271-4FA5-4F5B-B279-4D461927AD29}"/>
                </a:ext>
              </a:extLst>
            </p:cNvPr>
            <p:cNvPicPr/>
            <p:nvPr/>
          </p:nvPicPr>
          <p:blipFill>
            <a:blip r:embed="rId4"/>
            <a:stretch>
              <a:fillRect/>
            </a:stretch>
          </p:blipFill>
          <p:spPr>
            <a:xfrm>
              <a:off x="9135" y="2965"/>
              <a:ext cx="1265" cy="1106"/>
            </a:xfrm>
            <a:prstGeom prst="rect">
              <a:avLst/>
            </a:prstGeom>
            <a:noFill/>
            <a:ln w="9525">
              <a:noFill/>
            </a:ln>
          </p:spPr>
        </p:pic>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625"/>
            </a:xfrm>
            <a:prstGeom prst="rect">
              <a:avLst/>
            </a:prstGeom>
            <a:noFill/>
          </p:spPr>
          <p:txBody>
            <a:bodyPr wrap="square" rtlCol="0">
              <a:spAutoFit/>
            </a:bodyPr>
            <a:lstStyle/>
            <a:p>
              <a:pPr marL="0" marR="0" algn="just">
                <a:lnSpc>
                  <a:spcPct val="112000"/>
                </a:lnSpc>
                <a:spcBef>
                  <a:spcPts val="600"/>
                </a:spcBef>
                <a:spcAft>
                  <a:spcPts val="0"/>
                </a:spcAft>
              </a:pP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cấm</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cho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ấm</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101515" y="1534404"/>
            <a:ext cx="10881378" cy="2580395"/>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vi-VN" sz="3200" b="1" dirty="0">
                <a:solidFill>
                  <a:srgbClr val="FF0000"/>
                </a:solidFill>
                <a:latin typeface="Times New Roman" panose="02020603050405020304" pitchFamily="18" charset="0"/>
                <a:cs typeface="Times New Roman" panose="02020603050405020304" pitchFamily="18" charset="0"/>
              </a:rPr>
              <a:t>Dấu hiệu chủ yếu nhận biết của biển báo cấm:</a:t>
            </a:r>
            <a:endParaRPr lang="en-US" sz="3200" b="1" dirty="0">
              <a:solidFill>
                <a:srgbClr val="FF0000"/>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vi-VN" sz="3200" b="1" dirty="0">
                <a:solidFill>
                  <a:srgbClr val="FF0000"/>
                </a:solidFill>
                <a:latin typeface="Times New Roman" panose="02020603050405020304" pitchFamily="18" charset="0"/>
                <a:cs typeface="Times New Roman" panose="02020603050405020304" pitchFamily="18" charset="0"/>
              </a:rPr>
              <a:t>Biển báo cấm chủ yếu có dạng hình tròn, viền đỏ, nền màu trắng, trên nền có hình vẽ hoặc chữ số, chữ viết màu đen thể hiện điều cấm, trừ một số trường hợp đặc biệt.</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45" name="Picture 44">
            <a:extLst>
              <a:ext uri="{FF2B5EF4-FFF2-40B4-BE49-F238E27FC236}">
                <a16:creationId xmlns:a16="http://schemas.microsoft.com/office/drawing/2014/main" id="{373D5652-F62B-414A-A065-EAC03913C640}"/>
              </a:ext>
            </a:extLst>
          </p:cNvPr>
          <p:cNvPicPr>
            <a:picLocks noChangeAspect="1"/>
          </p:cNvPicPr>
          <p:nvPr/>
        </p:nvPicPr>
        <p:blipFill>
          <a:blip r:embed="rId5"/>
          <a:stretch>
            <a:fillRect/>
          </a:stretch>
        </p:blipFill>
        <p:spPr>
          <a:xfrm>
            <a:off x="1684042" y="4478300"/>
            <a:ext cx="2526451" cy="1568142"/>
          </a:xfrm>
          <a:prstGeom prst="rect">
            <a:avLst/>
          </a:prstGeom>
        </p:spPr>
      </p:pic>
      <p:pic>
        <p:nvPicPr>
          <p:cNvPr id="47" name="Picture 46">
            <a:extLst>
              <a:ext uri="{FF2B5EF4-FFF2-40B4-BE49-F238E27FC236}">
                <a16:creationId xmlns:a16="http://schemas.microsoft.com/office/drawing/2014/main" id="{281089DA-F5CD-46ED-B8FF-8A592F3344A0}"/>
              </a:ext>
            </a:extLst>
          </p:cNvPr>
          <p:cNvPicPr>
            <a:picLocks noChangeAspect="1"/>
          </p:cNvPicPr>
          <p:nvPr/>
        </p:nvPicPr>
        <p:blipFill>
          <a:blip r:embed="rId6"/>
          <a:stretch>
            <a:fillRect/>
          </a:stretch>
        </p:blipFill>
        <p:spPr>
          <a:xfrm>
            <a:off x="5379298" y="4447510"/>
            <a:ext cx="1999697" cy="1572411"/>
          </a:xfrm>
          <a:prstGeom prst="rect">
            <a:avLst/>
          </a:prstGeom>
        </p:spPr>
      </p:pic>
      <p:pic>
        <p:nvPicPr>
          <p:cNvPr id="61" name="Picture 60">
            <a:extLst>
              <a:ext uri="{FF2B5EF4-FFF2-40B4-BE49-F238E27FC236}">
                <a16:creationId xmlns:a16="http://schemas.microsoft.com/office/drawing/2014/main" id="{83F08988-FDE6-4DBC-9650-CB9D22DFE729}"/>
              </a:ext>
            </a:extLst>
          </p:cNvPr>
          <p:cNvPicPr>
            <a:picLocks noChangeAspect="1"/>
          </p:cNvPicPr>
          <p:nvPr/>
        </p:nvPicPr>
        <p:blipFill>
          <a:blip r:embed="rId7"/>
          <a:stretch>
            <a:fillRect/>
          </a:stretch>
        </p:blipFill>
        <p:spPr>
          <a:xfrm>
            <a:off x="8260057" y="4508758"/>
            <a:ext cx="2032260" cy="1460216"/>
          </a:xfrm>
          <a:prstGeom prst="rect">
            <a:avLst/>
          </a:prstGeom>
        </p:spPr>
      </p:pic>
    </p:spTree>
    <p:extLst>
      <p:ext uri="{BB962C8B-B14F-4D97-AF65-F5344CB8AC3E}">
        <p14:creationId xmlns:p14="http://schemas.microsoft.com/office/powerpoint/2010/main" val="3729014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1000"/>
                                        <p:tgtEl>
                                          <p:spTgt spid="61"/>
                                        </p:tgtEl>
                                      </p:cBhvr>
                                    </p:animEffect>
                                    <p:anim calcmode="lin" valueType="num">
                                      <p:cBhvr>
                                        <p:cTn id="28" dur="1000" fill="hold"/>
                                        <p:tgtEl>
                                          <p:spTgt spid="61"/>
                                        </p:tgtEl>
                                        <p:attrNameLst>
                                          <p:attrName>ppt_x</p:attrName>
                                        </p:attrNameLst>
                                      </p:cBhvr>
                                      <p:tavLst>
                                        <p:tav tm="0">
                                          <p:val>
                                            <p:strVal val="#ppt_x"/>
                                          </p:val>
                                        </p:tav>
                                        <p:tav tm="100000">
                                          <p:val>
                                            <p:strVal val="#ppt_x"/>
                                          </p:val>
                                        </p:tav>
                                      </p:tavLst>
                                    </p:anim>
                                    <p:anim calcmode="lin" valueType="num">
                                      <p:cBhvr>
                                        <p:cTn id="2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579200" y="278127"/>
            <a:ext cx="10999470" cy="1090295"/>
            <a:chOff x="9135" y="2965"/>
            <a:chExt cx="17322" cy="1717"/>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mn-lt"/>
              </a:endParaRPr>
            </a:p>
          </p:txBody>
        </p:sp>
        <p:pic>
          <p:nvPicPr>
            <p:cNvPr id="57" name="Picture 56">
              <a:extLst>
                <a:ext uri="{FF2B5EF4-FFF2-40B4-BE49-F238E27FC236}">
                  <a16:creationId xmlns:a16="http://schemas.microsoft.com/office/drawing/2014/main" id="{B760B271-4FA5-4F5B-B279-4D461927AD29}"/>
                </a:ext>
              </a:extLst>
            </p:cNvPr>
            <p:cNvPicPr/>
            <p:nvPr/>
          </p:nvPicPr>
          <p:blipFill>
            <a:blip r:embed="rId4"/>
            <a:stretch>
              <a:fillRect/>
            </a:stretch>
          </p:blipFill>
          <p:spPr>
            <a:xfrm>
              <a:off x="9135" y="2965"/>
              <a:ext cx="1265" cy="1106"/>
            </a:xfrm>
            <a:prstGeom prst="rect">
              <a:avLst/>
            </a:prstGeom>
            <a:noFill/>
            <a:ln w="9525">
              <a:noFill/>
            </a:ln>
          </p:spPr>
        </p:pic>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625"/>
            </a:xfrm>
            <a:prstGeom prst="rect">
              <a:avLst/>
            </a:prstGeom>
            <a:noFill/>
          </p:spPr>
          <p:txBody>
            <a:bodyPr wrap="square" rtlCol="0">
              <a:spAutoFit/>
            </a:bodyPr>
            <a:lstStyle/>
            <a:p>
              <a:pPr marL="0" marR="0" lvl="0" indent="0" algn="just" defTabSz="914400" rtl="0" eaLnBrk="1" fontAlgn="auto" latinLnBrk="0" hangingPunct="1">
                <a:lnSpc>
                  <a:spcPct val="112000"/>
                </a:lnSpc>
                <a:spcBef>
                  <a:spcPts val="600"/>
                </a:spcBef>
                <a:spcAft>
                  <a:spcPts val="0"/>
                </a:spcAft>
                <a:buClrTx/>
                <a:buSzTx/>
                <a:buFontTx/>
                <a:buNone/>
                <a:tabLst/>
                <a:defRPr/>
              </a:pP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hiểm</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cung</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hiểm</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cho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101515" y="1534404"/>
            <a:ext cx="10881378" cy="1921177"/>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Times New Roman" panose="02020603050405020304" pitchFamily="18" charset="0"/>
                <a:cs typeface="Times New Roman" panose="02020603050405020304" pitchFamily="18" charset="0"/>
              </a:rPr>
              <a:t>Biển báo nguy hiểm chủ yếu có hình tam giác đều, viền đỏ, nền màu vàng, trên có hình vẽ màu đen mô tả sự việc cần báo hiệu.</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D3CC7B-5D0C-43F4-8DDC-3E0A17C1D565}"/>
              </a:ext>
            </a:extLst>
          </p:cNvPr>
          <p:cNvPicPr>
            <a:picLocks noChangeAspect="1"/>
          </p:cNvPicPr>
          <p:nvPr/>
        </p:nvPicPr>
        <p:blipFill>
          <a:blip r:embed="rId5"/>
          <a:stretch>
            <a:fillRect/>
          </a:stretch>
        </p:blipFill>
        <p:spPr>
          <a:xfrm>
            <a:off x="1414904" y="3947116"/>
            <a:ext cx="2625468" cy="2077708"/>
          </a:xfrm>
          <a:prstGeom prst="rect">
            <a:avLst/>
          </a:prstGeom>
        </p:spPr>
      </p:pic>
      <p:pic>
        <p:nvPicPr>
          <p:cNvPr id="6" name="Picture 5">
            <a:extLst>
              <a:ext uri="{FF2B5EF4-FFF2-40B4-BE49-F238E27FC236}">
                <a16:creationId xmlns:a16="http://schemas.microsoft.com/office/drawing/2014/main" id="{3D787764-B599-4574-A3DB-0DE8A24400BD}"/>
              </a:ext>
            </a:extLst>
          </p:cNvPr>
          <p:cNvPicPr>
            <a:picLocks noChangeAspect="1"/>
          </p:cNvPicPr>
          <p:nvPr/>
        </p:nvPicPr>
        <p:blipFill>
          <a:blip r:embed="rId6"/>
          <a:stretch>
            <a:fillRect/>
          </a:stretch>
        </p:blipFill>
        <p:spPr>
          <a:xfrm>
            <a:off x="5096318" y="4094863"/>
            <a:ext cx="2293310" cy="1848339"/>
          </a:xfrm>
          <a:prstGeom prst="rect">
            <a:avLst/>
          </a:prstGeom>
        </p:spPr>
      </p:pic>
      <p:pic>
        <p:nvPicPr>
          <p:cNvPr id="8" name="Picture 7">
            <a:extLst>
              <a:ext uri="{FF2B5EF4-FFF2-40B4-BE49-F238E27FC236}">
                <a16:creationId xmlns:a16="http://schemas.microsoft.com/office/drawing/2014/main" id="{5F3FC82F-B337-492D-A907-9E5502CBEE7B}"/>
              </a:ext>
            </a:extLst>
          </p:cNvPr>
          <p:cNvPicPr>
            <a:picLocks noChangeAspect="1"/>
          </p:cNvPicPr>
          <p:nvPr/>
        </p:nvPicPr>
        <p:blipFill>
          <a:blip r:embed="rId7"/>
          <a:stretch>
            <a:fillRect/>
          </a:stretch>
        </p:blipFill>
        <p:spPr>
          <a:xfrm>
            <a:off x="8213097" y="4171063"/>
            <a:ext cx="2270739" cy="1644945"/>
          </a:xfrm>
          <a:prstGeom prst="rect">
            <a:avLst/>
          </a:prstGeom>
        </p:spPr>
      </p:pic>
    </p:spTree>
    <p:extLst>
      <p:ext uri="{BB962C8B-B14F-4D97-AF65-F5344CB8AC3E}">
        <p14:creationId xmlns:p14="http://schemas.microsoft.com/office/powerpoint/2010/main" val="3592304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1031955" y="320672"/>
            <a:ext cx="10546715" cy="1360212"/>
            <a:chOff x="9848" y="3032"/>
            <a:chExt cx="16609" cy="1622"/>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mn-lt"/>
              </a:endParaRPr>
            </a:p>
          </p:txBody>
        </p:sp>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590"/>
            </a:xfrm>
            <a:prstGeom prst="rect">
              <a:avLst/>
            </a:prstGeom>
            <a:noFill/>
          </p:spPr>
          <p:txBody>
            <a:bodyPr wrap="square" rtlCol="0">
              <a:spAutoFit/>
            </a:bodyPr>
            <a:lstStyle/>
            <a:p>
              <a:pPr marL="0" marR="0" algn="just">
                <a:lnSpc>
                  <a:spcPct val="112000"/>
                </a:lnSpc>
                <a:spcBef>
                  <a:spcPts val="600"/>
                </a:spcBef>
                <a:spcAft>
                  <a:spcPts val="0"/>
                </a:spcAft>
              </a:pP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khiển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080250" y="1938441"/>
            <a:ext cx="10881378" cy="1921177"/>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Times New Roman" panose="02020603050405020304" pitchFamily="18" charset="0"/>
                <a:cs typeface="Times New Roman" panose="02020603050405020304" pitchFamily="18" charset="0"/>
              </a:rPr>
              <a:t>Biển chỉ dẫn có hình vuông/hình chữ nhật/hình mũi tên, nền màu xanh lam, hình vẽ và chữ viết màu trắng. Nếu nền màu trắng thì hình vẽ và chữ viết màu đen trừ một số trường hợp ngoại lệ.</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27DAAAE8-D656-462C-BA3F-131AB58E71F5}"/>
              </a:ext>
            </a:extLst>
          </p:cNvPr>
          <p:cNvPicPr/>
          <p:nvPr/>
        </p:nvPicPr>
        <p:blipFill>
          <a:blip r:embed="rId4">
            <a:clrChange>
              <a:clrFrom>
                <a:srgbClr val="F5F5F5">
                  <a:alpha val="100000"/>
                </a:srgbClr>
              </a:clrFrom>
              <a:clrTo>
                <a:srgbClr val="F5F5F5">
                  <a:alpha val="100000"/>
                  <a:alpha val="0"/>
                </a:srgbClr>
              </a:clrTo>
            </a:clrChange>
          </a:blip>
          <a:stretch>
            <a:fillRect/>
          </a:stretch>
        </p:blipFill>
        <p:spPr>
          <a:xfrm>
            <a:off x="347014" y="156394"/>
            <a:ext cx="1081405" cy="1205865"/>
          </a:xfrm>
          <a:prstGeom prst="rect">
            <a:avLst/>
          </a:prstGeom>
          <a:noFill/>
          <a:ln w="9525">
            <a:noFill/>
          </a:ln>
        </p:spPr>
      </p:pic>
      <p:pic>
        <p:nvPicPr>
          <p:cNvPr id="3" name="Picture 2">
            <a:extLst>
              <a:ext uri="{FF2B5EF4-FFF2-40B4-BE49-F238E27FC236}">
                <a16:creationId xmlns:a16="http://schemas.microsoft.com/office/drawing/2014/main" id="{D3FD4C63-9C69-4564-85D7-C61B19D45E75}"/>
              </a:ext>
            </a:extLst>
          </p:cNvPr>
          <p:cNvPicPr>
            <a:picLocks noChangeAspect="1"/>
          </p:cNvPicPr>
          <p:nvPr/>
        </p:nvPicPr>
        <p:blipFill>
          <a:blip r:embed="rId5"/>
          <a:stretch>
            <a:fillRect/>
          </a:stretch>
        </p:blipFill>
        <p:spPr>
          <a:xfrm>
            <a:off x="968005" y="4229432"/>
            <a:ext cx="2654153" cy="1990615"/>
          </a:xfrm>
          <a:prstGeom prst="rect">
            <a:avLst/>
          </a:prstGeom>
        </p:spPr>
      </p:pic>
      <p:pic>
        <p:nvPicPr>
          <p:cNvPr id="7" name="Picture 6">
            <a:extLst>
              <a:ext uri="{FF2B5EF4-FFF2-40B4-BE49-F238E27FC236}">
                <a16:creationId xmlns:a16="http://schemas.microsoft.com/office/drawing/2014/main" id="{627F2F78-21F9-405F-9648-68BB47E38BCA}"/>
              </a:ext>
            </a:extLst>
          </p:cNvPr>
          <p:cNvPicPr>
            <a:picLocks noChangeAspect="1"/>
          </p:cNvPicPr>
          <p:nvPr/>
        </p:nvPicPr>
        <p:blipFill>
          <a:blip r:embed="rId6"/>
          <a:stretch>
            <a:fillRect/>
          </a:stretch>
        </p:blipFill>
        <p:spPr>
          <a:xfrm>
            <a:off x="5009374" y="4201189"/>
            <a:ext cx="2188868" cy="1953700"/>
          </a:xfrm>
          <a:prstGeom prst="rect">
            <a:avLst/>
          </a:prstGeom>
        </p:spPr>
      </p:pic>
      <p:pic>
        <p:nvPicPr>
          <p:cNvPr id="13" name="Picture 12">
            <a:extLst>
              <a:ext uri="{FF2B5EF4-FFF2-40B4-BE49-F238E27FC236}">
                <a16:creationId xmlns:a16="http://schemas.microsoft.com/office/drawing/2014/main" id="{B827B307-7D9F-4185-B03B-DC34E911B88F}"/>
              </a:ext>
            </a:extLst>
          </p:cNvPr>
          <p:cNvPicPr>
            <a:picLocks noChangeAspect="1"/>
          </p:cNvPicPr>
          <p:nvPr/>
        </p:nvPicPr>
        <p:blipFill>
          <a:blip r:embed="rId7"/>
          <a:stretch>
            <a:fillRect/>
          </a:stretch>
        </p:blipFill>
        <p:spPr>
          <a:xfrm>
            <a:off x="8396065" y="4229099"/>
            <a:ext cx="1896251" cy="1737024"/>
          </a:xfrm>
          <a:prstGeom prst="rect">
            <a:avLst/>
          </a:prstGeom>
        </p:spPr>
      </p:pic>
    </p:spTree>
    <p:extLst>
      <p:ext uri="{BB962C8B-B14F-4D97-AF65-F5344CB8AC3E}">
        <p14:creationId xmlns:p14="http://schemas.microsoft.com/office/powerpoint/2010/main" val="3836343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55493" y="-100082"/>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438252" y="552649"/>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75434" y="-144010"/>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2471317" y="962744"/>
            <a:ext cx="6957916" cy="3942632"/>
          </a:xfrm>
          <a:prstGeom prst="rect">
            <a:avLst/>
          </a:prstGeom>
          <a:noFill/>
          <a:ln>
            <a:noFill/>
          </a:ln>
        </p:spPr>
      </p:pic>
      <p:sp>
        <p:nvSpPr>
          <p:cNvPr id="1012" name="Google Shape;1012;p13"/>
          <p:cNvSpPr txBox="1"/>
          <p:nvPr/>
        </p:nvSpPr>
        <p:spPr>
          <a:xfrm>
            <a:off x="2687334" y="1136117"/>
            <a:ext cx="6542501" cy="3365912"/>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08135" y="2789598"/>
            <a:ext cx="2225153" cy="2398435"/>
          </a:xfrm>
          <a:prstGeom prst="rect">
            <a:avLst/>
          </a:prstGeom>
          <a:noFill/>
          <a:ln>
            <a:noFill/>
          </a:ln>
        </p:spPr>
      </p:pic>
      <p:sp>
        <p:nvSpPr>
          <p:cNvPr id="9" name="TextBox 8"/>
          <p:cNvSpPr txBox="1"/>
          <p:nvPr/>
        </p:nvSpPr>
        <p:spPr>
          <a:xfrm>
            <a:off x="2559507" y="1481020"/>
            <a:ext cx="6709330" cy="1754326"/>
          </a:xfrm>
          <a:prstGeom prst="rect">
            <a:avLst/>
          </a:prstGeom>
          <a:noFill/>
        </p:spPr>
        <p:txBody>
          <a:bodyPr wrap="square" rtlCol="0">
            <a:spAutoFit/>
          </a:bodyPr>
          <a:lstStyle/>
          <a:p>
            <a:pPr lvl="0" algn="ctr"/>
            <a:r>
              <a:rPr lang="vi-VN" sz="3600" b="1" dirty="0">
                <a:solidFill>
                  <a:srgbClr val="000000"/>
                </a:solidFill>
                <a:latin typeface="Times New Roman" panose="02020603050405020304" pitchFamily="18" charset="0"/>
                <a:cs typeface="Times New Roman" panose="02020603050405020304" pitchFamily="18" charset="0"/>
              </a:rPr>
              <a:t>Ngoài các loại biển báo giao thông học hôm nay các em còn biết loại biển báo nào khác?</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19" name="Google Shape;1019;p13"/>
          <p:cNvPicPr preferRelativeResize="0"/>
          <p:nvPr/>
        </p:nvPicPr>
        <p:blipFill rotWithShape="1">
          <a:blip r:embed="rId11">
            <a:alphaModFix/>
          </a:blip>
          <a:srcRect/>
          <a:stretch/>
        </p:blipFill>
        <p:spPr>
          <a:xfrm rot="420713">
            <a:off x="9517464" y="2859427"/>
            <a:ext cx="1326145" cy="2972393"/>
          </a:xfrm>
          <a:prstGeom prst="rect">
            <a:avLst/>
          </a:prstGeom>
          <a:noFill/>
          <a:ln>
            <a:noFill/>
          </a:ln>
          <a:effectLst>
            <a:outerShdw blurRad="50800" dist="38100" dir="5400000" algn="t" rotWithShape="0">
              <a:srgbClr val="000000">
                <a:alpha val="40000"/>
              </a:srgbClr>
            </a:outerShdw>
          </a:effectLst>
        </p:spPr>
      </p:pic>
      <p:pic>
        <p:nvPicPr>
          <p:cNvPr id="20" name="Google Shape;1020;p13"/>
          <p:cNvPicPr preferRelativeResize="0"/>
          <p:nvPr/>
        </p:nvPicPr>
        <p:blipFill rotWithShape="1">
          <a:blip r:embed="rId12">
            <a:alphaModFix/>
          </a:blip>
          <a:srcRect/>
          <a:stretch/>
        </p:blipFill>
        <p:spPr>
          <a:xfrm>
            <a:off x="9265263" y="3787375"/>
            <a:ext cx="1858273" cy="2749544"/>
          </a:xfrm>
          <a:prstGeom prst="rect">
            <a:avLst/>
          </a:prstGeom>
          <a:noFill/>
          <a:ln>
            <a:noFill/>
          </a:ln>
        </p:spPr>
      </p:pic>
    </p:spTree>
    <p:extLst>
      <p:ext uri="{BB962C8B-B14F-4D97-AF65-F5344CB8AC3E}">
        <p14:creationId xmlns:p14="http://schemas.microsoft.com/office/powerpoint/2010/main" val="579710449"/>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fontScheme name="ary5y2yg">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351</Words>
  <Application>Microsoft Office PowerPoint</Application>
  <PresentationFormat>Widescreen</PresentationFormat>
  <Paragraphs>28</Paragraphs>
  <Slides>12</Slides>
  <Notes>8</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12</vt:i4>
      </vt:variant>
    </vt:vector>
  </HeadingPairs>
  <TitlesOfParts>
    <vt:vector size="25" baseType="lpstr">
      <vt:lpstr>宋体</vt:lpstr>
      <vt:lpstr>Arial</vt:lpstr>
      <vt:lpstr>Calibri</vt:lpstr>
      <vt:lpstr>Calibri Light</vt:lpstr>
      <vt:lpstr>Coiny</vt:lpstr>
      <vt:lpstr>等线</vt:lpstr>
      <vt:lpstr>Georgia</vt:lpstr>
      <vt:lpstr>Helvetica</vt:lpstr>
      <vt:lpstr>Times New Roman</vt:lpstr>
      <vt:lpstr>4_Office 主题​​</vt:lpstr>
      <vt:lpstr>Office 主题</vt:lpstr>
      <vt:lpstr>1_Simple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Thi Quynh Anh</cp:lastModifiedBy>
  <cp:revision>26</cp:revision>
  <dcterms:created xsi:type="dcterms:W3CDTF">2022-11-16T11:44:59Z</dcterms:created>
  <dcterms:modified xsi:type="dcterms:W3CDTF">2025-03-20T07:51:02Z</dcterms:modified>
</cp:coreProperties>
</file>