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7" r:id="rId2"/>
    <p:sldId id="291" r:id="rId3"/>
    <p:sldId id="295" r:id="rId4"/>
    <p:sldId id="256" r:id="rId5"/>
    <p:sldId id="273" r:id="rId6"/>
    <p:sldId id="258" r:id="rId7"/>
    <p:sldId id="288" r:id="rId8"/>
    <p:sldId id="260" r:id="rId9"/>
    <p:sldId id="284" r:id="rId10"/>
    <p:sldId id="261" r:id="rId11"/>
    <p:sldId id="263" r:id="rId12"/>
    <p:sldId id="262" r:id="rId13"/>
    <p:sldId id="279" r:id="rId14"/>
    <p:sldId id="296" r:id="rId15"/>
    <p:sldId id="278" r:id="rId16"/>
    <p:sldId id="264" r:id="rId17"/>
    <p:sldId id="266" r:id="rId18"/>
    <p:sldId id="267" r:id="rId19"/>
    <p:sldId id="298" r:id="rId20"/>
    <p:sldId id="299" r:id="rId21"/>
    <p:sldId id="294" r:id="rId22"/>
    <p:sldId id="301" r:id="rId23"/>
    <p:sldId id="300" r:id="rId24"/>
    <p:sldId id="271" r:id="rId25"/>
    <p:sldId id="302" r:id="rId26"/>
    <p:sldId id="270" r:id="rId27"/>
    <p:sldId id="272" r:id="rId28"/>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72" autoAdjust="0"/>
  </p:normalViewPr>
  <p:slideViewPr>
    <p:cSldViewPr>
      <p:cViewPr>
        <p:scale>
          <a:sx n="65" d="100"/>
          <a:sy n="65" d="100"/>
        </p:scale>
        <p:origin x="764"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63272C2-2D01-6540-814D-E46448EA1183}" type="slidenum">
              <a:rPr kumimoji="1" lang="zh-CN" altLang="en-US" smtClean="0"/>
              <a:t>1</a:t>
            </a:fld>
            <a:endParaRPr kumimoji="1" lang="zh-CN" altLang="en-US"/>
          </a:p>
        </p:txBody>
      </p:sp>
    </p:spTree>
    <p:extLst>
      <p:ext uri="{BB962C8B-B14F-4D97-AF65-F5344CB8AC3E}">
        <p14:creationId xmlns:p14="http://schemas.microsoft.com/office/powerpoint/2010/main" val="387634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kích</a:t>
            </a:r>
            <a:r>
              <a:rPr lang="en-US" baseline="0"/>
              <a:t> chuột vào máy bay, câu hỏi hiện ra. HS trả lời xong, GV kích chuột vào máy bay nào thì đáp án của câu hỏi đó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43952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52655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41DDDB5-0BA4-4C46-A392-25610530286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445252-26E5-D545-A16F-CEAA9AC28176}"/>
              </a:ext>
            </a:extLst>
          </p:cNvPr>
          <p:cNvPicPr>
            <a:picLocks noChangeAspect="1"/>
          </p:cNvPicPr>
          <p:nvPr/>
        </p:nvPicPr>
        <p:blipFill>
          <a:blip r:embed="rId3"/>
          <a:stretch>
            <a:fillRect/>
          </a:stretch>
        </p:blipFill>
        <p:spPr>
          <a:xfrm>
            <a:off x="0" y="3284622"/>
            <a:ext cx="9144000" cy="1858879"/>
          </a:xfrm>
          <a:prstGeom prst="rect">
            <a:avLst/>
          </a:prstGeom>
        </p:spPr>
      </p:pic>
      <p:pic>
        <p:nvPicPr>
          <p:cNvPr id="36" name="图片 2">
            <a:extLst>
              <a:ext uri="{FF2B5EF4-FFF2-40B4-BE49-F238E27FC236}">
                <a16:creationId xmlns:a16="http://schemas.microsoft.com/office/drawing/2014/main" id="{D0398618-E6A3-4FFE-9B5E-C2521D47D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0" y="0"/>
            <a:ext cx="4259561" cy="5143500"/>
          </a:xfrm>
          <a:prstGeom prst="rect">
            <a:avLst/>
          </a:prstGeom>
        </p:spPr>
      </p:pic>
      <p:pic>
        <p:nvPicPr>
          <p:cNvPr id="37" name="图片 7">
            <a:extLst>
              <a:ext uri="{FF2B5EF4-FFF2-40B4-BE49-F238E27FC236}">
                <a16:creationId xmlns:a16="http://schemas.microsoft.com/office/drawing/2014/main" id="{BB55D42E-8FC9-2B4A-B8C4-1F92C5F7029E}"/>
              </a:ext>
            </a:extLst>
          </p:cNvPr>
          <p:cNvPicPr>
            <a:picLocks noChangeAspect="1"/>
          </p:cNvPicPr>
          <p:nvPr/>
        </p:nvPicPr>
        <p:blipFill>
          <a:blip r:embed="rId5"/>
          <a:stretch>
            <a:fillRect/>
          </a:stretch>
        </p:blipFill>
        <p:spPr>
          <a:xfrm>
            <a:off x="23169" y="2857501"/>
            <a:ext cx="2035708" cy="2404877"/>
          </a:xfrm>
          <a:prstGeom prst="rect">
            <a:avLst/>
          </a:prstGeom>
        </p:spPr>
      </p:pic>
      <p:sp>
        <p:nvSpPr>
          <p:cNvPr id="19" name="TextBox 18">
            <a:extLst>
              <a:ext uri="{FF2B5EF4-FFF2-40B4-BE49-F238E27FC236}">
                <a16:creationId xmlns:a16="http://schemas.microsoft.com/office/drawing/2014/main" id="{05DE3A2F-3226-4BF4-B093-01E4D466ECDE}"/>
              </a:ext>
            </a:extLst>
          </p:cNvPr>
          <p:cNvSpPr txBox="1"/>
          <p:nvPr/>
        </p:nvSpPr>
        <p:spPr>
          <a:xfrm>
            <a:off x="772264" y="1367766"/>
            <a:ext cx="6800850" cy="1203984"/>
          </a:xfrm>
          <a:prstGeom prst="rect">
            <a:avLst/>
          </a:prstGeom>
          <a:noFill/>
        </p:spPr>
        <p:txBody>
          <a:bodyPr wrap="square" lIns="0" tIns="0" rIns="0" bIns="0" rtlCol="0">
            <a:spAutoFit/>
          </a:bodyPr>
          <a:lstStyle/>
          <a:p>
            <a:pPr algn="ctr">
              <a:lnSpc>
                <a:spcPct val="150000"/>
              </a:lnSpc>
            </a:pPr>
            <a:r>
              <a:rPr lang="en-US" sz="2800" b="1">
                <a:solidFill>
                  <a:srgbClr val="C00000"/>
                </a:solidFill>
                <a:latin typeface="iCiel Cadena" panose="02000503000000020004" pitchFamily="2" charset="0"/>
              </a:rPr>
              <a:t>CHÀO MỪNG THẦY CÔ VÀ CÁC EM HỌC SINH</a:t>
            </a:r>
          </a:p>
          <a:p>
            <a:pPr algn="ctr">
              <a:lnSpc>
                <a:spcPct val="150000"/>
              </a:lnSpc>
            </a:pPr>
            <a:r>
              <a:rPr lang="en-US" sz="2800" b="1">
                <a:solidFill>
                  <a:srgbClr val="C00000"/>
                </a:solidFill>
                <a:latin typeface="iCiel Cadena" panose="02000503000000020004" pitchFamily="2" charset="0"/>
              </a:rPr>
              <a:t>ĐẾN VỚI BÀI HỌC MÔN TIẾNG VIỆT LỚP 1</a:t>
            </a:r>
            <a:endParaRPr lang="en-US" sz="2100" b="1">
              <a:solidFill>
                <a:schemeClr val="accent2">
                  <a:lumMod val="50000"/>
                </a:schemeClr>
              </a:solidFill>
              <a:latin typeface="iCiel Cadena" panose="02000503000000020004" pitchFamily="2" charset="0"/>
            </a:endParaRPr>
          </a:p>
        </p:txBody>
      </p:sp>
    </p:spTree>
    <p:extLst>
      <p:ext uri="{BB962C8B-B14F-4D97-AF65-F5344CB8AC3E}">
        <p14:creationId xmlns:p14="http://schemas.microsoft.com/office/powerpoint/2010/main" val="1798539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5" y="4501684"/>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0" y="4501684"/>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grpSp>
        <p:nvGrpSpPr>
          <p:cNvPr id="2" name="Group 1"/>
          <p:cNvGrpSpPr/>
          <p:nvPr/>
        </p:nvGrpSpPr>
        <p:grpSpPr>
          <a:xfrm>
            <a:off x="71910" y="95250"/>
            <a:ext cx="8977746" cy="4437245"/>
            <a:chOff x="71910" y="95250"/>
            <a:chExt cx="8977746" cy="4437245"/>
          </a:xfrm>
        </p:grpSpPr>
        <p:sp>
          <p:nvSpPr>
            <p:cNvPr id="10" name="TextBox 9"/>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1" name="TextBox 10"/>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299078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333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172150"/>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Ở các ngã ba, ngã tư đường phố thường có cây đèn ba màu: đỏ, vàng, xanh.</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2004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2568612"/>
            <a:ext cx="8382000" cy="2061994"/>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Đèn đỏ báo hiệu người đi đường và các phương tiện giao thông phải dừng lại. </a:t>
            </a:r>
          </a:p>
          <a:p>
            <a:pPr algn="just"/>
            <a:endParaRPr lang="en-US" sz="3200">
              <a:latin typeface="Arial" pitchFamily="34" charset="0"/>
              <a:ea typeface="Arial-Rounded" pitchFamily="34" charset="0"/>
              <a:cs typeface="Arial" pitchFamily="34" charset="0"/>
            </a:endParaRPr>
          </a:p>
          <a:p>
            <a:pPr algn="just"/>
            <a:r>
              <a:rPr lang="en-US" sz="3200">
                <a:latin typeface="Arial" pitchFamily="34" charset="0"/>
                <a:ea typeface="Arial-Rounded" pitchFamily="34" charset="0"/>
                <a:cs typeface="Arial" pitchFamily="34" charset="0"/>
              </a:rPr>
              <a:t>Đèn xanh báo hiệu được phép di chuyển.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886200" y="265097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87900" y="317438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391400" y="314726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00800" y="1798551"/>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781800" y="127635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581400" y="178619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000500" y="412433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8001000" y="4061394"/>
            <a:ext cx="107372" cy="429295"/>
            <a:chOff x="5029200" y="3423349"/>
            <a:chExt cx="107372" cy="429295"/>
          </a:xfrm>
        </p:grpSpPr>
        <p:cxnSp>
          <p:nvCxnSpPr>
            <p:cNvPr id="19" name="Straight Connector 18"/>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57790" y="438150"/>
            <a:ext cx="8161587"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0" y="4671366"/>
            <a:ext cx="6096000"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Bài tập đọc có mấy đoạn?</a:t>
            </a:r>
          </a:p>
        </p:txBody>
      </p:sp>
      <p:sp>
        <p:nvSpPr>
          <p:cNvPr id="8" name="TextBox 7"/>
          <p:cNvSpPr txBox="1"/>
          <p:nvPr/>
        </p:nvSpPr>
        <p:spPr>
          <a:xfrm>
            <a:off x="133037" y="4671366"/>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798" y="130369"/>
            <a:ext cx="579755" cy="207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 y="2209034"/>
            <a:ext cx="527050" cy="120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400800" y="1882188"/>
            <a:ext cx="98712" cy="425225"/>
            <a:chOff x="2590800" y="2277355"/>
            <a:chExt cx="98712" cy="425225"/>
          </a:xfrm>
        </p:grpSpPr>
        <p:cxnSp>
          <p:nvCxnSpPr>
            <p:cNvPr id="14" name="Straight Connector 13"/>
            <p:cNvCxnSpPr/>
            <p:nvPr/>
          </p:nvCxnSpPr>
          <p:spPr>
            <a:xfrm flipH="1">
              <a:off x="2590800"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773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8458200" y="3055925"/>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29144" y="114848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129144" y="2723983"/>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2" name="TextBox 21"/>
          <p:cNvSpPr txBox="1"/>
          <p:nvPr/>
        </p:nvSpPr>
        <p:spPr>
          <a:xfrm>
            <a:off x="1938394" y="-12918"/>
            <a:ext cx="5406422" cy="475545"/>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03" y="3468148"/>
            <a:ext cx="527050" cy="8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29144" y="3714750"/>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grpSp>
        <p:nvGrpSpPr>
          <p:cNvPr id="27" name="Group 26"/>
          <p:cNvGrpSpPr/>
          <p:nvPr/>
        </p:nvGrpSpPr>
        <p:grpSpPr>
          <a:xfrm>
            <a:off x="5638800" y="3877201"/>
            <a:ext cx="98712" cy="435617"/>
            <a:chOff x="2590800" y="2272159"/>
            <a:chExt cx="98712" cy="435617"/>
          </a:xfrm>
        </p:grpSpPr>
        <p:cxnSp>
          <p:nvCxnSpPr>
            <p:cNvPr id="30" name="Straight Connector 2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65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D2C55-2D40-4BB5-9FF6-EAB72762CC0D}"/>
              </a:ext>
            </a:extLst>
          </p:cNvPr>
          <p:cNvPicPr>
            <a:picLocks noChangeAspect="1"/>
          </p:cNvPicPr>
          <p:nvPr/>
        </p:nvPicPr>
        <p:blipFill>
          <a:blip r:embed="rId3"/>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0E35D4AD-D597-4D09-B128-A929AF7B1988}"/>
              </a:ext>
            </a:extLst>
          </p:cNvPr>
          <p:cNvPicPr>
            <a:picLocks noChangeAspect="1"/>
          </p:cNvPicPr>
          <p:nvPr/>
        </p:nvPicPr>
        <p:blipFill>
          <a:blip r:embed="rId4"/>
          <a:stretch>
            <a:fillRect/>
          </a:stretch>
        </p:blipFill>
        <p:spPr>
          <a:xfrm>
            <a:off x="327352" y="610807"/>
            <a:ext cx="8687000" cy="3816505"/>
          </a:xfrm>
          <a:prstGeom prst="rect">
            <a:avLst/>
          </a:prstGeom>
        </p:spPr>
      </p:pic>
      <p:sp>
        <p:nvSpPr>
          <p:cNvPr id="2" name="Title 1"/>
          <p:cNvSpPr>
            <a:spLocks noGrp="1"/>
          </p:cNvSpPr>
          <p:nvPr>
            <p:ph type="title"/>
          </p:nvPr>
        </p:nvSpPr>
        <p:spPr>
          <a:xfrm>
            <a:off x="381000" y="-19050"/>
            <a:ext cx="8229600" cy="857250"/>
          </a:xfrm>
        </p:spPr>
        <p:txBody>
          <a:bodyPr>
            <a:normAutofit/>
          </a:bodyPr>
          <a:lstStyle/>
          <a:p>
            <a:r>
              <a:rPr lang="en-US" sz="2400" b="1">
                <a:solidFill>
                  <a:srgbClr val="002060"/>
                </a:solidFill>
                <a:latin typeface="Arial" pitchFamily="34" charset="0"/>
                <a:cs typeface="Arial" pitchFamily="34" charset="0"/>
              </a:rPr>
              <a:t>Giải nghĩa từ khó:</a:t>
            </a:r>
          </a:p>
        </p:txBody>
      </p:sp>
      <p:sp>
        <p:nvSpPr>
          <p:cNvPr id="3" name="Title 1"/>
          <p:cNvSpPr txBox="1">
            <a:spLocks/>
          </p:cNvSpPr>
          <p:nvPr/>
        </p:nvSpPr>
        <p:spPr>
          <a:xfrm>
            <a:off x="1520612" y="1074852"/>
            <a:ext cx="3581400" cy="1238250"/>
          </a:xfrm>
          <a:prstGeom prst="rect">
            <a:avLst/>
          </a:prstGeom>
        </p:spPr>
        <p:txBody>
          <a:bodyPr vert="horz" lIns="91317" tIns="45660" rIns="91317" bIns="45660"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ba</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3 con đường.</a:t>
            </a:r>
          </a:p>
        </p:txBody>
      </p:sp>
      <p:sp>
        <p:nvSpPr>
          <p:cNvPr id="6" name="Title 1"/>
          <p:cNvSpPr txBox="1">
            <a:spLocks/>
          </p:cNvSpPr>
          <p:nvPr/>
        </p:nvSpPr>
        <p:spPr>
          <a:xfrm>
            <a:off x="3644157" y="2580767"/>
            <a:ext cx="37338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FF0000"/>
                </a:solidFill>
                <a:latin typeface="Arial" pitchFamily="34" charset="0"/>
                <a:cs typeface="Arial" pitchFamily="34" charset="0"/>
              </a:rPr>
              <a:t>Ngã tư</a:t>
            </a:r>
            <a:r>
              <a:rPr lang="en-US" sz="2400" b="1">
                <a:latin typeface="Arial" pitchFamily="34" charset="0"/>
                <a:cs typeface="Arial" pitchFamily="34" charset="0"/>
              </a:rPr>
              <a:t>:</a:t>
            </a:r>
            <a:r>
              <a:rPr lang="en-US" sz="2400" b="1">
                <a:solidFill>
                  <a:srgbClr val="FF0000"/>
                </a:solidFill>
                <a:latin typeface="Arial" pitchFamily="34" charset="0"/>
                <a:cs typeface="Arial" pitchFamily="34" charset="0"/>
              </a:rPr>
              <a:t> </a:t>
            </a:r>
          </a:p>
          <a:p>
            <a:pPr algn="just"/>
            <a:r>
              <a:rPr lang="en-US" sz="2400">
                <a:latin typeface="Arial" pitchFamily="34" charset="0"/>
                <a:cs typeface="Arial" pitchFamily="34" charset="0"/>
              </a:rPr>
              <a:t>chỗ giao nhau của 4 con đường.</a:t>
            </a:r>
          </a:p>
        </p:txBody>
      </p:sp>
      <p:pic>
        <p:nvPicPr>
          <p:cNvPr id="1026" name="Picture 2" descr="Ngã ba Đồng Lộc và khát vọng hòa bình: Bao xương máu mới làm nên Đồng Lộc">
            <a:extLst>
              <a:ext uri="{FF2B5EF4-FFF2-40B4-BE49-F238E27FC236}">
                <a16:creationId xmlns:a16="http://schemas.microsoft.com/office/drawing/2014/main" id="{3AE44465-6A34-43EA-A4A3-0925E12E4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2012" y="874686"/>
            <a:ext cx="2921285" cy="1717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ã Tư đường Hình ảnh | Định dạng hình ảnh JPG 501487937| vn.lovepik.com">
            <a:extLst>
              <a:ext uri="{FF2B5EF4-FFF2-40B4-BE49-F238E27FC236}">
                <a16:creationId xmlns:a16="http://schemas.microsoft.com/office/drawing/2014/main" id="{4D7DEF0F-E31C-42B8-B1BB-DF0CC62272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7665" y="2519060"/>
            <a:ext cx="2366492" cy="157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8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452B89-A0EC-4D27-B2FE-F2E9E052E18E}"/>
              </a:ext>
            </a:extLst>
          </p:cNvPr>
          <p:cNvPicPr>
            <a:picLocks noChangeAspect="1"/>
          </p:cNvPicPr>
          <p:nvPr/>
        </p:nvPicPr>
        <p:blipFill>
          <a:blip r:embed="rId3"/>
          <a:stretch>
            <a:fillRect/>
          </a:stretch>
        </p:blipFill>
        <p:spPr>
          <a:xfrm>
            <a:off x="1" y="-17745"/>
            <a:ext cx="9144000" cy="5148648"/>
          </a:xfrm>
          <a:prstGeom prst="rect">
            <a:avLst/>
          </a:prstGeom>
        </p:spPr>
      </p:pic>
      <p:pic>
        <p:nvPicPr>
          <p:cNvPr id="11" name="Picture 10">
            <a:extLst>
              <a:ext uri="{FF2B5EF4-FFF2-40B4-BE49-F238E27FC236}">
                <a16:creationId xmlns:a16="http://schemas.microsoft.com/office/drawing/2014/main" id="{C9BF8711-1A69-46B8-9D22-5BE1EDAD3822}"/>
              </a:ext>
            </a:extLst>
          </p:cNvPr>
          <p:cNvPicPr>
            <a:picLocks noChangeAspect="1"/>
          </p:cNvPicPr>
          <p:nvPr/>
        </p:nvPicPr>
        <p:blipFill>
          <a:blip r:embed="rId4"/>
          <a:stretch>
            <a:fillRect/>
          </a:stretch>
        </p:blipFill>
        <p:spPr>
          <a:xfrm>
            <a:off x="531778" y="1027926"/>
            <a:ext cx="7772400" cy="2917930"/>
          </a:xfrm>
          <a:prstGeom prst="rect">
            <a:avLst/>
          </a:prstGeom>
        </p:spPr>
      </p:pic>
      <p:sp>
        <p:nvSpPr>
          <p:cNvPr id="5" name="Title 1"/>
          <p:cNvSpPr txBox="1">
            <a:spLocks/>
          </p:cNvSpPr>
          <p:nvPr/>
        </p:nvSpPr>
        <p:spPr>
          <a:xfrm>
            <a:off x="989789" y="1466850"/>
            <a:ext cx="6856378" cy="838200"/>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Điều khiển</a:t>
            </a:r>
            <a:r>
              <a:rPr lang="en-US" sz="3600" b="1">
                <a:latin typeface="Arial" pitchFamily="34" charset="0"/>
                <a:cs typeface="Arial" pitchFamily="34" charset="0"/>
              </a:rPr>
              <a:t>: </a:t>
            </a:r>
            <a:r>
              <a:rPr lang="en-US" sz="3600">
                <a:latin typeface="Arial" pitchFamily="34" charset="0"/>
                <a:cs typeface="Arial" pitchFamily="34" charset="0"/>
              </a:rPr>
              <a:t>làm cho quá trình hoạt động diễn ra đúng quy tắc.</a:t>
            </a:r>
          </a:p>
        </p:txBody>
      </p:sp>
      <p:sp>
        <p:nvSpPr>
          <p:cNvPr id="7" name="Title 1"/>
          <p:cNvSpPr txBox="1">
            <a:spLocks/>
          </p:cNvSpPr>
          <p:nvPr/>
        </p:nvSpPr>
        <p:spPr>
          <a:xfrm>
            <a:off x="1143000" y="2662635"/>
            <a:ext cx="6096000" cy="516082"/>
          </a:xfrm>
          <a:prstGeom prst="rect">
            <a:avLst/>
          </a:prstGeom>
        </p:spPr>
        <p:txBody>
          <a:bodyPr vert="horz" lIns="91317" tIns="45660" rIns="91317" bIns="45660" rtlCol="0" anchor="ctr">
            <a:normAutofit fontScale="775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rgbClr val="FF0000"/>
                </a:solidFill>
                <a:latin typeface="Arial" pitchFamily="34" charset="0"/>
                <a:cs typeface="Arial" pitchFamily="34" charset="0"/>
              </a:rPr>
              <a:t>Tuân thủ</a:t>
            </a:r>
            <a:r>
              <a:rPr lang="en-US" sz="3600" b="1">
                <a:latin typeface="Arial" pitchFamily="34" charset="0"/>
                <a:cs typeface="Arial" pitchFamily="34" charset="0"/>
              </a:rPr>
              <a:t>: </a:t>
            </a:r>
            <a:r>
              <a:rPr lang="en-US" sz="3600">
                <a:latin typeface="Arial" pitchFamily="34" charset="0"/>
                <a:cs typeface="Arial" pitchFamily="34" charset="0"/>
              </a:rPr>
              <a:t>làm theo điều đã quy định.</a:t>
            </a:r>
          </a:p>
        </p:txBody>
      </p:sp>
      <p:pic>
        <p:nvPicPr>
          <p:cNvPr id="12" name="图片 7">
            <a:extLst>
              <a:ext uri="{FF2B5EF4-FFF2-40B4-BE49-F238E27FC236}">
                <a16:creationId xmlns:a16="http://schemas.microsoft.com/office/drawing/2014/main" id="{347A7703-04E1-4310-97CF-392A4333E7A1}"/>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7292"/>
                    </a14:imgEffect>
                    <a14:imgEffect>
                      <a14:brightnessContrast bright="-4000" contrast="-2000"/>
                    </a14:imgEffect>
                  </a14:imgLayer>
                </a14:imgProps>
              </a:ext>
            </a:extLst>
          </a:blip>
          <a:stretch>
            <a:fillRect/>
          </a:stretch>
        </p:blipFill>
        <p:spPr>
          <a:xfrm>
            <a:off x="-115875" y="2995640"/>
            <a:ext cx="1911393" cy="2258018"/>
          </a:xfrm>
          <a:prstGeom prst="rect">
            <a:avLst/>
          </a:prstGeom>
        </p:spPr>
      </p:pic>
    </p:spTree>
    <p:extLst>
      <p:ext uri="{BB962C8B-B14F-4D97-AF65-F5344CB8AC3E}">
        <p14:creationId xmlns:p14="http://schemas.microsoft.com/office/powerpoint/2010/main" val="3332631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grpSp>
        <p:nvGrpSpPr>
          <p:cNvPr id="7" name="Group 6"/>
          <p:cNvGrpSpPr/>
          <p:nvPr/>
        </p:nvGrpSpPr>
        <p:grpSpPr>
          <a:xfrm>
            <a:off x="71910" y="95250"/>
            <a:ext cx="8977746" cy="4437245"/>
            <a:chOff x="71910" y="95250"/>
            <a:chExt cx="8977746" cy="4437245"/>
          </a:xfrm>
        </p:grpSpPr>
        <p:sp>
          <p:nvSpPr>
            <p:cNvPr id="8" name="TextBox 7"/>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2" name="TextBox 11"/>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3480743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511350" y="4468332"/>
            <a:ext cx="3090632" cy="483195"/>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grpSp>
        <p:nvGrpSpPr>
          <p:cNvPr id="8" name="Group 7"/>
          <p:cNvGrpSpPr/>
          <p:nvPr/>
        </p:nvGrpSpPr>
        <p:grpSpPr>
          <a:xfrm>
            <a:off x="71910" y="95250"/>
            <a:ext cx="8977746" cy="4437245"/>
            <a:chOff x="71910" y="95250"/>
            <a:chExt cx="8977746" cy="4437245"/>
          </a:xfrm>
        </p:grpSpPr>
        <p:sp>
          <p:nvSpPr>
            <p:cNvPr id="9" name="TextBox 8"/>
            <p:cNvSpPr txBox="1"/>
            <p:nvPr/>
          </p:nvSpPr>
          <p:spPr>
            <a:xfrm>
              <a:off x="71910" y="5930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0" name="TextBox 9"/>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4213727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81478"/>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4191000" y="5238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1910" y="420505"/>
            <a:ext cx="8977746" cy="4591133"/>
            <a:chOff x="71910" y="95250"/>
            <a:chExt cx="8977746" cy="4591133"/>
          </a:xfrm>
        </p:grpSpPr>
        <p:sp>
          <p:nvSpPr>
            <p:cNvPr id="12" name="TextBox 11"/>
            <p:cNvSpPr txBox="1"/>
            <p:nvPr/>
          </p:nvSpPr>
          <p:spPr>
            <a:xfrm>
              <a:off x="71910" y="593076"/>
              <a:ext cx="8977746" cy="4093307"/>
            </a:xfrm>
            <a:prstGeom prst="rect">
              <a:avLst/>
            </a:prstGeom>
            <a:noFill/>
          </p:spPr>
          <p:txBody>
            <a:bodyPr wrap="square" lIns="91317" tIns="45660" rIns="91317" bIns="45660" rtlCol="0">
              <a:spAutoFit/>
            </a:bodyPr>
            <a:lstStyle/>
            <a:p>
              <a:pPr algn="just"/>
              <a:r>
                <a:rPr lang="en-US" sz="25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5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5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13" name="TextBox 12"/>
            <p:cNvSpPr txBox="1"/>
            <p:nvPr/>
          </p:nvSpPr>
          <p:spPr>
            <a:xfrm>
              <a:off x="1490273" y="952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grpSp>
    </p:spTree>
    <p:extLst>
      <p:ext uri="{BB962C8B-B14F-4D97-AF65-F5344CB8AC3E}">
        <p14:creationId xmlns:p14="http://schemas.microsoft.com/office/powerpoint/2010/main" val="21827409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74" y="4552950"/>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Đèn giao thông có mấy màu?</a:t>
            </a:r>
          </a:p>
        </p:txBody>
      </p:sp>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cxnSp>
        <p:nvCxnSpPr>
          <p:cNvPr id="4" name="Straight Connector 3">
            <a:extLst>
              <a:ext uri="{FF2B5EF4-FFF2-40B4-BE49-F238E27FC236}">
                <a16:creationId xmlns:a16="http://schemas.microsoft.com/office/drawing/2014/main" id="{1B57C5B8-A4C3-4769-A00A-B875BD7C3274}"/>
              </a:ext>
            </a:extLst>
          </p:cNvPr>
          <p:cNvCxnSpPr/>
          <p:nvPr/>
        </p:nvCxnSpPr>
        <p:spPr>
          <a:xfrm>
            <a:off x="914400" y="1352550"/>
            <a:ext cx="365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8" name="TextBox 7"/>
          <p:cNvSpPr txBox="1"/>
          <p:nvPr/>
        </p:nvSpPr>
        <p:spPr>
          <a:xfrm>
            <a:off x="0" y="455830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Mỗi màu của đèn giao thông báo hiệu điều gì?</a:t>
            </a:r>
          </a:p>
        </p:txBody>
      </p:sp>
      <p:cxnSp>
        <p:nvCxnSpPr>
          <p:cNvPr id="10" name="Straight Connector 9">
            <a:extLst>
              <a:ext uri="{FF2B5EF4-FFF2-40B4-BE49-F238E27FC236}">
                <a16:creationId xmlns:a16="http://schemas.microsoft.com/office/drawing/2014/main" id="{C2B91D17-1750-470A-80C7-9989325CCDA4}"/>
              </a:ext>
            </a:extLst>
          </p:cNvPr>
          <p:cNvCxnSpPr/>
          <p:nvPr/>
        </p:nvCxnSpPr>
        <p:spPr>
          <a:xfrm>
            <a:off x="4953000" y="1352550"/>
            <a:ext cx="381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79B116-A201-454D-A01B-0AC35B934792}"/>
              </a:ext>
            </a:extLst>
          </p:cNvPr>
          <p:cNvCxnSpPr>
            <a:cxnSpLocks/>
          </p:cNvCxnSpPr>
          <p:nvPr/>
        </p:nvCxnSpPr>
        <p:spPr>
          <a:xfrm>
            <a:off x="304800" y="1733550"/>
            <a:ext cx="84582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BF32D7-9BC6-4CAF-9E4D-55E899C88DE4}"/>
              </a:ext>
            </a:extLst>
          </p:cNvPr>
          <p:cNvCxnSpPr>
            <a:cxnSpLocks/>
          </p:cNvCxnSpPr>
          <p:nvPr/>
        </p:nvCxnSpPr>
        <p:spPr>
          <a:xfrm>
            <a:off x="304800" y="2190750"/>
            <a:ext cx="6248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E19EF6-7B04-40F9-91C8-5DB018FC00EE}"/>
              </a:ext>
            </a:extLst>
          </p:cNvPr>
          <p:cNvCxnSpPr>
            <a:cxnSpLocks/>
          </p:cNvCxnSpPr>
          <p:nvPr/>
        </p:nvCxnSpPr>
        <p:spPr>
          <a:xfrm>
            <a:off x="6614652" y="2190750"/>
            <a:ext cx="23007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19594A-C06D-4910-8262-6015817614FD}"/>
              </a:ext>
            </a:extLst>
          </p:cNvPr>
          <p:cNvCxnSpPr>
            <a:cxnSpLocks/>
          </p:cNvCxnSpPr>
          <p:nvPr/>
        </p:nvCxnSpPr>
        <p:spPr>
          <a:xfrm>
            <a:off x="194187" y="2571750"/>
            <a:ext cx="69686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578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1+#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96277"/>
            <a:ext cx="8762999" cy="4247208"/>
          </a:xfrm>
          <a:prstGeom prst="rect">
            <a:avLst/>
          </a:prstGeom>
        </p:spPr>
        <p:txBody>
          <a:bodyPr wrap="square" lIns="91330" tIns="45666" rIns="91330" bIns="45666">
            <a:spAutoFit/>
          </a:bodyPr>
          <a:lstStyle/>
          <a:p>
            <a:pPr algn="just"/>
            <a:r>
              <a:rPr lang="en-US" sz="27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r>
              <a:rPr lang="en-US" sz="27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endParaRPr lang="en-US" sz="2700">
              <a:latin typeface="Arial" pitchFamily="34" charset="0"/>
              <a:ea typeface="Arial-Rounded" pitchFamily="34" charset="0"/>
              <a:cs typeface="Arial" pitchFamily="34" charset="0"/>
            </a:endParaRPr>
          </a:p>
        </p:txBody>
      </p:sp>
      <p:sp>
        <p:nvSpPr>
          <p:cNvPr id="5" name="TextBox 4"/>
          <p:cNvSpPr txBox="1"/>
          <p:nvPr/>
        </p:nvSpPr>
        <p:spPr>
          <a:xfrm>
            <a:off x="1676400" y="-19050"/>
            <a:ext cx="56388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 và đoạn 2:</a:t>
            </a:r>
          </a:p>
        </p:txBody>
      </p:sp>
      <p:sp>
        <p:nvSpPr>
          <p:cNvPr id="9" name="TextBox 8"/>
          <p:cNvSpPr txBox="1"/>
          <p:nvPr/>
        </p:nvSpPr>
        <p:spPr>
          <a:xfrm>
            <a:off x="0" y="4256017"/>
            <a:ext cx="9144000" cy="867271"/>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Nếu không có đèn giao thông thì việc đi lại ở các đường phố sẽ như thế nào?</a:t>
            </a:r>
          </a:p>
        </p:txBody>
      </p:sp>
      <p:cxnSp>
        <p:nvCxnSpPr>
          <p:cNvPr id="10" name="Straight Connector 9">
            <a:extLst>
              <a:ext uri="{FF2B5EF4-FFF2-40B4-BE49-F238E27FC236}">
                <a16:creationId xmlns:a16="http://schemas.microsoft.com/office/drawing/2014/main" id="{8E4AFF2B-0EEA-483E-937B-4BE10C404F16}"/>
              </a:ext>
            </a:extLst>
          </p:cNvPr>
          <p:cNvCxnSpPr/>
          <p:nvPr/>
        </p:nvCxnSpPr>
        <p:spPr>
          <a:xfrm>
            <a:off x="6705600" y="3409950"/>
            <a:ext cx="213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1D96AC-EAFB-4038-9120-ECCF26A57192}"/>
              </a:ext>
            </a:extLst>
          </p:cNvPr>
          <p:cNvCxnSpPr>
            <a:cxnSpLocks/>
          </p:cNvCxnSpPr>
          <p:nvPr/>
        </p:nvCxnSpPr>
        <p:spPr>
          <a:xfrm>
            <a:off x="304800" y="3790950"/>
            <a:ext cx="845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DB959D-7E9B-49C4-91BC-A244116C4DB0}"/>
              </a:ext>
            </a:extLst>
          </p:cNvPr>
          <p:cNvCxnSpPr>
            <a:cxnSpLocks/>
          </p:cNvCxnSpPr>
          <p:nvPr/>
        </p:nvCxnSpPr>
        <p:spPr>
          <a:xfrm>
            <a:off x="228600" y="41719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267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01" y="1504950"/>
            <a:ext cx="9007299" cy="1754326"/>
          </a:xfrm>
          <a:prstGeom prst="rect">
            <a:avLst/>
          </a:prstGeom>
        </p:spPr>
        <p:txBody>
          <a:bodyPr wrap="square">
            <a:spAutoFit/>
          </a:bodyPr>
          <a:lstStyle/>
          <a:p>
            <a:pPr algn="just">
              <a:spcBef>
                <a:spcPts val="600"/>
              </a:spcBef>
            </a:pPr>
            <a:r>
              <a:rPr lang="en-US" sz="36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5" name="TextBox 4"/>
          <p:cNvSpPr txBox="1"/>
          <p:nvPr/>
        </p:nvSpPr>
        <p:spPr>
          <a:xfrm>
            <a:off x="0" y="4530259"/>
            <a:ext cx="9144000" cy="507722"/>
          </a:xfrm>
          <a:prstGeom prst="rect">
            <a:avLst/>
          </a:prstGeom>
          <a:solidFill>
            <a:srgbClr val="B9EDFF"/>
          </a:solidFill>
        </p:spPr>
        <p:txBody>
          <a:bodyPr wrap="square" lIns="91330" tIns="45666" rIns="91330" bIns="45666" rtlCol="0">
            <a:spAutoFit/>
          </a:bodyPr>
          <a:lstStyle/>
          <a:p>
            <a:pPr algn="ctr"/>
            <a:r>
              <a:rPr lang="en-US" sz="2700">
                <a:latin typeface="Arial" pitchFamily="34" charset="0"/>
                <a:ea typeface="Arial-Rounded" pitchFamily="34" charset="0"/>
                <a:cs typeface="Arial" pitchFamily="34" charset="0"/>
              </a:rPr>
              <a:t>Tuân thủ sự điều khiển của đèn giao thông có ý nghĩa gì?</a:t>
            </a:r>
          </a:p>
        </p:txBody>
      </p:sp>
      <p:sp>
        <p:nvSpPr>
          <p:cNvPr id="6" name="TextBox 5"/>
          <p:cNvSpPr txBox="1"/>
          <p:nvPr/>
        </p:nvSpPr>
        <p:spPr>
          <a:xfrm>
            <a:off x="2882900" y="1333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3:</a:t>
            </a:r>
          </a:p>
        </p:txBody>
      </p:sp>
    </p:spTree>
    <p:extLst>
      <p:ext uri="{BB962C8B-B14F-4D97-AF65-F5344CB8AC3E}">
        <p14:creationId xmlns:p14="http://schemas.microsoft.com/office/powerpoint/2010/main" val="4184600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CEC71-69EF-4BBE-A658-FD52BB1CDD5B}"/>
              </a:ext>
            </a:extLst>
          </p:cNvPr>
          <p:cNvPicPr>
            <a:picLocks noChangeAspect="1"/>
          </p:cNvPicPr>
          <p:nvPr/>
        </p:nvPicPr>
        <p:blipFill>
          <a:blip r:embed="rId2"/>
          <a:stretch>
            <a:fillRect/>
          </a:stretch>
        </p:blipFill>
        <p:spPr>
          <a:xfrm>
            <a:off x="304800" y="590550"/>
            <a:ext cx="8642430" cy="2667000"/>
          </a:xfrm>
          <a:prstGeom prst="rect">
            <a:avLst/>
          </a:prstGeom>
        </p:spPr>
      </p:pic>
    </p:spTree>
    <p:extLst>
      <p:ext uri="{BB962C8B-B14F-4D97-AF65-F5344CB8AC3E}">
        <p14:creationId xmlns:p14="http://schemas.microsoft.com/office/powerpoint/2010/main" val="32720312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ướng dẫn viết - X">
            <a:hlinkClick r:id="" action="ppaction://media"/>
            <a:extLst>
              <a:ext uri="{FF2B5EF4-FFF2-40B4-BE49-F238E27FC236}">
                <a16:creationId xmlns:a16="http://schemas.microsoft.com/office/drawing/2014/main" id="{29190FEF-E8C5-4AB6-B538-8C567F996D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314325"/>
            <a:ext cx="8026400" cy="4514850"/>
          </a:xfrm>
          <a:prstGeom prst="rect">
            <a:avLst/>
          </a:prstGeom>
        </p:spPr>
      </p:pic>
    </p:spTree>
    <p:extLst>
      <p:ext uri="{BB962C8B-B14F-4D97-AF65-F5344CB8AC3E}">
        <p14:creationId xmlns:p14="http://schemas.microsoft.com/office/powerpoint/2010/main" val="1975480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ữ hoa X cỡ nhỏ 2,5 ly">
            <a:hlinkClick r:id="" action="ppaction://media"/>
            <a:extLst>
              <a:ext uri="{FF2B5EF4-FFF2-40B4-BE49-F238E27FC236}">
                <a16:creationId xmlns:a16="http://schemas.microsoft.com/office/drawing/2014/main" id="{2E8D1C60-0744-436C-8C39-C492288381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390218"/>
            <a:ext cx="4724400" cy="4724400"/>
          </a:xfrm>
          <a:prstGeom prst="rect">
            <a:avLst/>
          </a:prstGeom>
        </p:spPr>
      </p:pic>
    </p:spTree>
    <p:extLst>
      <p:ext uri="{BB962C8B-B14F-4D97-AF65-F5344CB8AC3E}">
        <p14:creationId xmlns:p14="http://schemas.microsoft.com/office/powerpoint/2010/main" val="2254700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F9A0D5-4431-4651-A4C9-B67BF6F6F417}"/>
              </a:ext>
            </a:extLst>
          </p:cNvPr>
          <p:cNvPicPr>
            <a:picLocks noChangeAspect="1"/>
          </p:cNvPicPr>
          <p:nvPr/>
        </p:nvPicPr>
        <p:blipFill>
          <a:blip r:embed="rId2"/>
          <a:stretch>
            <a:fillRect/>
          </a:stretch>
        </p:blipFill>
        <p:spPr>
          <a:xfrm>
            <a:off x="228600" y="590550"/>
            <a:ext cx="8716496" cy="3581400"/>
          </a:xfrm>
          <a:prstGeom prst="rect">
            <a:avLst/>
          </a:prstGeom>
        </p:spPr>
      </p:pic>
      <p:sp>
        <p:nvSpPr>
          <p:cNvPr id="9" name="TextBox 8">
            <a:extLst>
              <a:ext uri="{FF2B5EF4-FFF2-40B4-BE49-F238E27FC236}">
                <a16:creationId xmlns:a16="http://schemas.microsoft.com/office/drawing/2014/main" id="{EC9BF597-BAFD-4A4A-AB3A-AB9FF432E585}"/>
              </a:ext>
            </a:extLst>
          </p:cNvPr>
          <p:cNvSpPr txBox="1"/>
          <p:nvPr/>
        </p:nvSpPr>
        <p:spPr>
          <a:xfrm>
            <a:off x="2839064" y="1532338"/>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điều khiển</a:t>
            </a:r>
          </a:p>
        </p:txBody>
      </p:sp>
      <p:sp>
        <p:nvSpPr>
          <p:cNvPr id="10" name="TextBox 9">
            <a:extLst>
              <a:ext uri="{FF2B5EF4-FFF2-40B4-BE49-F238E27FC236}">
                <a16:creationId xmlns:a16="http://schemas.microsoft.com/office/drawing/2014/main" id="{820DF6D4-067F-4364-94A6-7ED4C8765A07}"/>
              </a:ext>
            </a:extLst>
          </p:cNvPr>
          <p:cNvSpPr txBox="1"/>
          <p:nvPr/>
        </p:nvSpPr>
        <p:spPr>
          <a:xfrm>
            <a:off x="5181600" y="1532338"/>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điều khiển</a:t>
            </a:r>
          </a:p>
        </p:txBody>
      </p:sp>
      <p:sp>
        <p:nvSpPr>
          <p:cNvPr id="11" name="TextBox 10">
            <a:extLst>
              <a:ext uri="{FF2B5EF4-FFF2-40B4-BE49-F238E27FC236}">
                <a16:creationId xmlns:a16="http://schemas.microsoft.com/office/drawing/2014/main" id="{C85684FE-5BC3-43AB-B077-329C26EF402C}"/>
              </a:ext>
            </a:extLst>
          </p:cNvPr>
          <p:cNvSpPr txBox="1"/>
          <p:nvPr/>
        </p:nvSpPr>
        <p:spPr>
          <a:xfrm>
            <a:off x="2839064" y="2706240"/>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giao thông</a:t>
            </a:r>
          </a:p>
        </p:txBody>
      </p:sp>
      <p:sp>
        <p:nvSpPr>
          <p:cNvPr id="12" name="TextBox 11">
            <a:extLst>
              <a:ext uri="{FF2B5EF4-FFF2-40B4-BE49-F238E27FC236}">
                <a16:creationId xmlns:a16="http://schemas.microsoft.com/office/drawing/2014/main" id="{39D1BE29-AA6B-4B73-962C-6671D6D9214A}"/>
              </a:ext>
            </a:extLst>
          </p:cNvPr>
          <p:cNvSpPr txBox="1"/>
          <p:nvPr/>
        </p:nvSpPr>
        <p:spPr>
          <a:xfrm>
            <a:off x="5638800" y="2706240"/>
            <a:ext cx="2286000" cy="523220"/>
          </a:xfrm>
          <a:prstGeom prst="rect">
            <a:avLst/>
          </a:prstGeom>
          <a:noFill/>
        </p:spPr>
        <p:txBody>
          <a:bodyPr wrap="square" rtlCol="0">
            <a:spAutoFit/>
          </a:bodyPr>
          <a:lstStyle/>
          <a:p>
            <a:r>
              <a:rPr lang="en-US" sz="2800" b="1">
                <a:solidFill>
                  <a:srgbClr val="7030A0"/>
                </a:solidFill>
                <a:latin typeface="HP001 4 hàng" panose="020B0603050302020204" pitchFamily="34" charset="0"/>
              </a:rPr>
              <a:t>giao thông</a:t>
            </a:r>
          </a:p>
        </p:txBody>
      </p:sp>
    </p:spTree>
    <p:extLst>
      <p:ext uri="{BB962C8B-B14F-4D97-AF65-F5344CB8AC3E}">
        <p14:creationId xmlns:p14="http://schemas.microsoft.com/office/powerpoint/2010/main" val="3626274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950" y="2117609"/>
            <a:ext cx="8743950" cy="2147323"/>
            <a:chOff x="155314" y="3503807"/>
            <a:chExt cx="8743950"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Đèn giao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Ūg có ba jàu</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2153488" y="1170810"/>
            <a:ext cx="3903412"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Đèn giao thông có (…).</a:t>
            </a:r>
          </a:p>
        </p:txBody>
      </p:sp>
      <p:cxnSp>
        <p:nvCxnSpPr>
          <p:cNvPr id="11" name="Straight Arrow Connector 10"/>
          <p:cNvCxnSpPr/>
          <p:nvPr/>
        </p:nvCxnSpPr>
        <p:spPr>
          <a:xfrm>
            <a:off x="189950" y="2785347"/>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496791" y="2476632"/>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69674"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3559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3439391"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876456"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422844"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955454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Đèn giao thông </a:t>
            </a:r>
            <a:r>
              <a:rPr lang="en-US" sz="3200">
                <a:solidFill>
                  <a:schemeClr val="tx1"/>
                </a:solidFill>
                <a:latin typeface="Arial" pitchFamily="34" charset="0"/>
                <a:cs typeface="Arial" pitchFamily="34" charset="0"/>
              </a:rPr>
              <a:t>(trang 78, 79).</a:t>
            </a:r>
          </a:p>
          <a:p>
            <a:pPr marL="457200" indent="-457200" algn="just">
              <a:buFontTx/>
              <a:buChar char="-"/>
            </a:pPr>
            <a:r>
              <a:rPr lang="en-US" sz="3200">
                <a:solidFill>
                  <a:schemeClr val="tx1"/>
                </a:solidFill>
                <a:latin typeface="Arial" pitchFamily="34" charset="0"/>
                <a:cs typeface="Arial" pitchFamily="34" charset="0"/>
              </a:rPr>
              <a:t>Hoàn thành vở bài tập.</a:t>
            </a:r>
          </a:p>
          <a:p>
            <a:pPr marL="457200" indent="-457200" algn="just">
              <a:buFontTx/>
              <a:buChar char="-"/>
            </a:pPr>
            <a:r>
              <a:rPr lang="en-US" sz="3200">
                <a:solidFill>
                  <a:schemeClr val="tx1"/>
                </a:solidFill>
                <a:latin typeface="Arial" pitchFamily="34" charset="0"/>
                <a:cs typeface="Arial" pitchFamily="34" charset="0"/>
              </a:rPr>
              <a:t>Chuẩn bị bài mới (trang 80, 81).</a:t>
            </a:r>
          </a:p>
        </p:txBody>
      </p:sp>
    </p:spTree>
    <p:extLst>
      <p:ext uri="{BB962C8B-B14F-4D97-AF65-F5344CB8AC3E}">
        <p14:creationId xmlns:p14="http://schemas.microsoft.com/office/powerpoint/2010/main" val="33885114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31542"/>
            <a:ext cx="2895600" cy="857250"/>
          </a:xfrm>
        </p:spPr>
        <p:txBody>
          <a:bodyPr>
            <a:normAutofit fontScale="90000"/>
          </a:bodyPr>
          <a:lstStyle/>
          <a:p>
            <a:pPr algn="l"/>
            <a:r>
              <a:rPr lang="en-US">
                <a:solidFill>
                  <a:schemeClr val="tx2"/>
                </a:solidFill>
                <a:latin typeface="Arial" pitchFamily="34" charset="0"/>
                <a:cs typeface="Arial" pitchFamily="34" charset="0"/>
              </a:rPr>
              <a:t>1</a:t>
            </a:r>
            <a:r>
              <a:rPr lang="en-US" i="1">
                <a:solidFill>
                  <a:schemeClr val="tx2"/>
                </a:solidFill>
                <a:latin typeface="Arial" pitchFamily="34" charset="0"/>
                <a:cs typeface="Arial" pitchFamily="34" charset="0"/>
              </a:rPr>
              <a:t>. gi</a:t>
            </a:r>
            <a:r>
              <a:rPr lang="en-US">
                <a:solidFill>
                  <a:schemeClr val="tx2"/>
                </a:solidFill>
                <a:latin typeface="Arial" pitchFamily="34" charset="0"/>
                <a:cs typeface="Arial" pitchFamily="34" charset="0"/>
              </a:rPr>
              <a:t> hay </a:t>
            </a:r>
            <a:r>
              <a:rPr lang="en-US" i="1">
                <a:solidFill>
                  <a:schemeClr val="tx2"/>
                </a:solidFill>
                <a:latin typeface="Arial" pitchFamily="34" charset="0"/>
                <a:cs typeface="Arial" pitchFamily="34" charset="0"/>
              </a:rPr>
              <a:t>d</a:t>
            </a:r>
            <a:r>
              <a:rPr lang="en-US">
                <a:solidFill>
                  <a:schemeClr val="tx2"/>
                </a:solidFill>
                <a:latin typeface="Arial" pitchFamily="34" charset="0"/>
                <a:cs typeface="Arial" pitchFamily="34" charset="0"/>
              </a:rPr>
              <a:t>?</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ngọn …ó</a:t>
            </a:r>
            <a:br>
              <a:rPr lang="en-US">
                <a:solidFill>
                  <a:schemeClr val="tx2"/>
                </a:solidFill>
                <a:latin typeface="Arial" pitchFamily="34" charset="0"/>
                <a:cs typeface="Arial" pitchFamily="34" charset="0"/>
              </a:rPr>
            </a:br>
            <a:r>
              <a:rPr lang="en-US">
                <a:solidFill>
                  <a:schemeClr val="tx2"/>
                </a:solidFill>
                <a:latin typeface="Arial" pitchFamily="34" charset="0"/>
                <a:cs typeface="Arial" pitchFamily="34" charset="0"/>
              </a:rPr>
              <a:t>cặp …a</a:t>
            </a:r>
          </a:p>
        </p:txBody>
      </p:sp>
      <p:sp>
        <p:nvSpPr>
          <p:cNvPr id="15" name="Title 1"/>
          <p:cNvSpPr txBox="1">
            <a:spLocks/>
          </p:cNvSpPr>
          <p:nvPr/>
        </p:nvSpPr>
        <p:spPr>
          <a:xfrm>
            <a:off x="1504950" y="618840"/>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gi</a:t>
            </a:r>
          </a:p>
        </p:txBody>
      </p:sp>
      <p:sp>
        <p:nvSpPr>
          <p:cNvPr id="16" name="Title 1"/>
          <p:cNvSpPr txBox="1">
            <a:spLocks/>
          </p:cNvSpPr>
          <p:nvPr/>
        </p:nvSpPr>
        <p:spPr>
          <a:xfrm>
            <a:off x="1314450" y="1218915"/>
            <a:ext cx="685800" cy="85725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chemeClr val="tx2"/>
                </a:solidFill>
                <a:latin typeface="Arial" pitchFamily="34" charset="0"/>
                <a:cs typeface="Arial" pitchFamily="34" charset="0"/>
              </a:rPr>
              <a:t>d</a:t>
            </a:r>
          </a:p>
        </p:txBody>
      </p:sp>
      <p:sp>
        <p:nvSpPr>
          <p:cNvPr id="17" name="Title 1"/>
          <p:cNvSpPr txBox="1">
            <a:spLocks/>
          </p:cNvSpPr>
          <p:nvPr/>
        </p:nvSpPr>
        <p:spPr>
          <a:xfrm>
            <a:off x="2990850" y="9240"/>
            <a:ext cx="2971800" cy="2160181"/>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2. Khi bị lạc, chúng ta nên (…)</a:t>
            </a:r>
          </a:p>
        </p:txBody>
      </p:sp>
      <p:sp>
        <p:nvSpPr>
          <p:cNvPr id="18" name="Title 1"/>
          <p:cNvSpPr txBox="1">
            <a:spLocks/>
          </p:cNvSpPr>
          <p:nvPr/>
        </p:nvSpPr>
        <p:spPr>
          <a:xfrm>
            <a:off x="3035328" y="1941556"/>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A. bình tĩnh</a:t>
            </a:r>
          </a:p>
        </p:txBody>
      </p:sp>
      <p:sp>
        <p:nvSpPr>
          <p:cNvPr id="19" name="Title 1"/>
          <p:cNvSpPr txBox="1">
            <a:spLocks/>
          </p:cNvSpPr>
          <p:nvPr/>
        </p:nvSpPr>
        <p:spPr>
          <a:xfrm>
            <a:off x="3009900" y="2653710"/>
            <a:ext cx="3143250" cy="1080090"/>
          </a:xfrm>
          <a:prstGeom prst="rect">
            <a:avLst/>
          </a:prstGeom>
        </p:spPr>
        <p:txBody>
          <a:bodyPr vert="horz" lIns="91317" tIns="45660" rIns="91317" bIns="45660" rtlCol="0" anchor="ctr">
            <a:normAutofit fontScale="9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7030A0"/>
                </a:solidFill>
                <a:latin typeface="Arial" pitchFamily="34" charset="0"/>
                <a:cs typeface="Arial" pitchFamily="34" charset="0"/>
              </a:rPr>
              <a:t>B. hoảng hốt</a:t>
            </a:r>
          </a:p>
        </p:txBody>
      </p:sp>
      <p:sp>
        <p:nvSpPr>
          <p:cNvPr id="20" name="Title 1"/>
          <p:cNvSpPr txBox="1">
            <a:spLocks/>
          </p:cNvSpPr>
          <p:nvPr/>
        </p:nvSpPr>
        <p:spPr>
          <a:xfrm>
            <a:off x="6248400" y="-171450"/>
            <a:ext cx="2971800" cy="3184515"/>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C00000"/>
                </a:solidFill>
                <a:latin typeface="Arial" pitchFamily="34" charset="0"/>
                <a:cs typeface="Arial" pitchFamily="34" charset="0"/>
              </a:rPr>
              <a:t>3. Nhờ đâu mà Nam không bị lạc?</a:t>
            </a:r>
          </a:p>
        </p:txBody>
      </p:sp>
      <p:grpSp>
        <p:nvGrpSpPr>
          <p:cNvPr id="5" name="Group 4"/>
          <p:cNvGrpSpPr/>
          <p:nvPr/>
        </p:nvGrpSpPr>
        <p:grpSpPr>
          <a:xfrm>
            <a:off x="96837" y="262209"/>
            <a:ext cx="2816225" cy="3452813"/>
            <a:chOff x="0" y="660399"/>
            <a:chExt cx="2816225" cy="3452813"/>
          </a:xfrm>
        </p:grpSpPr>
        <p:sp>
          <p:nvSpPr>
            <p:cNvPr id="3" name="Rectangle 2"/>
            <p:cNvSpPr/>
            <p:nvPr/>
          </p:nvSpPr>
          <p:spPr>
            <a:xfrm>
              <a:off x="0" y="660399"/>
              <a:ext cx="2816225"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4850"/>
              <a:ext cx="28162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040438" y="33509"/>
            <a:ext cx="3134878" cy="4517912"/>
            <a:chOff x="6534150" y="1047750"/>
            <a:chExt cx="2401887" cy="3461543"/>
          </a:xfrm>
        </p:grpSpPr>
        <p:sp>
          <p:nvSpPr>
            <p:cNvPr id="9" name="Rectangle 8"/>
            <p:cNvSpPr/>
            <p:nvPr/>
          </p:nvSpPr>
          <p:spPr>
            <a:xfrm>
              <a:off x="6534150" y="1047750"/>
              <a:ext cx="2401887" cy="3452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0" y="1094580"/>
              <a:ext cx="2401887"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1">
            <a:extLst>
              <a:ext uri="{FF2B5EF4-FFF2-40B4-BE49-F238E27FC236}">
                <a16:creationId xmlns:a16="http://schemas.microsoft.com/office/drawing/2014/main" id="{F6031115-4E8F-407C-A880-BD07E0A5311C}"/>
              </a:ext>
            </a:extLst>
          </p:cNvPr>
          <p:cNvSpPr txBox="1">
            <a:spLocks/>
          </p:cNvSpPr>
          <p:nvPr/>
        </p:nvSpPr>
        <p:spPr>
          <a:xfrm>
            <a:off x="3027362" y="1952812"/>
            <a:ext cx="3143250" cy="1080090"/>
          </a:xfrm>
          <a:prstGeom prst="rect">
            <a:avLst/>
          </a:prstGeom>
        </p:spPr>
        <p:txBody>
          <a:bodyPr vert="horz" lIns="91317" tIns="45660" rIns="91317" bIns="45660" rtlCol="0" anchor="ctr">
            <a:normAutofit fontScale="975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solidFill>
                  <a:srgbClr val="FF0000"/>
                </a:solidFill>
                <a:latin typeface="Arial" pitchFamily="34" charset="0"/>
                <a:cs typeface="Arial" pitchFamily="34" charset="0"/>
              </a:rPr>
              <a:t>A. bình tĩnh</a:t>
            </a:r>
          </a:p>
        </p:txBody>
      </p:sp>
      <p:grpSp>
        <p:nvGrpSpPr>
          <p:cNvPr id="8" name="Group 7"/>
          <p:cNvGrpSpPr/>
          <p:nvPr/>
        </p:nvGrpSpPr>
        <p:grpSpPr>
          <a:xfrm>
            <a:off x="2836862" y="-258707"/>
            <a:ext cx="3106738" cy="4964057"/>
            <a:chOff x="2695575" y="1438692"/>
            <a:chExt cx="2076450" cy="3298409"/>
          </a:xfrm>
        </p:grpSpPr>
        <p:sp>
          <p:nvSpPr>
            <p:cNvPr id="7" name="Rectangle 6"/>
            <p:cNvSpPr/>
            <p:nvPr/>
          </p:nvSpPr>
          <p:spPr>
            <a:xfrm>
              <a:off x="2695575" y="1665543"/>
              <a:ext cx="2076450" cy="3071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4352"/>
            <a:stretch/>
          </p:blipFill>
          <p:spPr bwMode="auto">
            <a:xfrm>
              <a:off x="2733675" y="1438692"/>
              <a:ext cx="2000250" cy="32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4299981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6.17284E-7 L 0.00209 0.49568 " pathEditMode="relative" rAng="0" ptsTypes="AA">
                                      <p:cBhvr>
                                        <p:cTn id="6" dur="2000" fill="hold"/>
                                        <p:tgtEl>
                                          <p:spTgt spid="5"/>
                                        </p:tgtEl>
                                        <p:attrNameLst>
                                          <p:attrName>ppt_x</p:attrName>
                                          <p:attrName>ppt_y</p:attrName>
                                        </p:attrNameLst>
                                      </p:cBhvr>
                                      <p:rCtr x="104" y="2478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2222E-6 1.23457E-6 L -0.00937 0.68488 " pathEditMode="relative" rAng="0" ptsTypes="AA">
                                      <p:cBhvr>
                                        <p:cTn id="21" dur="2000" fill="hold"/>
                                        <p:tgtEl>
                                          <p:spTgt spid="8"/>
                                        </p:tgtEl>
                                        <p:attrNameLst>
                                          <p:attrName>ppt_x</p:attrName>
                                          <p:attrName>ppt_y</p:attrName>
                                        </p:attrNameLst>
                                      </p:cBhvr>
                                      <p:rCtr x="-469" y="34228"/>
                                    </p:animMotion>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18"/>
                                        </p:tgtEl>
                                        <p:attrNameLst>
                                          <p:attrName>style.color</p:attrName>
                                        </p:attrNameLst>
                                      </p:cBhvr>
                                      <p:to>
                                        <p:clrVal>
                                          <a:srgbClr val="FF0000"/>
                                        </p:clrVal>
                                      </p:to>
                                    </p:set>
                                    <p:set>
                                      <p:cBhvr>
                                        <p:cTn id="26" dur="500" fill="hold"/>
                                        <p:tgtEl>
                                          <p:spTgt spid="18"/>
                                        </p:tgtEl>
                                        <p:attrNameLst>
                                          <p:attrName>fillcolor</p:attrName>
                                        </p:attrNameLst>
                                      </p:cBhvr>
                                      <p:to>
                                        <p:clrVal>
                                          <a:srgbClr val="FF0000"/>
                                        </p:clrVal>
                                      </p:to>
                                    </p:set>
                                    <p:set>
                                      <p:cBhvr>
                                        <p:cTn id="27"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44444E-6 9.87654E-7 L 0.00053 0.52037 " pathEditMode="relative" rAng="0" ptsTypes="AA">
                                      <p:cBhvr>
                                        <p:cTn id="32" dur="2000" fill="hold"/>
                                        <p:tgtEl>
                                          <p:spTgt spid="10"/>
                                        </p:tgtEl>
                                        <p:attrNameLst>
                                          <p:attrName>ppt_x</p:attrName>
                                          <p:attrName>ppt_y</p:attrName>
                                        </p:attrNameLst>
                                      </p:cBhvr>
                                      <p:rCtr x="17" y="26019"/>
                                    </p:animMotion>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5" grpId="0"/>
      <p:bldP spid="16" grpId="0"/>
      <p:bldP spid="18"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948780" y="5756017"/>
            <a:ext cx="1341530" cy="1107874"/>
          </a:xfrm>
          <a:prstGeom prst="rect">
            <a:avLst/>
          </a:prstGeom>
          <a:noFill/>
        </p:spPr>
        <p:txBody>
          <a:bodyPr wrap="square" lIns="91317" tIns="45660" rIns="91317" bIns="45660"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706130" y="5848350"/>
            <a:ext cx="5751041"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ĐÈN GIAO THÔNG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457171" y="5627226"/>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5</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0" y="1980997"/>
            <a:ext cx="60055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21" y="210031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và cho biết tranh vẽ cảnh gì?</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44196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9" t="48413" r="28048" b="16865"/>
          <a:stretch/>
        </p:blipFill>
        <p:spPr bwMode="auto">
          <a:xfrm>
            <a:off x="436563" y="957944"/>
            <a:ext cx="8251339" cy="378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292296"/>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sp>
        <p:nvSpPr>
          <p:cNvPr id="5" name="TextBox 4"/>
          <p:cNvSpPr txBox="1"/>
          <p:nvPr/>
        </p:nvSpPr>
        <p:spPr>
          <a:xfrm>
            <a:off x="71910" y="790122"/>
            <a:ext cx="8977746" cy="4385695"/>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a:p>
            <a:pPr algn="r">
              <a:spcBef>
                <a:spcPts val="600"/>
              </a:spcBef>
            </a:pPr>
            <a:r>
              <a:rPr lang="en-US" sz="2400">
                <a:latin typeface="Arial" pitchFamily="34" charset="0"/>
                <a:ea typeface="Arial-Rounded" pitchFamily="34" charset="0"/>
                <a:cs typeface="Arial" pitchFamily="34" charset="0"/>
              </a:rPr>
              <a:t>(Trung Kiên)</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a:solidFill>
                  <a:schemeClr val="tx1"/>
                </a:solidFill>
                <a:latin typeface="Arial" pitchFamily="34" charset="0"/>
                <a:ea typeface="Arial-Rounded" pitchFamily="34" charset="0"/>
                <a:cs typeface="Arial" pitchFamily="34" charset="0"/>
              </a:rPr>
              <a:t>Học sinh đọc thầm</a:t>
            </a:r>
          </a:p>
        </p:txBody>
      </p:sp>
    </p:spTree>
    <p:extLst>
      <p:ext uri="{BB962C8B-B14F-4D97-AF65-F5344CB8AC3E}">
        <p14:creationId xmlns:p14="http://schemas.microsoft.com/office/powerpoint/2010/main" val="3177794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910" y="605776"/>
            <a:ext cx="8977746" cy="393941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	Ở các ngã ba, ngã tư đường phố thường có cây đèn ba màu: đỏ, vàng, xanh. Đèn đỏ báo hiệu người đi đường và các phương tiện giao thông phải dừng lại. Đèn xanh báo hiệu được phép di chuyển. Còn đèn vàng báo hiệu phải đi chậm lại trước khi dừng hẳn.</a:t>
            </a:r>
          </a:p>
          <a:p>
            <a:pPr algn="just">
              <a:spcBef>
                <a:spcPts val="600"/>
              </a:spcBef>
            </a:pPr>
            <a:r>
              <a:rPr lang="en-US" sz="2400">
                <a:latin typeface="Arial" pitchFamily="34" charset="0"/>
                <a:ea typeface="Arial-Rounded" pitchFamily="34" charset="0"/>
                <a:cs typeface="Arial" pitchFamily="34" charset="0"/>
              </a:rPr>
              <a:t>	Cây đèn ba màu này được gọi là đèn giao thông. Nó điều khiển việc đi lại trên đường phố. Nếu không có đèn giao thông thì việc đi lại sẽ rất lộn xộn và nguy hiểm.</a:t>
            </a:r>
          </a:p>
          <a:p>
            <a:pPr algn="just">
              <a:spcBef>
                <a:spcPts val="600"/>
              </a:spcBef>
            </a:pPr>
            <a:r>
              <a:rPr lang="en-US" sz="2400">
                <a:latin typeface="Arial" pitchFamily="34" charset="0"/>
                <a:ea typeface="Arial-Rounded" pitchFamily="34" charset="0"/>
                <a:cs typeface="Arial" pitchFamily="34" charset="0"/>
              </a:rPr>
              <a:t>	Tuân thủ sự điều khiển của đèn giao thông giúp chúng ta bảo đảm an toàn khi đi lại.</a:t>
            </a: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2034542" y="984250"/>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56728" y="2905578"/>
            <a:ext cx="62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65191" y="4095750"/>
            <a:ext cx="11446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5452" y="3272064"/>
            <a:ext cx="766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00400" y="10033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90273" y="10795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Đèn giao thông</a:t>
            </a:r>
          </a:p>
        </p:txBody>
      </p:sp>
    </p:spTree>
    <p:extLst>
      <p:ext uri="{BB962C8B-B14F-4D97-AF65-F5344CB8AC3E}">
        <p14:creationId xmlns:p14="http://schemas.microsoft.com/office/powerpoint/2010/main" val="2313969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ết Kế Nền Minh Họa đường Thành Phố, Nền Tươi, Vẽ Tay, Hoạt Hình Hình nền  Vector để tải xuống miễn phí">
            <a:extLst>
              <a:ext uri="{FF2B5EF4-FFF2-40B4-BE49-F238E27FC236}">
                <a16:creationId xmlns:a16="http://schemas.microsoft.com/office/drawing/2014/main" id="{CD4382A9-03EB-4C74-A482-17CED7263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3"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7">
            <a:extLst>
              <a:ext uri="{FF2B5EF4-FFF2-40B4-BE49-F238E27FC236}">
                <a16:creationId xmlns:a16="http://schemas.microsoft.com/office/drawing/2014/main" id="{9E6B8A6F-8D05-4159-AE10-0684ED0E05E7}"/>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7292"/>
                    </a14:imgEffect>
                    <a14:imgEffect>
                      <a14:brightnessContrast bright="-4000" contrast="-2000"/>
                    </a14:imgEffect>
                  </a14:imgLayer>
                </a14:imgProps>
              </a:ext>
            </a:extLst>
          </a:blip>
          <a:stretch>
            <a:fillRect/>
          </a:stretch>
        </p:blipFill>
        <p:spPr>
          <a:xfrm>
            <a:off x="6549078" y="2792179"/>
            <a:ext cx="1397005" cy="1650347"/>
          </a:xfrm>
          <a:prstGeom prst="rect">
            <a:avLst/>
          </a:prstGeom>
        </p:spPr>
      </p:pic>
      <p:sp>
        <p:nvSpPr>
          <p:cNvPr id="8" name="圆角矩形 7">
            <a:extLst>
              <a:ext uri="{FF2B5EF4-FFF2-40B4-BE49-F238E27FC236}">
                <a16:creationId xmlns:a16="http://schemas.microsoft.com/office/drawing/2014/main" id="{EA78D03D-CA70-4FF5-93F8-1B642FD50167}"/>
              </a:ext>
            </a:extLst>
          </p:cNvPr>
          <p:cNvSpPr/>
          <p:nvPr/>
        </p:nvSpPr>
        <p:spPr>
          <a:xfrm>
            <a:off x="171450" y="549741"/>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sp>
        <p:nvSpPr>
          <p:cNvPr id="9" name="圆角矩形 7">
            <a:extLst>
              <a:ext uri="{FF2B5EF4-FFF2-40B4-BE49-F238E27FC236}">
                <a16:creationId xmlns:a16="http://schemas.microsoft.com/office/drawing/2014/main" id="{E001BBB9-7D37-45E5-B8B8-551A6515E307}"/>
              </a:ext>
            </a:extLst>
          </p:cNvPr>
          <p:cNvSpPr/>
          <p:nvPr/>
        </p:nvSpPr>
        <p:spPr>
          <a:xfrm>
            <a:off x="298766" y="669458"/>
            <a:ext cx="5775321" cy="4245442"/>
          </a:xfrm>
          <a:prstGeom prst="roundRect">
            <a:avLst/>
          </a:prstGeom>
          <a:solidFill>
            <a:srgbClr val="FFFFFF">
              <a:alpha val="51373"/>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300">
              <a:solidFill>
                <a:srgbClr val="FF0000"/>
              </a:solidFill>
              <a:latin typeface="UTM Futura Extra" panose="02040603050506020204" pitchFamily="18" charset="0"/>
            </a:endParaRPr>
          </a:p>
        </p:txBody>
      </p:sp>
      <p:pic>
        <p:nvPicPr>
          <p:cNvPr id="2052" name="Picture 4" descr="QC] Lái xe an toàn với 30 ngày dùng thử tai nghe bluetooth Plantronics tại  Apple8 - QC- Lai xe an toan voi 30 ngay dung thu tai nghe bluetooth  Plantronics tai">
            <a:extLst>
              <a:ext uri="{FF2B5EF4-FFF2-40B4-BE49-F238E27FC236}">
                <a16:creationId xmlns:a16="http://schemas.microsoft.com/office/drawing/2014/main" id="{AEAC655C-0BD9-4DF5-9D30-16339287647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500">
                        <a14:foregroundMark x1="60750" y1="11915" x2="60750" y2="11915"/>
                        <a14:foregroundMark x1="49375" y1="80851" x2="49375" y2="80851"/>
                        <a14:foregroundMark x1="40625" y1="59149" x2="40625" y2="59149"/>
                        <a14:foregroundMark x1="46500" y1="44894" x2="46500" y2="44894"/>
                        <a14:foregroundMark x1="46000" y1="24894" x2="46000" y2="24894"/>
                        <a14:foregroundMark x1="32125" y1="21064" x2="32125" y2="21064"/>
                        <a14:foregroundMark x1="33875" y1="18511" x2="33875" y2="18511"/>
                        <a14:foregroundMark x1="27000" y1="46170" x2="27000" y2="46170"/>
                        <a14:foregroundMark x1="18125" y1="62340" x2="18125" y2="62340"/>
                        <a14:foregroundMark x1="16250" y1="68298" x2="16250" y2="68298"/>
                        <a14:foregroundMark x1="44250" y1="72128" x2="44250" y2="72128"/>
                        <a14:foregroundMark x1="46375" y1="75106" x2="46375" y2="75106"/>
                        <a14:foregroundMark x1="43000" y1="73830" x2="43000" y2="73830"/>
                        <a14:foregroundMark x1="42500" y1="61064" x2="42500" y2="61064"/>
                        <a14:foregroundMark x1="17250" y1="67021" x2="17250" y2="67021"/>
                        <a14:foregroundMark x1="89500" y1="76596" x2="89500" y2="76596"/>
                        <a14:foregroundMark x1="41375" y1="24681" x2="41375" y2="24681"/>
                        <a14:foregroundMark x1="42125" y1="20213" x2="42000" y2="27021"/>
                        <a14:foregroundMark x1="16000" y1="68723" x2="17875" y2="76809"/>
                        <a14:foregroundMark x1="90250" y1="66383" x2="90250" y2="66383"/>
                        <a14:foregroundMark x1="90500" y1="76383" x2="90500" y2="76383"/>
                        <a14:foregroundMark x1="68875" y1="23404" x2="68875" y2="23404"/>
                        <a14:backgroundMark x1="45750" y1="28723" x2="45750" y2="28723"/>
                        <a14:backgroundMark x1="46500" y1="25532" x2="46500" y2="25532"/>
                      </a14:backgroundRemoval>
                    </a14:imgEffect>
                  </a14:imgLayer>
                </a14:imgProps>
              </a:ext>
              <a:ext uri="{28A0092B-C50C-407E-A947-70E740481C1C}">
                <a14:useLocalDpi xmlns:a14="http://schemas.microsoft.com/office/drawing/2010/main" val="0"/>
              </a:ext>
            </a:extLst>
          </a:blip>
          <a:srcRect/>
          <a:stretch>
            <a:fillRect/>
          </a:stretch>
        </p:blipFill>
        <p:spPr bwMode="auto">
          <a:xfrm>
            <a:off x="39064" y="3120807"/>
            <a:ext cx="3257550" cy="191381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BD107480-EB58-4D3C-A78E-461A8D1297D5}"/>
              </a:ext>
            </a:extLst>
          </p:cNvPr>
          <p:cNvSpPr txBox="1">
            <a:spLocks/>
          </p:cNvSpPr>
          <p:nvPr/>
        </p:nvSpPr>
        <p:spPr>
          <a:xfrm>
            <a:off x="3048000" y="742950"/>
            <a:ext cx="5943600" cy="38862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a:latin typeface="Arial" pitchFamily="34" charset="0"/>
                <a:cs typeface="Arial" pitchFamily="34" charset="0"/>
              </a:rPr>
              <a:t>ngã ba</a:t>
            </a:r>
            <a:br>
              <a:rPr lang="en-US">
                <a:latin typeface="Arial" pitchFamily="34" charset="0"/>
                <a:cs typeface="Arial" pitchFamily="34" charset="0"/>
              </a:rPr>
            </a:br>
            <a:r>
              <a:rPr lang="en-US">
                <a:latin typeface="Arial" pitchFamily="34" charset="0"/>
                <a:cs typeface="Arial" pitchFamily="34" charset="0"/>
              </a:rPr>
              <a:t>ngã tư</a:t>
            </a:r>
            <a:br>
              <a:rPr lang="en-US">
                <a:latin typeface="Arial" pitchFamily="34" charset="0"/>
                <a:cs typeface="Arial" pitchFamily="34" charset="0"/>
              </a:rPr>
            </a:br>
            <a:r>
              <a:rPr lang="en-US">
                <a:latin typeface="Arial" pitchFamily="34" charset="0"/>
                <a:cs typeface="Arial" pitchFamily="34" charset="0"/>
              </a:rPr>
              <a:t>điều khiển</a:t>
            </a:r>
            <a:br>
              <a:rPr lang="en-US">
                <a:latin typeface="Arial" pitchFamily="34" charset="0"/>
                <a:cs typeface="Arial" pitchFamily="34" charset="0"/>
              </a:rPr>
            </a:br>
            <a:r>
              <a:rPr lang="en-US">
                <a:latin typeface="Arial" pitchFamily="34" charset="0"/>
                <a:cs typeface="Arial" pitchFamily="34" charset="0"/>
              </a:rPr>
              <a:t>tuân thủ</a:t>
            </a:r>
          </a:p>
        </p:txBody>
      </p:sp>
      <p:sp>
        <p:nvSpPr>
          <p:cNvPr id="11" name="Title 1">
            <a:extLst>
              <a:ext uri="{FF2B5EF4-FFF2-40B4-BE49-F238E27FC236}">
                <a16:creationId xmlns:a16="http://schemas.microsoft.com/office/drawing/2014/main" id="{F389CCEC-56D6-47C4-A79A-5B45E8000ED7}"/>
              </a:ext>
            </a:extLst>
          </p:cNvPr>
          <p:cNvSpPr txBox="1">
            <a:spLocks/>
          </p:cNvSpPr>
          <p:nvPr/>
        </p:nvSpPr>
        <p:spPr>
          <a:xfrm>
            <a:off x="381000" y="576917"/>
            <a:ext cx="3392714" cy="993308"/>
          </a:xfrm>
          <a:prstGeom prst="rect">
            <a:avLst/>
          </a:prstGeom>
        </p:spPr>
        <p:txBody>
          <a:bodyPr vert="horz" lIns="91317" tIns="45660" rIns="91317" bIns="45660" rtlCol="0" anchor="ctr">
            <a:normAutofit fontScale="85000" lnSpcReduction="1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spTree>
    <p:extLst>
      <p:ext uri="{BB962C8B-B14F-4D97-AF65-F5344CB8AC3E}">
        <p14:creationId xmlns:p14="http://schemas.microsoft.com/office/powerpoint/2010/main" val="6593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1602</TotalTime>
  <Words>1887</Words>
  <Application>Microsoft Office PowerPoint</Application>
  <PresentationFormat>On-screen Show (16:9)</PresentationFormat>
  <Paragraphs>128</Paragraphs>
  <Slides>27</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Rounded MT Bold</vt:lpstr>
      <vt:lpstr>Arial-Rounded</vt:lpstr>
      <vt:lpstr>Calibri</vt:lpstr>
      <vt:lpstr>HP001 4 hàng</vt:lpstr>
      <vt:lpstr>iCiel Cadena</vt:lpstr>
      <vt:lpstr>UTM Futura Extra</vt:lpstr>
      <vt:lpstr>Office Theme</vt:lpstr>
      <vt:lpstr>PowerPoint Presentation</vt:lpstr>
      <vt:lpstr>PowerPoint Presentation</vt:lpstr>
      <vt:lpstr>1. gi hay d? ngọn …ó cặp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9Slide</cp:lastModifiedBy>
  <cp:revision>253</cp:revision>
  <dcterms:created xsi:type="dcterms:W3CDTF">2020-12-08T15:48:47Z</dcterms:created>
  <dcterms:modified xsi:type="dcterms:W3CDTF">2022-03-13T04:27:22Z</dcterms:modified>
  <cp:category>9Slide.vn</cp:category>
</cp:coreProperties>
</file>