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28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dirty="0">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Bạn Nam học lớp mấy?</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Hồi đầu năm, Nam học gì?</a:t>
            </a: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Bây giờ, Nam biết làm gì?</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Mọi người nhận xét gì về Nam?</a:t>
            </a: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a:latin typeface="Arial-Rounded" pitchFamily="34" charset="0"/>
                <a:ea typeface="Arial-Rounded" pitchFamily="34" charset="0"/>
                <a:cs typeface="Arial-Rounded" pitchFamily="34" charset="0"/>
              </a:rPr>
              <a:t>Em cũng là học sinh lớp 1, vậy em thấy mình có điểm gì giống Nam không?</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76130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5153976" cy="646331"/>
          </a:xfrm>
          <a:prstGeom prst="rect">
            <a:avLst/>
          </a:prstGeom>
        </p:spPr>
        <p:txBody>
          <a:bodyPr wrap="none">
            <a:spAutoFit/>
          </a:bodyPr>
          <a:lstStyle/>
          <a:p>
            <a:pPr algn="ctr"/>
            <a:r>
              <a:rPr lang="en-US" sz="3600">
                <a:latin typeface="Arial-Rounded" pitchFamily="34" charset="0"/>
                <a:ea typeface="Arial-Rounded" pitchFamily="34" charset="0"/>
                <a:cs typeface="Arial-Rounded" pitchFamily="34" charset="0"/>
              </a:rPr>
              <a:t>a. Bạn 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dirty="0">
                <a:solidFill>
                  <a:srgbClr val="7030A0"/>
                </a:solidFill>
                <a:latin typeface="HP001 4 hàng" pitchFamily="34" charset="0"/>
                <a:ea typeface="Arial-Rounded" pitchFamily="34" charset="0"/>
                <a:cs typeface="Arial-Rounded" pitchFamily="34" charset="0"/>
              </a:rPr>
              <a:t> Nam </a:t>
            </a:r>
            <a:r>
              <a:rPr lang="en-US" sz="4900" b="1">
                <a:solidFill>
                  <a:srgbClr val="7030A0"/>
                </a:solidFill>
                <a:latin typeface="HP001 4 hàng" pitchFamily="34" charset="0"/>
                <a:ea typeface="Arial-Rounded" pitchFamily="34" charset="0"/>
                <a:cs typeface="Arial-Rounded" pitchFamily="34" charset="0"/>
              </a:rPr>
              <a:t>hǌ </a:t>
            </a:r>
            <a:r>
              <a:rPr lang="en-US" sz="4900" b="1" dirty="0" err="1">
                <a:solidFill>
                  <a:srgbClr val="7030A0"/>
                </a:solidFill>
                <a:latin typeface="HP001 4 hàng" pitchFamily="34" charset="0"/>
                <a:ea typeface="Arial-Rounded" pitchFamily="34" charset="0"/>
                <a:cs typeface="Arial-Rounded" pitchFamily="34" charset="0"/>
              </a:rPr>
              <a:t>lġ</a:t>
            </a:r>
            <a:r>
              <a:rPr lang="en-US" sz="4900" b="1" dirty="0">
                <a:solidFill>
                  <a:srgbClr val="7030A0"/>
                </a:solidFill>
                <a:latin typeface="HP001 4 hàng" pitchFamily="34" charset="0"/>
                <a:ea typeface="Arial-Rounded" pitchFamily="34" charset="0"/>
                <a:cs typeface="Arial-Rounded" pitchFamily="34" charset="0"/>
              </a:rPr>
              <a:t> 1. </a:t>
            </a: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09550"/>
            <a:ext cx="7467600" cy="954107"/>
          </a:xfrm>
          <a:prstGeom prst="rect">
            <a:avLst/>
          </a:prstGeom>
          <a:solidFill>
            <a:schemeClr val="accent5">
              <a:lumMod val="20000"/>
              <a:lumOff val="80000"/>
            </a:schemeClr>
          </a:solidFill>
        </p:spPr>
        <p:txBody>
          <a:bodyPr wrap="square" rtlCol="0">
            <a:spAutoFit/>
          </a:bodyPr>
          <a:lstStyle/>
          <a:p>
            <a:pPr algn="ctr"/>
            <a:r>
              <a:rPr lang="en-US" sz="2800" b="1" dirty="0" err="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Tôi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sinh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lớp</a:t>
            </a:r>
            <a:r>
              <a:rPr lang="en-US" sz="2800" b="1" dirty="0">
                <a:latin typeface="Arial-Rounded" pitchFamily="34" charset="0"/>
                <a:ea typeface="Arial-Rounded" pitchFamily="34" charset="0"/>
                <a:cs typeface="Arial-Rounded" pitchFamily="34" charset="0"/>
              </a:rPr>
              <a:t> 1</a:t>
            </a:r>
          </a:p>
          <a:p>
            <a:pPr algn="ct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Xem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6,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7.</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Từ khi đi học, em thích và không thích những gì?</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Tôi là học sinh lớp </a:t>
            </a:r>
            <a:r>
              <a:rPr lang="en-US" sz="2800" b="1">
                <a:latin typeface="Arial Rounded MT Bold" pitchFamily="34" charset="0"/>
                <a:ea typeface="Arial-Rounded" pitchFamily="34" charset="0"/>
                <a:cs typeface="Arial-Rounded" pitchFamily="34" charset="0"/>
              </a:rPr>
              <a:t>1</a:t>
            </a:r>
          </a:p>
        </p:txBody>
      </p:sp>
      <p:sp>
        <p:nvSpPr>
          <p:cNvPr id="5" name="TextBox 4"/>
          <p:cNvSpPr txBox="1"/>
          <p:nvPr/>
        </p:nvSpPr>
        <p:spPr>
          <a:xfrm>
            <a:off x="152400" y="1047750"/>
            <a:ext cx="7239000" cy="3785640"/>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tên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là</a:t>
            </a:r>
            <a:r>
              <a:rPr lang="en-US" sz="2600" dirty="0">
                <a:latin typeface="Arial-Rounded" pitchFamily="34" charset="0"/>
                <a:ea typeface="Arial-Rounded" pitchFamily="34" charset="0"/>
                <a:cs typeface="Arial-Rounded" pitchFamily="34" charset="0"/>
              </a:rPr>
              <a:t> Nam,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sinh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lớp</a:t>
            </a:r>
            <a:r>
              <a:rPr lang="en-US" sz="2600" dirty="0">
                <a:latin typeface="Arial-Rounded" pitchFamily="34" charset="0"/>
                <a:ea typeface="Arial-Rounded" pitchFamily="34" charset="0"/>
                <a:cs typeface="Arial-Rounded" pitchFamily="34" charset="0"/>
              </a:rPr>
              <a:t> </a:t>
            </a:r>
            <a:r>
              <a:rPr lang="en-US" sz="2600" dirty="0">
                <a:latin typeface="Arial Rounded MT Bold" pitchFamily="34" charset="0"/>
                <a:ea typeface="Arial-Rounded" pitchFamily="34" charset="0"/>
                <a:cs typeface="Arial-Rounded" pitchFamily="34" charset="0"/>
              </a:rPr>
              <a:t>1</a:t>
            </a:r>
            <a:r>
              <a:rPr lang="en-US" sz="2600" dirty="0">
                <a:latin typeface="Arial-Rounded" pitchFamily="34" charset="0"/>
                <a:ea typeface="Arial-Rounded" pitchFamily="34" charset="0"/>
                <a:cs typeface="Arial-Rounded" pitchFamily="34" charset="0"/>
              </a:rPr>
              <a:t>A, </a:t>
            </a:r>
            <a:r>
              <a:rPr lang="en-US" sz="2600" dirty="0" err="1">
                <a:latin typeface="Arial-Rounded" pitchFamily="34" charset="0"/>
                <a:ea typeface="Arial-Rounded" pitchFamily="34" charset="0"/>
                <a:cs typeface="Arial-Rounded" pitchFamily="34" charset="0"/>
              </a:rPr>
              <a:t>Trường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Tiểu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Lê </a:t>
            </a:r>
            <a:r>
              <a:rPr lang="en-US" sz="2600" dirty="0" err="1">
                <a:latin typeface="Arial-Rounded" pitchFamily="34" charset="0"/>
                <a:ea typeface="Arial-Rounded" pitchFamily="34" charset="0"/>
                <a:cs typeface="Arial-Rounded" pitchFamily="34" charset="0"/>
              </a:rPr>
              <a:t>Quý</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Đôn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Ngày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đầu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mặc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bộ</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đồng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phục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của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trường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hãnh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diện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lắm</a:t>
            </a:r>
            <a:r>
              <a:rPr lang="en-US" sz="2600" dirty="0">
                <a:latin typeface="Arial-Rounded" pitchFamily="34" charset="0"/>
                <a:ea typeface="Arial-Rounded" pitchFamily="34" charset="0"/>
                <a:cs typeface="Arial-Rounded" pitchFamily="34" charset="0"/>
              </a:rPr>
              <a:t>.</a:t>
            </a:r>
          </a:p>
          <a:p>
            <a:pPr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Hồi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đầu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năm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mới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chữ</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cái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Thế</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mà</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bây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giờ</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đã</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được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truyện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tranh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còn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biết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làm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Toán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nữa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có</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thêm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nhiều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mới</a:t>
            </a:r>
            <a:r>
              <a:rPr lang="en-US" sz="2600" dirty="0">
                <a:latin typeface="Arial-Rounded" pitchFamily="34" charset="0"/>
                <a:ea typeface="Arial-Rounded" pitchFamily="34" charset="0"/>
                <a:cs typeface="Arial-Rounded" pitchFamily="34" charset="0"/>
              </a:rPr>
              <a:t>.</a:t>
            </a:r>
          </a:p>
          <a:p>
            <a:pPr algn="just"/>
            <a:r>
              <a:rPr lang="en-US" sz="2600" dirty="0">
                <a:latin typeface="Arial-Rounded" pitchFamily="34" charset="0"/>
                <a:ea typeface="Arial-Rounded" pitchFamily="34" charset="0"/>
                <a:cs typeface="Arial-Rounded" pitchFamily="34" charset="0"/>
              </a:rPr>
              <a:t>	Ai </a:t>
            </a:r>
            <a:r>
              <a:rPr lang="en-US" sz="2600" dirty="0" err="1">
                <a:latin typeface="Arial-Rounded" pitchFamily="34" charset="0"/>
                <a:ea typeface="Arial-Rounded" pitchFamily="34" charset="0"/>
                <a:cs typeface="Arial-Rounded" pitchFamily="34" charset="0"/>
              </a:rPr>
              <a:t>cũng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bảo</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từ</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khi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chững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chạc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hẳn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lên</a:t>
            </a:r>
            <a:r>
              <a:rPr lang="en-US" sz="2600" dirty="0">
                <a:latin typeface="Arial-Rounded" pitchFamily="34" charset="0"/>
                <a:ea typeface="Arial-Rounded" pitchFamily="34" charset="0"/>
                <a:cs typeface="Arial-Rounded" pitchFamily="34" charset="0"/>
              </a:rPr>
              <a:t>.</a:t>
            </a:r>
            <a:endParaRPr lang="en-US" sz="2600" dirty="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56007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8062131" cy="584775"/>
          </a:xfrm>
          <a:prstGeom prst="rect">
            <a:avLst/>
          </a:prstGeom>
          <a:solidFill>
            <a:srgbClr val="92D050"/>
          </a:solidFill>
        </p:spPr>
        <p:txBody>
          <a:bodyPr wrap="square" rtlCol="0">
            <a:spAutoFit/>
          </a:bodyPr>
          <a:lstStyle/>
          <a:p>
            <a:r>
              <a:rPr lang="en-US" sz="3200" dirty="0">
                <a:latin typeface="Arial-Rounded" pitchFamily="34" charset="0"/>
                <a:ea typeface="Arial-Rounded" pitchFamily="34" charset="0"/>
                <a:cs typeface="Arial-Rounded" pitchFamily="34" charset="0"/>
              </a:rPr>
              <a:t>Em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4572000" cy="584775"/>
          </a:xfrm>
          <a:prstGeom prst="rect">
            <a:avLst/>
          </a:prstGeom>
          <a:solidFill>
            <a:srgbClr val="A9DA74"/>
          </a:solidFill>
        </p:spPr>
        <p:txBody>
          <a:bodyPr wrap="square"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Tôi 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352800" y="18109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1800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619500" y="2286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050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240288"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185255"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657600"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toàn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endParaRPr lang="en-US" sz="3200" dirty="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2209800" y="800100"/>
            <a:ext cx="135467" cy="343428"/>
          </a:xfrm>
          <a:custGeom>
            <a:avLst/>
            <a:gdLst>
              <a:gd name="connsiteX0" fmla="*/ 0 w 135467"/>
              <a:gd name="connsiteY0" fmla="*/ 95072 h 343428"/>
              <a:gd name="connsiteX1" fmla="*/ 79022 w 135467"/>
              <a:gd name="connsiteY1" fmla="*/ 83783 h 343428"/>
              <a:gd name="connsiteX2" fmla="*/ 112889 w 135467"/>
              <a:gd name="connsiteY2" fmla="*/ 72494 h 343428"/>
              <a:gd name="connsiteX3" fmla="*/ 135467 w 135467"/>
              <a:gd name="connsiteY3" fmla="*/ 4761 h 343428"/>
              <a:gd name="connsiteX4" fmla="*/ 135467 w 135467"/>
              <a:gd name="connsiteY4" fmla="*/ 343428 h 34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7" h="343428">
                <a:moveTo>
                  <a:pt x="0" y="95072"/>
                </a:moveTo>
                <a:cubicBezTo>
                  <a:pt x="26341" y="91309"/>
                  <a:pt x="52931" y="89001"/>
                  <a:pt x="79022" y="83783"/>
                </a:cubicBezTo>
                <a:cubicBezTo>
                  <a:pt x="90691" y="81449"/>
                  <a:pt x="105972" y="82177"/>
                  <a:pt x="112889" y="72494"/>
                </a:cubicBezTo>
                <a:cubicBezTo>
                  <a:pt x="126722" y="53128"/>
                  <a:pt x="135467" y="-19038"/>
                  <a:pt x="135467" y="4761"/>
                </a:cubicBezTo>
                <a:lnTo>
                  <a:pt x="135467" y="34342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170289" y="1952333"/>
            <a:ext cx="349956" cy="396540"/>
          </a:xfrm>
          <a:custGeom>
            <a:avLst/>
            <a:gdLst>
              <a:gd name="connsiteX0" fmla="*/ 11289 w 349956"/>
              <a:gd name="connsiteY0" fmla="*/ 11325 h 396540"/>
              <a:gd name="connsiteX1" fmla="*/ 124178 w 349956"/>
              <a:gd name="connsiteY1" fmla="*/ 22614 h 396540"/>
              <a:gd name="connsiteX2" fmla="*/ 146756 w 349956"/>
              <a:gd name="connsiteY2" fmla="*/ 56481 h 396540"/>
              <a:gd name="connsiteX3" fmla="*/ 146756 w 349956"/>
              <a:gd name="connsiteY3" fmla="*/ 248392 h 396540"/>
              <a:gd name="connsiteX4" fmla="*/ 112889 w 349956"/>
              <a:gd name="connsiteY4" fmla="*/ 259681 h 396540"/>
              <a:gd name="connsiteX5" fmla="*/ 67734 w 349956"/>
              <a:gd name="connsiteY5" fmla="*/ 293548 h 396540"/>
              <a:gd name="connsiteX6" fmla="*/ 0 w 349956"/>
              <a:gd name="connsiteY6" fmla="*/ 338703 h 396540"/>
              <a:gd name="connsiteX7" fmla="*/ 11289 w 349956"/>
              <a:gd name="connsiteY7" fmla="*/ 383859 h 396540"/>
              <a:gd name="connsiteX8" fmla="*/ 67734 w 349956"/>
              <a:gd name="connsiteY8" fmla="*/ 395148 h 396540"/>
              <a:gd name="connsiteX9" fmla="*/ 349956 w 349956"/>
              <a:gd name="connsiteY9" fmla="*/ 395148 h 3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956" h="396540">
                <a:moveTo>
                  <a:pt x="11289" y="11325"/>
                </a:moveTo>
                <a:cubicBezTo>
                  <a:pt x="63433" y="897"/>
                  <a:pt x="75447" y="-12194"/>
                  <a:pt x="124178" y="22614"/>
                </a:cubicBezTo>
                <a:cubicBezTo>
                  <a:pt x="135219" y="30500"/>
                  <a:pt x="139230" y="45192"/>
                  <a:pt x="146756" y="56481"/>
                </a:cubicBezTo>
                <a:cubicBezTo>
                  <a:pt x="164946" y="129241"/>
                  <a:pt x="175042" y="149394"/>
                  <a:pt x="146756" y="248392"/>
                </a:cubicBezTo>
                <a:cubicBezTo>
                  <a:pt x="143487" y="259834"/>
                  <a:pt x="124178" y="255918"/>
                  <a:pt x="112889" y="259681"/>
                </a:cubicBezTo>
                <a:cubicBezTo>
                  <a:pt x="97837" y="270970"/>
                  <a:pt x="83148" y="282758"/>
                  <a:pt x="67734" y="293548"/>
                </a:cubicBezTo>
                <a:cubicBezTo>
                  <a:pt x="45504" y="309109"/>
                  <a:pt x="0" y="338703"/>
                  <a:pt x="0" y="338703"/>
                </a:cubicBezTo>
                <a:cubicBezTo>
                  <a:pt x="3763" y="353755"/>
                  <a:pt x="-630" y="373926"/>
                  <a:pt x="11289" y="383859"/>
                </a:cubicBezTo>
                <a:cubicBezTo>
                  <a:pt x="26029" y="396143"/>
                  <a:pt x="48557" y="394509"/>
                  <a:pt x="67734" y="395148"/>
                </a:cubicBezTo>
                <a:cubicBezTo>
                  <a:pt x="161756" y="398282"/>
                  <a:pt x="255882" y="395148"/>
                  <a:pt x="349956" y="3951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859" y="3409950"/>
            <a:ext cx="273347" cy="436921"/>
          </a:xfrm>
          <a:custGeom>
            <a:avLst/>
            <a:gdLst>
              <a:gd name="connsiteX0" fmla="*/ 0 w 273347"/>
              <a:gd name="connsiteY0" fmla="*/ 15378 h 436921"/>
              <a:gd name="connsiteX1" fmla="*/ 225778 w 273347"/>
              <a:gd name="connsiteY1" fmla="*/ 15378 h 436921"/>
              <a:gd name="connsiteX2" fmla="*/ 248356 w 273347"/>
              <a:gd name="connsiteY2" fmla="*/ 83111 h 436921"/>
              <a:gd name="connsiteX3" fmla="*/ 237067 w 273347"/>
              <a:gd name="connsiteY3" fmla="*/ 116978 h 436921"/>
              <a:gd name="connsiteX4" fmla="*/ 203200 w 273347"/>
              <a:gd name="connsiteY4" fmla="*/ 150845 h 436921"/>
              <a:gd name="connsiteX5" fmla="*/ 112889 w 273347"/>
              <a:gd name="connsiteY5" fmla="*/ 173423 h 436921"/>
              <a:gd name="connsiteX6" fmla="*/ 169334 w 273347"/>
              <a:gd name="connsiteY6" fmla="*/ 207289 h 436921"/>
              <a:gd name="connsiteX7" fmla="*/ 237067 w 273347"/>
              <a:gd name="connsiteY7" fmla="*/ 229867 h 436921"/>
              <a:gd name="connsiteX8" fmla="*/ 259645 w 273347"/>
              <a:gd name="connsiteY8" fmla="*/ 263734 h 436921"/>
              <a:gd name="connsiteX9" fmla="*/ 259645 w 273347"/>
              <a:gd name="connsiteY9" fmla="*/ 399200 h 436921"/>
              <a:gd name="connsiteX10" fmla="*/ 225778 w 273347"/>
              <a:gd name="connsiteY10" fmla="*/ 433067 h 436921"/>
              <a:gd name="connsiteX11" fmla="*/ 101600 w 273347"/>
              <a:gd name="connsiteY11" fmla="*/ 433067 h 4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347" h="436921">
                <a:moveTo>
                  <a:pt x="0" y="15378"/>
                </a:moveTo>
                <a:cubicBezTo>
                  <a:pt x="67502" y="5735"/>
                  <a:pt x="163294" y="-13781"/>
                  <a:pt x="225778" y="15378"/>
                </a:cubicBezTo>
                <a:cubicBezTo>
                  <a:pt x="247344" y="25442"/>
                  <a:pt x="248356" y="83111"/>
                  <a:pt x="248356" y="83111"/>
                </a:cubicBezTo>
                <a:cubicBezTo>
                  <a:pt x="244593" y="94400"/>
                  <a:pt x="243668" y="107077"/>
                  <a:pt x="237067" y="116978"/>
                </a:cubicBezTo>
                <a:cubicBezTo>
                  <a:pt x="228211" y="130262"/>
                  <a:pt x="216484" y="141989"/>
                  <a:pt x="203200" y="150845"/>
                </a:cubicBezTo>
                <a:cubicBezTo>
                  <a:pt x="188322" y="160764"/>
                  <a:pt x="121032" y="171794"/>
                  <a:pt x="112889" y="173423"/>
                </a:cubicBezTo>
                <a:cubicBezTo>
                  <a:pt x="131704" y="184712"/>
                  <a:pt x="149359" y="198210"/>
                  <a:pt x="169334" y="207289"/>
                </a:cubicBezTo>
                <a:cubicBezTo>
                  <a:pt x="191000" y="217137"/>
                  <a:pt x="237067" y="229867"/>
                  <a:pt x="237067" y="229867"/>
                </a:cubicBezTo>
                <a:cubicBezTo>
                  <a:pt x="244593" y="241156"/>
                  <a:pt x="253577" y="251599"/>
                  <a:pt x="259645" y="263734"/>
                </a:cubicBezTo>
                <a:cubicBezTo>
                  <a:pt x="280841" y="306126"/>
                  <a:pt x="274735" y="353929"/>
                  <a:pt x="259645" y="399200"/>
                </a:cubicBezTo>
                <a:cubicBezTo>
                  <a:pt x="254596" y="414346"/>
                  <a:pt x="241389" y="429722"/>
                  <a:pt x="225778" y="433067"/>
                </a:cubicBezTo>
                <a:cubicBezTo>
                  <a:pt x="185304" y="441740"/>
                  <a:pt x="142993" y="433067"/>
                  <a:pt x="101600" y="4330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425</Words>
  <Application>Microsoft Office PowerPoint</Application>
  <PresentationFormat>On-screen Show (16:9)</PresentationFormat>
  <Paragraphs>56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63</cp:revision>
  <dcterms:created xsi:type="dcterms:W3CDTF">2020-12-08T15:48:47Z</dcterms:created>
  <dcterms:modified xsi:type="dcterms:W3CDTF">2025-01-23T09:21:35Z</dcterms:modified>
</cp:coreProperties>
</file>