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3" r:id="rId3"/>
    <p:sldId id="258" r:id="rId4"/>
    <p:sldId id="259" r:id="rId5"/>
    <p:sldId id="260" r:id="rId6"/>
    <p:sldId id="261" r:id="rId7"/>
    <p:sldId id="263" r:id="rId8"/>
    <p:sldId id="262" r:id="rId9"/>
    <p:sldId id="264" r:id="rId10"/>
    <p:sldId id="266" r:id="rId11"/>
    <p:sldId id="267" r:id="rId12"/>
    <p:sldId id="268" r:id="rId13"/>
    <p:sldId id="269" r:id="rId14"/>
    <p:sldId id="270" r:id="rId15"/>
    <p:sldId id="271" r:id="rId16"/>
    <p:sldId id="272" r:id="rId17"/>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8426"/>
    <a:srgbClr val="FFC611"/>
    <a:srgbClr val="FFD347"/>
    <a:srgbClr val="FFD243"/>
    <a:srgbClr val="EBF6F9"/>
    <a:srgbClr val="BEE395"/>
    <a:srgbClr val="A9DA74"/>
    <a:srgbClr val="00863D"/>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3" d="100"/>
          <a:sy n="113" d="100"/>
        </p:scale>
        <p:origin x="18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2/13/2025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giải</a:t>
            </a:r>
            <a:r>
              <a:rPr lang="en-US" baseline="0"/>
              <a:t> thích cho HS biết, lời thoại của nhân vật thì xuống dòng và có dấu gạch ngang ở đầu dòng.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431213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Giáo</a:t>
            </a:r>
            <a:r>
              <a:rPr lang="en-US" baseline="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a:t>
            </a:r>
            <a:r>
              <a:rPr lang="en-US" baseline="0"/>
              <a:t> hãy nghe hs nói câu này nhé. Sẽ rất hạnh phúc khi nghe hs kể đấy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452537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N.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t>2/13/2025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4" y="2152115"/>
            <a:ext cx="6424936"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2578" y="49601"/>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669181" y="833055"/>
            <a:ext cx="1341530" cy="1107947"/>
          </a:xfrm>
          <a:prstGeom prst="rect">
            <a:avLst/>
          </a:prstGeom>
          <a:noFill/>
        </p:spPr>
        <p:txBody>
          <a:bodyPr wrap="square" lIns="91391" tIns="45696" rIns="91391" bIns="45696" rtlCol="0">
            <a:spAutoFit/>
          </a:bodyPr>
          <a:lstStyle/>
          <a:p>
            <a:pPr algn="ctr"/>
            <a:r>
              <a:rPr lang="en-US" sz="6600" b="1" dirty="0">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2414797" y="401744"/>
            <a:ext cx="6172200" cy="923281"/>
          </a:xfrm>
          <a:prstGeom prst="rect">
            <a:avLst/>
          </a:prstGeom>
          <a:noFill/>
        </p:spPr>
        <p:txBody>
          <a:bodyPr wrap="square" lIns="91391" tIns="45696" rIns="91391" bIns="45696" rtlCol="0">
            <a:spAutoFit/>
          </a:bodyPr>
          <a:lstStyle/>
          <a:p>
            <a:pPr algn="ctr"/>
            <a:r>
              <a:rPr lang="en-US" sz="5400" b="1" dirty="0">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sp>
        <p:nvSpPr>
          <p:cNvPr id="24" name="TextBox 23"/>
          <p:cNvSpPr txBox="1"/>
          <p:nvPr/>
        </p:nvSpPr>
        <p:spPr>
          <a:xfrm>
            <a:off x="2273078" y="2289089"/>
            <a:ext cx="5728966" cy="646282"/>
          </a:xfrm>
          <a:prstGeom prst="rect">
            <a:avLst/>
          </a:prstGeom>
          <a:noFill/>
        </p:spPr>
        <p:txBody>
          <a:bodyPr wrap="square" lIns="91391" tIns="45696" rIns="91391" bIns="45696" rtlCol="0">
            <a:spAutoFit/>
          </a:bodyPr>
          <a:lstStyle/>
          <a:p>
            <a:pPr algn="ctr"/>
            <a:r>
              <a:rPr lang="en-US" sz="3600" b="1" dirty="0">
                <a:solidFill>
                  <a:srgbClr val="FF0000"/>
                </a:solidFill>
                <a:latin typeface="Arial-Rounded" pitchFamily="34" charset="0"/>
                <a:ea typeface="Arial-Rounded" pitchFamily="34" charset="0"/>
                <a:cs typeface="Arial-Rounded" pitchFamily="34" charset="0"/>
              </a:rPr>
              <a:t>NỤ HÔN TRÊN BÀN TAY</a:t>
            </a:r>
          </a:p>
        </p:txBody>
      </p:sp>
      <p:sp>
        <p:nvSpPr>
          <p:cNvPr id="3" name="TextBox 2">
            <a:extLst>
              <a:ext uri="{FF2B5EF4-FFF2-40B4-BE49-F238E27FC236}">
                <a16:creationId xmlns:a16="http://schemas.microsoft.com/office/drawing/2014/main" id="{63A3C7F9-6B06-44E1-50DB-5CFBAFC5FCCF}"/>
              </a:ext>
            </a:extLst>
          </p:cNvPr>
          <p:cNvSpPr txBox="1"/>
          <p:nvPr/>
        </p:nvSpPr>
        <p:spPr>
          <a:xfrm>
            <a:off x="2273078" y="3358054"/>
            <a:ext cx="5728966" cy="646282"/>
          </a:xfrm>
          <a:prstGeom prst="rect">
            <a:avLst/>
          </a:prstGeom>
          <a:noFill/>
        </p:spPr>
        <p:txBody>
          <a:bodyPr wrap="square" lIns="91391" tIns="45696" rIns="91391" bIns="45696" rtlCol="0">
            <a:spAutoFit/>
          </a:bodyPr>
          <a:lstStyle/>
          <a:p>
            <a:pPr algn="ctr"/>
            <a:r>
              <a:rPr lang="en-US" sz="3600" b="1" dirty="0">
                <a:solidFill>
                  <a:srgbClr val="F68426"/>
                </a:solidFill>
                <a:latin typeface="Arial-Rounded" pitchFamily="34" charset="0"/>
                <a:ea typeface="Arial-Rounded" pitchFamily="34" charset="0"/>
                <a:cs typeface="Arial-Rounded" pitchFamily="34" charset="0"/>
              </a:rPr>
              <a:t>TIẾT 1+2</a:t>
            </a:r>
          </a:p>
        </p:txBody>
      </p:sp>
    </p:spTree>
    <p:extLst>
      <p:ext uri="{BB962C8B-B14F-4D97-AF65-F5344CB8AC3E}">
        <p14:creationId xmlns:p14="http://schemas.microsoft.com/office/powerpoint/2010/main" val="383030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8" y="269313"/>
            <a:ext cx="2507672" cy="461616"/>
          </a:xfrm>
          <a:prstGeom prst="rect">
            <a:avLst/>
          </a:prstGeom>
          <a:noFill/>
        </p:spPr>
        <p:txBody>
          <a:bodyPr wrap="square" lIns="91391" tIns="45696" rIns="91391" bIns="45696" rtlCol="0">
            <a:spAutoFit/>
          </a:bodyPr>
          <a:lstStyle/>
          <a:p>
            <a:pPr algn="just"/>
            <a:r>
              <a:rPr lang="en-US" sz="2400" b="1" dirty="0" err="1">
                <a:latin typeface="Arial-Rounded" pitchFamily="34" charset="0"/>
                <a:ea typeface="Arial-Rounded" pitchFamily="34" charset="0"/>
                <a:cs typeface="Arial-Rounded" pitchFamily="34" charset="0"/>
              </a:rPr>
              <a:t>Trả</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lời</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hỏi</a:t>
            </a:r>
            <a:endParaRPr lang="en-US" sz="2400" b="1" dirty="0">
              <a:latin typeface="Arial-Rounded" pitchFamily="34" charset="0"/>
              <a:ea typeface="Arial-Rounded" pitchFamily="34" charset="0"/>
              <a:cs typeface="Arial-Rounded" pitchFamily="34" charset="0"/>
            </a:endParaRPr>
          </a:p>
        </p:txBody>
      </p:sp>
      <p:sp>
        <p:nvSpPr>
          <p:cNvPr id="2" name="Cloud 1"/>
          <p:cNvSpPr/>
          <p:nvPr/>
        </p:nvSpPr>
        <p:spPr>
          <a:xfrm>
            <a:off x="6934200" y="238635"/>
            <a:ext cx="2209800" cy="914400"/>
          </a:xfrm>
          <a:prstGeom prst="clou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a:solidFill>
                  <a:schemeClr val="tx1"/>
                </a:solidFill>
                <a:latin typeface="Arial-Rounded" pitchFamily="34" charset="0"/>
                <a:ea typeface="Arial-Rounded" pitchFamily="34" charset="0"/>
                <a:cs typeface="Arial-Rounded" pitchFamily="34" charset="0"/>
              </a:rPr>
              <a:t>Đọc toàn bài</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12" y="590550"/>
            <a:ext cx="8939213" cy="4339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4041" y="1428749"/>
            <a:ext cx="7856135" cy="1815845"/>
          </a:xfrm>
          <a:prstGeom prst="rect">
            <a:avLst/>
          </a:prstGeom>
        </p:spPr>
        <p:txBody>
          <a:bodyPr wrap="square" lIns="91403" tIns="45702" rIns="91403" bIns="45702">
            <a:spAutoFit/>
          </a:bodyPr>
          <a:lstStyle/>
          <a:p>
            <a:pPr algn="just"/>
            <a:r>
              <a:rPr lang="en-US" sz="2800">
                <a:latin typeface="Arial-Rounded" pitchFamily="34" charset="0"/>
                <a:ea typeface="Arial-Rounded" pitchFamily="34" charset="0"/>
                <a:cs typeface="Arial-Rounded" pitchFamily="34" charset="0"/>
              </a:rPr>
              <a:t>      Ngày đầu đi học, Nam hồi hộp lắm. Mẹ nhẹ nhàng đặt một nụ hôn vào bàn tay Nam và dặn:</a:t>
            </a:r>
          </a:p>
          <a:p>
            <a:pPr algn="just"/>
            <a:r>
              <a:rPr lang="en-US" sz="2800">
                <a:latin typeface="Arial-Rounded" pitchFamily="34" charset="0"/>
                <a:ea typeface="Arial-Rounded" pitchFamily="34" charset="0"/>
                <a:cs typeface="Arial-Rounded" pitchFamily="34" charset="0"/>
              </a:rPr>
              <a:t>      - Mỗi khi lo lắng, con hãy áp bàn tay này lên má. Mẹ lúc nào cũng ở bên con. </a:t>
            </a:r>
          </a:p>
        </p:txBody>
      </p:sp>
      <p:sp>
        <p:nvSpPr>
          <p:cNvPr id="5" name="TextBox 4"/>
          <p:cNvSpPr txBox="1"/>
          <p:nvPr/>
        </p:nvSpPr>
        <p:spPr>
          <a:xfrm>
            <a:off x="2895600" y="466148"/>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1:</a:t>
            </a:r>
          </a:p>
        </p:txBody>
      </p:sp>
      <p:sp>
        <p:nvSpPr>
          <p:cNvPr id="6" name="TextBox 5"/>
          <p:cNvSpPr txBox="1"/>
          <p:nvPr/>
        </p:nvSpPr>
        <p:spPr>
          <a:xfrm>
            <a:off x="1025236" y="3867150"/>
            <a:ext cx="7453746"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Ngày đầu đi học, Nam thế nào?</a:t>
            </a:r>
          </a:p>
        </p:txBody>
      </p:sp>
      <p:sp>
        <p:nvSpPr>
          <p:cNvPr id="7" name="TextBox 6"/>
          <p:cNvSpPr txBox="1"/>
          <p:nvPr/>
        </p:nvSpPr>
        <p:spPr>
          <a:xfrm>
            <a:off x="1025236" y="3867149"/>
            <a:ext cx="7453746"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Mẹ dặn Nam điều gì?</a:t>
            </a: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6636" y="895350"/>
            <a:ext cx="8575964" cy="3108507"/>
          </a:xfrm>
          <a:prstGeom prst="rect">
            <a:avLst/>
          </a:prstGeom>
        </p:spPr>
        <p:txBody>
          <a:bodyPr wrap="square" lIns="91403" tIns="45702" rIns="91403" bIns="45702">
            <a:spAutoFit/>
          </a:bodyPr>
          <a:lstStyle/>
          <a:p>
            <a:pPr algn="just"/>
            <a:r>
              <a:rPr lang="en-US" sz="2800">
                <a:latin typeface="Arial-Rounded" pitchFamily="34" charset="0"/>
                <a:ea typeface="Arial-Rounded" pitchFamily="34" charset="0"/>
                <a:cs typeface="Arial-Rounded" pitchFamily="34" charset="0"/>
              </a:rPr>
              <a:t>	 Nam cảm thấy thật ấm áp. Cậu im lặng rồi đột nhiên mỉm cười: </a:t>
            </a:r>
          </a:p>
          <a:p>
            <a:pPr algn="just"/>
            <a:r>
              <a:rPr lang="en-US" sz="2800">
                <a:latin typeface="Arial-Rounded" pitchFamily="34" charset="0"/>
                <a:ea typeface="Arial-Rounded" pitchFamily="34" charset="0"/>
                <a:cs typeface="Arial-Rounded" pitchFamily="34" charset="0"/>
              </a:rPr>
              <a:t>      - Mẹ đưa tay cho con nào!</a:t>
            </a:r>
          </a:p>
          <a:p>
            <a:pPr algn="just"/>
            <a:r>
              <a:rPr lang="en-US" sz="2800">
                <a:latin typeface="Arial-Rounded" pitchFamily="34" charset="0"/>
                <a:ea typeface="Arial-Rounded" pitchFamily="34" charset="0"/>
                <a:cs typeface="Arial-Rounded" pitchFamily="34" charset="0"/>
              </a:rPr>
              <a:t>      Nam đặt một nụ hôm vào bàn tay mẹ rồi thủ thỉ:</a:t>
            </a:r>
          </a:p>
          <a:p>
            <a:pPr algn="just"/>
            <a:r>
              <a:rPr lang="en-US" sz="2800">
                <a:latin typeface="Arial-Rounded" pitchFamily="34" charset="0"/>
                <a:ea typeface="Arial-Rounded" pitchFamily="34" charset="0"/>
                <a:cs typeface="Arial-Rounded" pitchFamily="34" charset="0"/>
              </a:rPr>
              <a:t>      - Bây giờ thì mẹ cũng có nụ hôn trên bàn tay rồi. Con yêu mẹ! </a:t>
            </a:r>
          </a:p>
          <a:p>
            <a:pPr algn="just"/>
            <a:r>
              <a:rPr lang="en-US" sz="2800">
                <a:latin typeface="Arial-Rounded" pitchFamily="34" charset="0"/>
                <a:ea typeface="Arial-Rounded" pitchFamily="34" charset="0"/>
                <a:cs typeface="Arial-Rounded" pitchFamily="34" charset="0"/>
              </a:rPr>
              <a:t>      Nam chào mẹ và tung tăng bước vào lớp.</a:t>
            </a:r>
          </a:p>
        </p:txBody>
      </p:sp>
      <p:sp>
        <p:nvSpPr>
          <p:cNvPr id="5" name="TextBox 4"/>
          <p:cNvSpPr txBox="1"/>
          <p:nvPr/>
        </p:nvSpPr>
        <p:spPr>
          <a:xfrm>
            <a:off x="2895600" y="209550"/>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2:</a:t>
            </a:r>
          </a:p>
        </p:txBody>
      </p:sp>
      <p:sp>
        <p:nvSpPr>
          <p:cNvPr id="6" name="TextBox 5"/>
          <p:cNvSpPr txBox="1"/>
          <p:nvPr/>
        </p:nvSpPr>
        <p:spPr>
          <a:xfrm>
            <a:off x="381000" y="4400550"/>
            <a:ext cx="8534400" cy="461628"/>
          </a:xfrm>
          <a:prstGeom prst="rect">
            <a:avLst/>
          </a:prstGeom>
          <a:solidFill>
            <a:srgbClr val="FFD347"/>
          </a:solidFill>
        </p:spPr>
        <p:txBody>
          <a:bodyPr wrap="square" lIns="91403" tIns="45702" rIns="91403" bIns="45702" rtlCol="0">
            <a:spAutoFit/>
          </a:bodyPr>
          <a:lstStyle/>
          <a:p>
            <a:pPr algn="ctr"/>
            <a:r>
              <a:rPr lang="en-US" sz="2400" dirty="0">
                <a:latin typeface="Arial-Rounded" pitchFamily="34" charset="0"/>
                <a:ea typeface="Arial-Rounded" pitchFamily="34" charset="0"/>
                <a:cs typeface="Arial-Rounded" pitchFamily="34" charset="0"/>
              </a:rPr>
              <a:t>Khi </a:t>
            </a:r>
            <a:r>
              <a:rPr lang="en-US" sz="2400" dirty="0" err="1">
                <a:latin typeface="Arial-Rounded" pitchFamily="34" charset="0"/>
                <a:ea typeface="Arial-Rounded" pitchFamily="34" charset="0"/>
                <a:cs typeface="Arial-Rounded" pitchFamily="34" charset="0"/>
              </a:rPr>
              <a:t>nhận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được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nụ</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hôn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của</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mẹ</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cảm</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xúc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của</a:t>
            </a:r>
            <a:r>
              <a:rPr lang="en-US" sz="2400" dirty="0">
                <a:latin typeface="Arial-Rounded" pitchFamily="34" charset="0"/>
                <a:ea typeface="Arial-Rounded" pitchFamily="34" charset="0"/>
                <a:cs typeface="Arial-Rounded" pitchFamily="34" charset="0"/>
              </a:rPr>
              <a:t> Nam </a:t>
            </a:r>
            <a:r>
              <a:rPr lang="en-US" sz="2400" dirty="0" err="1">
                <a:latin typeface="Arial-Rounded" pitchFamily="34" charset="0"/>
                <a:ea typeface="Arial-Rounded" pitchFamily="34" charset="0"/>
                <a:cs typeface="Arial-Rounded" pitchFamily="34" charset="0"/>
              </a:rPr>
              <a:t>như</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thế</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nà</a:t>
            </a:r>
            <a:endParaRPr lang="en-US" sz="2400" dirty="0">
              <a:latin typeface="Arial-Rounded" pitchFamily="34" charset="0"/>
              <a:ea typeface="Arial-Rounded" pitchFamily="34" charset="0"/>
              <a:cs typeface="Arial-Rounded" pitchFamily="34" charset="0"/>
            </a:endParaRPr>
          </a:p>
        </p:txBody>
      </p:sp>
      <p:sp>
        <p:nvSpPr>
          <p:cNvPr id="7" name="TextBox 6"/>
          <p:cNvSpPr txBox="1"/>
          <p:nvPr/>
        </p:nvSpPr>
        <p:spPr>
          <a:xfrm>
            <a:off x="385117" y="4411308"/>
            <a:ext cx="8534400" cy="461628"/>
          </a:xfrm>
          <a:prstGeom prst="rect">
            <a:avLst/>
          </a:prstGeom>
          <a:solidFill>
            <a:srgbClr val="FFD347"/>
          </a:solidFill>
        </p:spPr>
        <p:txBody>
          <a:bodyPr wrap="square" lIns="91403" tIns="45702" rIns="91403" bIns="45702" rtlCol="0">
            <a:spAutoFit/>
          </a:bodyPr>
          <a:lstStyle/>
          <a:p>
            <a:pPr algn="ctr"/>
            <a:r>
              <a:rPr lang="en-US" sz="2400" dirty="0">
                <a:latin typeface="Arial-Rounded" pitchFamily="34" charset="0"/>
                <a:ea typeface="Arial-Rounded" pitchFamily="34" charset="0"/>
                <a:cs typeface="Arial-Rounded" pitchFamily="34" charset="0"/>
              </a:rPr>
              <a:t>Nam </a:t>
            </a:r>
            <a:r>
              <a:rPr lang="en-US" sz="2400" dirty="0" err="1">
                <a:latin typeface="Arial-Rounded" pitchFamily="34" charset="0"/>
                <a:ea typeface="Arial-Rounded" pitchFamily="34" charset="0"/>
                <a:cs typeface="Arial-Rounded" pitchFamily="34" charset="0"/>
              </a:rPr>
              <a:t>đáp</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lại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nụ</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hôn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của</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mẹ</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như</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thế</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nào</a:t>
            </a:r>
            <a:r>
              <a:rPr lang="en-US" sz="2400" dirty="0">
                <a:latin typeface="Arial-Rounded" pitchFamily="34" charset="0"/>
                <a:ea typeface="Arial-Rounded" pitchFamily="34" charset="0"/>
                <a:cs typeface="Arial-Rounded" pitchFamily="34" charset="0"/>
              </a:rPr>
              <a:t>?</a:t>
            </a:r>
          </a:p>
        </p:txBody>
      </p:sp>
      <p:sp>
        <p:nvSpPr>
          <p:cNvPr id="8" name="TextBox 7"/>
          <p:cNvSpPr txBox="1"/>
          <p:nvPr/>
        </p:nvSpPr>
        <p:spPr>
          <a:xfrm>
            <a:off x="389234" y="4389792"/>
            <a:ext cx="8534400" cy="461628"/>
          </a:xfrm>
          <a:prstGeom prst="rect">
            <a:avLst/>
          </a:prstGeom>
          <a:solidFill>
            <a:srgbClr val="FFD347"/>
          </a:solidFill>
        </p:spPr>
        <p:txBody>
          <a:bodyPr wrap="square" lIns="91403" tIns="45702" rIns="91403" bIns="45702" rtlCol="0">
            <a:spAutoFit/>
          </a:bodyPr>
          <a:lstStyle/>
          <a:p>
            <a:pPr algn="ctr"/>
            <a:r>
              <a:rPr lang="en-US" sz="2400" dirty="0">
                <a:latin typeface="Arial-Rounded" pitchFamily="34" charset="0"/>
                <a:ea typeface="Arial-Rounded" pitchFamily="34" charset="0"/>
                <a:cs typeface="Arial-Rounded" pitchFamily="34" charset="0"/>
              </a:rPr>
              <a:t>Sau </a:t>
            </a:r>
            <a:r>
              <a:rPr lang="en-US" sz="2400" dirty="0" err="1">
                <a:latin typeface="Arial-Rounded" pitchFamily="34" charset="0"/>
                <a:ea typeface="Arial-Rounded" pitchFamily="34" charset="0"/>
                <a:cs typeface="Arial-Rounded" pitchFamily="34" charset="0"/>
              </a:rPr>
              <a:t>khi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chào</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mẹ</a:t>
            </a:r>
            <a:r>
              <a:rPr lang="en-US" sz="2400" dirty="0">
                <a:latin typeface="Arial-Rounded" pitchFamily="34" charset="0"/>
                <a:ea typeface="Arial-Rounded" pitchFamily="34" charset="0"/>
                <a:cs typeface="Arial-Rounded" pitchFamily="34" charset="0"/>
              </a:rPr>
              <a:t>, Nam </a:t>
            </a:r>
            <a:r>
              <a:rPr lang="en-US" sz="2400" dirty="0" err="1">
                <a:latin typeface="Arial-Rounded" pitchFamily="34" charset="0"/>
                <a:ea typeface="Arial-Rounded" pitchFamily="34" charset="0"/>
                <a:cs typeface="Arial-Rounded" pitchFamily="34" charset="0"/>
              </a:rPr>
              <a:t>làm</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gì</a:t>
            </a:r>
            <a:r>
              <a:rPr lang="en-US" sz="2400" dirty="0">
                <a:latin typeface="Arial-Rounded" pitchFamily="34" charset="0"/>
                <a:ea typeface="Arial-Rounded" pitchFamily="34" charset="0"/>
                <a:cs typeface="Arial-Rounded" pitchFamily="34" charset="0"/>
              </a:rPr>
              <a:t>?</a:t>
            </a: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0" fill="hold"/>
                                        <p:tgtEl>
                                          <p:spTgt spid="8"/>
                                        </p:tgtEl>
                                        <p:attrNameLst>
                                          <p:attrName>ppt_x</p:attrName>
                                        </p:attrNameLst>
                                      </p:cBhvr>
                                      <p:tavLst>
                                        <p:tav tm="0">
                                          <p:val>
                                            <p:strVal val="1+#ppt_w/2"/>
                                          </p:val>
                                        </p:tav>
                                        <p:tav tm="100000">
                                          <p:val>
                                            <p:strVal val="#ppt_x"/>
                                          </p:val>
                                        </p:tav>
                                      </p:tavLst>
                                    </p:anim>
                                    <p:anim calcmode="lin" valueType="num">
                                      <p:cBhvr additive="base">
                                        <p:cTn id="31"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4404978"/>
            <a:ext cx="8305800" cy="461628"/>
          </a:xfrm>
          <a:prstGeom prst="rect">
            <a:avLst/>
          </a:prstGeom>
          <a:solidFill>
            <a:srgbClr val="FFD347"/>
          </a:solidFill>
        </p:spPr>
        <p:txBody>
          <a:bodyPr wrap="square" lIns="91403" tIns="45702" rIns="91403" bIns="45702" rtlCol="0">
            <a:spAutoFit/>
          </a:bodyPr>
          <a:lstStyle/>
          <a:p>
            <a:pPr algn="just"/>
            <a:r>
              <a:rPr lang="en-US" sz="2400" dirty="0">
                <a:latin typeface="Arial-Rounded" pitchFamily="34" charset="0"/>
                <a:ea typeface="Arial-Rounded" pitchFamily="34" charset="0"/>
                <a:cs typeface="Arial-Rounded" pitchFamily="34" charset="0"/>
              </a:rPr>
              <a:t>Em </a:t>
            </a:r>
            <a:r>
              <a:rPr lang="en-US" sz="2400" dirty="0" err="1">
                <a:latin typeface="Arial-Rounded" pitchFamily="34" charset="0"/>
                <a:ea typeface="Arial-Rounded" pitchFamily="34" charset="0"/>
                <a:cs typeface="Arial-Rounded" pitchFamily="34" charset="0"/>
              </a:rPr>
              <a:t>hãy</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kể</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một</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việc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mẹ</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đã</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làm</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cho</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em</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mà</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em</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thích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nhất</a:t>
            </a:r>
            <a:r>
              <a:rPr lang="en-US" sz="2400" dirty="0">
                <a:latin typeface="Arial-Rounded" pitchFamily="34" charset="0"/>
                <a:ea typeface="Arial-Rounded" pitchFamily="34" charset="0"/>
                <a:cs typeface="Arial-Rounded" pitchFamily="34" charset="0"/>
              </a:rPr>
              <a:t>.</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1733550"/>
            <a:ext cx="1891741" cy="241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90550"/>
            <a:ext cx="2359566" cy="257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22189" t="11480" r="21511" b="19292"/>
          <a:stretch/>
        </p:blipFill>
        <p:spPr>
          <a:xfrm>
            <a:off x="3276600" y="590549"/>
            <a:ext cx="2678655" cy="3560763"/>
          </a:xfrm>
          <a:prstGeom prst="rect">
            <a:avLst/>
          </a:prstGeom>
        </p:spPr>
      </p:pic>
    </p:spTree>
    <p:extLst>
      <p:ext uri="{BB962C8B-B14F-4D97-AF65-F5344CB8AC3E}">
        <p14:creationId xmlns:p14="http://schemas.microsoft.com/office/powerpoint/2010/main" val="123713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28600" y="2230824"/>
            <a:ext cx="9303327" cy="2147323"/>
            <a:chOff x="-263236" y="3617024"/>
            <a:chExt cx="9303327"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141" y="3617024"/>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263236" y="4093947"/>
              <a:ext cx="8649947" cy="553998"/>
            </a:xfrm>
            <a:prstGeom prst="rect">
              <a:avLst/>
            </a:prstGeom>
          </p:spPr>
          <p:txBody>
            <a:bodyPr wrap="square">
              <a:spAutoFit/>
            </a:bodyPr>
            <a:lstStyle/>
            <a:p>
              <a:pPr algn="ctr"/>
              <a:r>
                <a:rPr lang="vi-VN" sz="3000" b="1" dirty="0">
                  <a:solidFill>
                    <a:srgbClr val="7030A0"/>
                  </a:solidFill>
                  <a:latin typeface="HP001 4 hàng" pitchFamily="34" charset="0"/>
                  <a:ea typeface="Arial-Rounded" pitchFamily="34" charset="0"/>
                  <a:cs typeface="Arial-Rounded" pitchFamily="34" charset="0"/>
                </a:rPr>
                <a:t>Ngày đầu đi </a:t>
              </a:r>
              <a:r>
                <a:rPr lang="en-US" sz="3000" b="1" dirty="0" err="1">
                  <a:solidFill>
                    <a:srgbClr val="7030A0"/>
                  </a:solidFill>
                  <a:latin typeface="HP001 4 hàng" pitchFamily="34" charset="0"/>
                  <a:ea typeface="Arial-Rounded" pitchFamily="34" charset="0"/>
                  <a:cs typeface="Arial-Rounded" pitchFamily="34" charset="0"/>
                </a:rPr>
                <a:t>học</a:t>
              </a:r>
              <a:r>
                <a:rPr lang="vi-VN" sz="3000" b="1" dirty="0">
                  <a:solidFill>
                    <a:srgbClr val="7030A0"/>
                  </a:solidFill>
                  <a:latin typeface="HP001 4 hàng" pitchFamily="34" charset="0"/>
                  <a:ea typeface="Arial-Rounded" pitchFamily="34" charset="0"/>
                  <a:cs typeface="Arial-Rounded" pitchFamily="34" charset="0"/>
                </a:rPr>
                <a:t>, Nam </a:t>
              </a:r>
              <a:r>
                <a:rPr lang="en-US" sz="3000" b="1" dirty="0" err="1">
                  <a:solidFill>
                    <a:srgbClr val="7030A0"/>
                  </a:solidFill>
                  <a:latin typeface="HP001 4 hàng" pitchFamily="34" charset="0"/>
                  <a:ea typeface="Arial-Rounded" pitchFamily="34" charset="0"/>
                  <a:cs typeface="Arial-Rounded" pitchFamily="34" charset="0"/>
                </a:rPr>
                <a:t>hồi</a:t>
              </a:r>
              <a:r>
                <a:rPr lang="en-US" sz="3000" b="1" dirty="0">
                  <a:solidFill>
                    <a:srgbClr val="7030A0"/>
                  </a:solidFill>
                  <a:latin typeface="HP001 4 hàng" pitchFamily="34" charset="0"/>
                  <a:ea typeface="Arial-Rounded" pitchFamily="34" charset="0"/>
                  <a:cs typeface="Arial-Rounded" pitchFamily="34" charset="0"/>
                </a:rPr>
                <a:t> </a:t>
              </a:r>
              <a:r>
                <a:rPr lang="en-US" sz="3000" b="1" dirty="0" err="1">
                  <a:solidFill>
                    <a:srgbClr val="7030A0"/>
                  </a:solidFill>
                  <a:latin typeface="HP001 4 hàng" pitchFamily="34" charset="0"/>
                  <a:ea typeface="Arial-Rounded" pitchFamily="34" charset="0"/>
                  <a:cs typeface="Arial-Rounded" pitchFamily="34" charset="0"/>
                </a:rPr>
                <a:t>hộp</a:t>
              </a:r>
              <a:r>
                <a:rPr lang="en-US" sz="3000" b="1" dirty="0">
                  <a:solidFill>
                    <a:srgbClr val="7030A0"/>
                  </a:solidFill>
                  <a:latin typeface="HP001 4 hàng" pitchFamily="34" charset="0"/>
                  <a:ea typeface="Arial-Rounded" pitchFamily="34" charset="0"/>
                  <a:cs typeface="Arial-Rounded" pitchFamily="34" charset="0"/>
                </a:rPr>
                <a:t> </a:t>
              </a:r>
              <a:r>
                <a:rPr lang="vi-VN" sz="3000" b="1" dirty="0">
                  <a:solidFill>
                    <a:srgbClr val="7030A0"/>
                  </a:solidFill>
                  <a:latin typeface="HP001 4 hàng" pitchFamily="34" charset="0"/>
                  <a:ea typeface="Arial-Rounded" pitchFamily="34" charset="0"/>
                  <a:cs typeface="Arial-Rounded" pitchFamily="34" charset="0"/>
                </a:rPr>
                <a:t>lắm</a:t>
              </a:r>
              <a:r>
                <a:rPr lang="en-US" sz="3000" b="1" dirty="0">
                  <a:solidFill>
                    <a:srgbClr val="7030A0"/>
                  </a:solidFill>
                  <a:latin typeface="HP001 4 hàng" pitchFamily="34" charset="0"/>
                  <a:ea typeface="Arial-Rounded" pitchFamily="34" charset="0"/>
                  <a:cs typeface="Arial-Rounded" pitchFamily="34" charset="0"/>
                </a:rPr>
                <a:t>.</a:t>
              </a:r>
            </a:p>
          </p:txBody>
        </p:sp>
      </p:grpSp>
      <p:sp>
        <p:nvSpPr>
          <p:cNvPr id="3" name="Oval 2"/>
          <p:cNvSpPr/>
          <p:nvPr/>
        </p:nvSpPr>
        <p:spPr>
          <a:xfrm>
            <a:off x="25977" y="356663"/>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4</a:t>
            </a:r>
          </a:p>
        </p:txBody>
      </p:sp>
      <p:sp>
        <p:nvSpPr>
          <p:cNvPr id="4" name="TextBox 3"/>
          <p:cNvSpPr txBox="1"/>
          <p:nvPr/>
        </p:nvSpPr>
        <p:spPr>
          <a:xfrm>
            <a:off x="692728" y="445960"/>
            <a:ext cx="7079672" cy="461616"/>
          </a:xfrm>
          <a:prstGeom prst="rect">
            <a:avLst/>
          </a:prstGeom>
          <a:noFill/>
        </p:spPr>
        <p:txBody>
          <a:bodyPr wrap="square" lIns="91391" tIns="45696" rIns="91391" bIns="45696" rtlCol="0">
            <a:spAutoFit/>
          </a:bodyPr>
          <a:lstStyle/>
          <a:p>
            <a:pPr algn="just"/>
            <a:r>
              <a:rPr lang="en-US" sz="2400" b="1" dirty="0" err="1">
                <a:latin typeface="Arial-Rounded" pitchFamily="34" charset="0"/>
                <a:ea typeface="Arial-Rounded" pitchFamily="34" charset="0"/>
                <a:cs typeface="Arial-Rounded" pitchFamily="34" charset="0"/>
              </a:rPr>
              <a:t>Viết</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vở</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trả</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lời</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cho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hỏi</a:t>
            </a:r>
            <a:r>
              <a:rPr lang="en-US" sz="2400" b="1" dirty="0">
                <a:latin typeface="Arial-Rounded" pitchFamily="34" charset="0"/>
                <a:ea typeface="Arial-Rounded" pitchFamily="34" charset="0"/>
                <a:cs typeface="Arial-Rounded" pitchFamily="34" charset="0"/>
              </a:rPr>
              <a:t> a ở </a:t>
            </a:r>
            <a:r>
              <a:rPr lang="en-US" sz="2400" b="1" dirty="0" err="1">
                <a:latin typeface="Arial-Rounded" pitchFamily="34" charset="0"/>
                <a:ea typeface="Arial-Rounded" pitchFamily="34" charset="0"/>
                <a:cs typeface="Arial-Rounded" pitchFamily="34" charset="0"/>
              </a:rPr>
              <a:t>mục</a:t>
            </a:r>
            <a:r>
              <a:rPr lang="en-US" sz="2400" b="1" dirty="0">
                <a:latin typeface="Arial-Rounded" pitchFamily="34" charset="0"/>
                <a:ea typeface="Arial-Rounded" pitchFamily="34" charset="0"/>
                <a:cs typeface="Arial-Rounded" pitchFamily="34" charset="0"/>
              </a:rPr>
              <a:t> </a:t>
            </a:r>
            <a:r>
              <a:rPr lang="en-US" sz="2400" b="1" dirty="0">
                <a:latin typeface="Arial Rounded MT Bold" pitchFamily="34" charset="0"/>
                <a:ea typeface="Arial-Rounded" pitchFamily="34" charset="0"/>
                <a:cs typeface="Arial-Rounded" pitchFamily="34" charset="0"/>
              </a:rPr>
              <a:t>3</a:t>
            </a:r>
          </a:p>
        </p:txBody>
      </p:sp>
      <p:sp>
        <p:nvSpPr>
          <p:cNvPr id="5" name="Rectangle 4"/>
          <p:cNvSpPr/>
          <p:nvPr/>
        </p:nvSpPr>
        <p:spPr>
          <a:xfrm>
            <a:off x="54895" y="1200150"/>
            <a:ext cx="5958608" cy="646294"/>
          </a:xfrm>
          <a:prstGeom prst="rect">
            <a:avLst/>
          </a:prstGeom>
        </p:spPr>
        <p:txBody>
          <a:bodyPr wrap="none" lIns="91403" tIns="45702" rIns="91403" bIns="45702">
            <a:spAutoFit/>
          </a:bodyPr>
          <a:lstStyle/>
          <a:p>
            <a:pPr algn="ctr"/>
            <a:r>
              <a:rPr lang="en-US" sz="3600">
                <a:latin typeface="Arial-Rounded" pitchFamily="34" charset="0"/>
                <a:ea typeface="Arial-Rounded" pitchFamily="34" charset="0"/>
                <a:cs typeface="Arial-Rounded" pitchFamily="34" charset="0"/>
              </a:rPr>
              <a:t>a. Ngày đầu đi học, Nam (…).</a:t>
            </a:r>
          </a:p>
        </p:txBody>
      </p:sp>
      <p:cxnSp>
        <p:nvCxnSpPr>
          <p:cNvPr id="11" name="Straight Arrow Connector 10"/>
          <p:cNvCxnSpPr/>
          <p:nvPr/>
        </p:nvCxnSpPr>
        <p:spPr>
          <a:xfrm>
            <a:off x="189950" y="2850917"/>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543800" y="2075896"/>
            <a:ext cx="533400" cy="801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92728" y="4411308"/>
            <a:ext cx="7536872" cy="461628"/>
          </a:xfrm>
          <a:prstGeom prst="rect">
            <a:avLst/>
          </a:prstGeom>
          <a:solidFill>
            <a:srgbClr val="FFD347"/>
          </a:solidFill>
        </p:spPr>
        <p:txBody>
          <a:bodyPr wrap="square" lIns="91403" tIns="45702" rIns="91403" bIns="45702" rtlCol="0">
            <a:spAutoFit/>
          </a:bodyPr>
          <a:lstStyle/>
          <a:p>
            <a:pPr algn="ctr"/>
            <a:r>
              <a:rPr lang="en-US" sz="2400">
                <a:latin typeface="Arial-Rounded" pitchFamily="34" charset="0"/>
                <a:ea typeface="Arial-Rounded" pitchFamily="34" charset="0"/>
                <a:cs typeface="Arial-Rounded" pitchFamily="34" charset="0"/>
              </a:rPr>
              <a:t>Cần chú ý gì khi viết chữ đầu câu?</a:t>
            </a:r>
          </a:p>
        </p:txBody>
      </p:sp>
      <p:sp>
        <p:nvSpPr>
          <p:cNvPr id="35" name="TextBox 34"/>
          <p:cNvSpPr txBox="1"/>
          <p:nvPr/>
        </p:nvSpPr>
        <p:spPr>
          <a:xfrm>
            <a:off x="710046" y="4411308"/>
            <a:ext cx="7536872" cy="461628"/>
          </a:xfrm>
          <a:prstGeom prst="rect">
            <a:avLst/>
          </a:prstGeom>
          <a:solidFill>
            <a:srgbClr val="FFD347"/>
          </a:solidFill>
        </p:spPr>
        <p:txBody>
          <a:bodyPr wrap="square" lIns="91403" tIns="45702" rIns="91403" bIns="45702" rtlCol="0">
            <a:spAutoFit/>
          </a:bodyPr>
          <a:lstStyle/>
          <a:p>
            <a:pPr algn="ctr"/>
            <a:r>
              <a:rPr lang="en-US" sz="2400">
                <a:latin typeface="Arial-Rounded" pitchFamily="34" charset="0"/>
                <a:ea typeface="Arial-Rounded" pitchFamily="34" charset="0"/>
                <a:cs typeface="Arial-Rounded" pitchFamily="34" charset="0"/>
              </a:rPr>
              <a:t>Cuối câu có dấu gì?</a:t>
            </a:r>
          </a:p>
        </p:txBody>
      </p:sp>
      <p:sp>
        <p:nvSpPr>
          <p:cNvPr id="36" name="TextBox 35"/>
          <p:cNvSpPr txBox="1"/>
          <p:nvPr/>
        </p:nvSpPr>
        <p:spPr>
          <a:xfrm>
            <a:off x="692728" y="4411308"/>
            <a:ext cx="7536872" cy="461628"/>
          </a:xfrm>
          <a:prstGeom prst="rect">
            <a:avLst/>
          </a:prstGeom>
          <a:solidFill>
            <a:srgbClr val="FFD347"/>
          </a:solidFill>
        </p:spPr>
        <p:txBody>
          <a:bodyPr wrap="square" lIns="91403" tIns="45702" rIns="91403" bIns="45702" rtlCol="0">
            <a:spAutoFit/>
          </a:bodyPr>
          <a:lstStyle/>
          <a:p>
            <a:pPr algn="ctr"/>
            <a:r>
              <a:rPr lang="en-US" sz="2400">
                <a:latin typeface="Arial-Rounded" pitchFamily="34" charset="0"/>
                <a:ea typeface="Arial-Rounded" pitchFamily="34" charset="0"/>
                <a:cs typeface="Arial-Rounded" pitchFamily="34" charset="0"/>
              </a:rPr>
              <a:t>Khoảng cách giữa các chữ như thế nào?</a:t>
            </a: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123950"/>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2254700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219200" y="3974397"/>
            <a:ext cx="7315200" cy="954071"/>
          </a:xfrm>
          <a:prstGeom prst="rect">
            <a:avLst/>
          </a:prstGeom>
          <a:solidFill>
            <a:schemeClr val="accent5">
              <a:lumMod val="20000"/>
              <a:lumOff val="80000"/>
            </a:schemeClr>
          </a:solidFill>
        </p:spPr>
        <p:txBody>
          <a:bodyPr wrap="square" lIns="91403" tIns="45702" rIns="91403" bIns="45702" rtlCol="0">
            <a:spAutoFit/>
          </a:bodyPr>
          <a:lstStyle/>
          <a:p>
            <a:pPr algn="ctr"/>
            <a:r>
              <a:rPr lang="en-US" sz="2800" b="1" dirty="0" err="1">
                <a:latin typeface="Arial-Rounded" pitchFamily="34" charset="0"/>
                <a:ea typeface="Arial-Rounded" pitchFamily="34" charset="0"/>
                <a:cs typeface="Arial-Rounded" pitchFamily="34" charset="0"/>
              </a:rPr>
              <a:t>Dặn</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dò</a:t>
            </a:r>
            <a:r>
              <a:rPr lang="en-US" sz="2800" b="1" dirty="0">
                <a:latin typeface="Arial-Rounded" pitchFamily="34" charset="0"/>
                <a:ea typeface="Arial-Rounded" pitchFamily="34" charset="0"/>
                <a:cs typeface="Arial-Rounded" pitchFamily="34" charset="0"/>
              </a:rPr>
              <a:t>: + </a:t>
            </a:r>
            <a:r>
              <a:rPr lang="en-US" sz="2800" b="1" dirty="0" err="1">
                <a:latin typeface="Arial-Rounded" pitchFamily="34" charset="0"/>
                <a:ea typeface="Arial-Rounded" pitchFamily="34" charset="0"/>
                <a:cs typeface="Arial-Rounded" pitchFamily="34" charset="0"/>
              </a:rPr>
              <a:t>Luyện</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đọc</a:t>
            </a:r>
            <a:r>
              <a:rPr lang="en-US" sz="2800" b="1" dirty="0">
                <a:latin typeface="Arial-Rounded" pitchFamily="34" charset="0"/>
                <a:ea typeface="Arial-Rounded" pitchFamily="34" charset="0"/>
                <a:cs typeface="Arial-Rounded" pitchFamily="34" charset="0"/>
              </a:rPr>
              <a:t>: </a:t>
            </a:r>
            <a:r>
              <a:rPr lang="en-US" sz="2800" b="1" i="1" dirty="0" err="1">
                <a:latin typeface="Arial-Rounded" pitchFamily="34" charset="0"/>
                <a:ea typeface="Arial-Rounded" pitchFamily="34" charset="0"/>
                <a:cs typeface="Arial-Rounded" pitchFamily="34" charset="0"/>
              </a:rPr>
              <a:t>Nụ</a:t>
            </a:r>
            <a:r>
              <a:rPr lang="en-US" sz="2800" b="1" i="1" dirty="0">
                <a:latin typeface="Arial-Rounded" pitchFamily="34" charset="0"/>
                <a:ea typeface="Arial-Rounded" pitchFamily="34" charset="0"/>
                <a:cs typeface="Arial-Rounded" pitchFamily="34" charset="0"/>
              </a:rPr>
              <a:t> </a:t>
            </a:r>
            <a:r>
              <a:rPr lang="en-US" sz="2800" b="1" i="1" dirty="0" err="1">
                <a:latin typeface="Arial-Rounded" pitchFamily="34" charset="0"/>
                <a:ea typeface="Arial-Rounded" pitchFamily="34" charset="0"/>
                <a:cs typeface="Arial-Rounded" pitchFamily="34" charset="0"/>
              </a:rPr>
              <a:t>hôn</a:t>
            </a:r>
            <a:r>
              <a:rPr lang="en-US" sz="2800" b="1" i="1" dirty="0">
                <a:latin typeface="Arial-Rounded" pitchFamily="34" charset="0"/>
                <a:ea typeface="Arial-Rounded" pitchFamily="34" charset="0"/>
                <a:cs typeface="Arial-Rounded" pitchFamily="34" charset="0"/>
              </a:rPr>
              <a:t> </a:t>
            </a:r>
            <a:r>
              <a:rPr lang="en-US" sz="2800" b="1" i="1" dirty="0" err="1">
                <a:latin typeface="Arial-Rounded" pitchFamily="34" charset="0"/>
                <a:ea typeface="Arial-Rounded" pitchFamily="34" charset="0"/>
                <a:cs typeface="Arial-Rounded" pitchFamily="34" charset="0"/>
              </a:rPr>
              <a:t>trên</a:t>
            </a:r>
            <a:r>
              <a:rPr lang="en-US" sz="2800" b="1" i="1" dirty="0">
                <a:latin typeface="Arial-Rounded" pitchFamily="34" charset="0"/>
                <a:ea typeface="Arial-Rounded" pitchFamily="34" charset="0"/>
                <a:cs typeface="Arial-Rounded" pitchFamily="34" charset="0"/>
              </a:rPr>
              <a:t> </a:t>
            </a:r>
            <a:r>
              <a:rPr lang="en-US" sz="2800" b="1" i="1" dirty="0" err="1">
                <a:latin typeface="Arial-Rounded" pitchFamily="34" charset="0"/>
                <a:ea typeface="Arial-Rounded" pitchFamily="34" charset="0"/>
                <a:cs typeface="Arial-Rounded" pitchFamily="34" charset="0"/>
              </a:rPr>
              <a:t>bàn</a:t>
            </a:r>
            <a:r>
              <a:rPr lang="en-US" sz="2800" b="1" i="1" dirty="0">
                <a:latin typeface="Arial-Rounded" pitchFamily="34" charset="0"/>
                <a:ea typeface="Arial-Rounded" pitchFamily="34" charset="0"/>
                <a:cs typeface="Arial-Rounded" pitchFamily="34" charset="0"/>
              </a:rPr>
              <a:t> </a:t>
            </a:r>
            <a:r>
              <a:rPr lang="en-US" sz="2800" b="1" i="1" dirty="0" err="1">
                <a:latin typeface="Arial-Rounded" pitchFamily="34" charset="0"/>
                <a:ea typeface="Arial-Rounded" pitchFamily="34" charset="0"/>
                <a:cs typeface="Arial-Rounded" pitchFamily="34" charset="0"/>
              </a:rPr>
              <a:t>tay</a:t>
            </a:r>
            <a:endParaRPr lang="en-US" sz="2800" b="1" i="1" dirty="0">
              <a:latin typeface="Arial-Rounded" pitchFamily="34" charset="0"/>
              <a:ea typeface="Arial-Rounded" pitchFamily="34" charset="0"/>
              <a:cs typeface="Arial-Rounded" pitchFamily="34" charset="0"/>
            </a:endParaRPr>
          </a:p>
          <a:p>
            <a:pPr algn="ctr"/>
            <a:r>
              <a:rPr lang="en-US" sz="2800" b="1" dirty="0">
                <a:latin typeface="Arial-Rounded" pitchFamily="34" charset="0"/>
                <a:ea typeface="Arial-Rounded" pitchFamily="34" charset="0"/>
                <a:cs typeface="Arial-Rounded" pitchFamily="34" charset="0"/>
              </a:rPr>
              <a:t>      + </a:t>
            </a:r>
            <a:r>
              <a:rPr lang="en-US" sz="2800" b="1" dirty="0" err="1">
                <a:latin typeface="Arial-Rounded" pitchFamily="34" charset="0"/>
                <a:ea typeface="Arial-Rounded" pitchFamily="34" charset="0"/>
                <a:cs typeface="Arial-Rounded" pitchFamily="34" charset="0"/>
              </a:rPr>
              <a:t>Chuẩn</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bị</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bài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học</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tiếp</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theo.</a:t>
            </a:r>
            <a:endParaRPr lang="en-US" sz="2800" b="1" dirty="0">
              <a:latin typeface="Arial-Rounded" pitchFamily="34" charset="0"/>
              <a:ea typeface="Arial-Rounded" pitchFamily="34" charset="0"/>
              <a:cs typeface="Arial-Rounded" pitchFamily="34" charset="0"/>
            </a:endParaRPr>
          </a:p>
        </p:txBody>
      </p:sp>
      <p:sp>
        <p:nvSpPr>
          <p:cNvPr id="3" name="Rectangle 2"/>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3619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76300" y="451247"/>
            <a:ext cx="7391400"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Nói về những gì em quan sát được ở trong tranh</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180" t="30729" r="17569" b="15105"/>
          <a:stretch/>
        </p:blipFill>
        <p:spPr bwMode="auto">
          <a:xfrm>
            <a:off x="819149" y="1007918"/>
            <a:ext cx="7995805" cy="3849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584614" y="358386"/>
            <a:ext cx="5947064" cy="477005"/>
          </a:xfrm>
          <a:prstGeom prst="rect">
            <a:avLst/>
          </a:prstGeom>
          <a:noFill/>
        </p:spPr>
        <p:txBody>
          <a:bodyPr wrap="square" lIns="91391" tIns="45696" rIns="91391" bIns="45696" rtlCol="0">
            <a:spAutoFit/>
          </a:bodyPr>
          <a:lstStyle/>
          <a:p>
            <a:pPr algn="ctr"/>
            <a:r>
              <a:rPr lang="en-US" sz="2500" b="1">
                <a:latin typeface="Arial-Rounded" pitchFamily="34" charset="0"/>
                <a:ea typeface="Arial-Rounded" pitchFamily="34" charset="0"/>
                <a:cs typeface="Arial-Rounded" pitchFamily="34" charset="0"/>
              </a:rPr>
              <a:t>Nụ hôn trên bàn tay</a:t>
            </a:r>
            <a:endParaRPr lang="en-US" sz="2500" b="1">
              <a:latin typeface="Arial Rounded MT Bold" pitchFamily="34" charset="0"/>
              <a:ea typeface="Arial-Rounded" pitchFamily="34" charset="0"/>
              <a:cs typeface="Arial-Rounded" pitchFamily="34" charset="0"/>
            </a:endParaRPr>
          </a:p>
        </p:txBody>
      </p:sp>
      <p:sp>
        <p:nvSpPr>
          <p:cNvPr id="5" name="TextBox 4"/>
          <p:cNvSpPr txBox="1"/>
          <p:nvPr/>
        </p:nvSpPr>
        <p:spPr>
          <a:xfrm>
            <a:off x="62346" y="971290"/>
            <a:ext cx="8991600" cy="3816381"/>
          </a:xfrm>
          <a:prstGeom prst="rect">
            <a:avLst/>
          </a:prstGeom>
          <a:noFill/>
        </p:spPr>
        <p:txBody>
          <a:bodyPr wrap="square" lIns="91391" tIns="45696" rIns="91391" bIns="45696" rtlCol="0">
            <a:spAutoFit/>
          </a:bodyPr>
          <a:lstStyle/>
          <a:p>
            <a:pPr algn="just"/>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Ngày</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đầu</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đi</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học</a:t>
            </a:r>
            <a:r>
              <a:rPr lang="en-US" sz="2200" dirty="0">
                <a:latin typeface="Arial-Rounded" pitchFamily="34" charset="0"/>
                <a:ea typeface="Arial-Rounded" pitchFamily="34" charset="0"/>
                <a:cs typeface="Arial-Rounded" pitchFamily="34" charset="0"/>
              </a:rPr>
              <a:t>, Nam </a:t>
            </a:r>
            <a:r>
              <a:rPr lang="en-US" sz="2200" dirty="0" err="1">
                <a:latin typeface="Arial-Rounded" pitchFamily="34" charset="0"/>
                <a:ea typeface="Arial-Rounded" pitchFamily="34" charset="0"/>
                <a:cs typeface="Arial-Rounded" pitchFamily="34" charset="0"/>
              </a:rPr>
              <a:t>hồi</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hộp</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lắm</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Mẹ</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nhẹ</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nhàng</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đặt</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một</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nụ</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hôn</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vào</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bàn</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tay</a:t>
            </a:r>
            <a:r>
              <a:rPr lang="en-US" sz="2200" dirty="0">
                <a:latin typeface="Arial-Rounded" pitchFamily="34" charset="0"/>
                <a:ea typeface="Arial-Rounded" pitchFamily="34" charset="0"/>
                <a:cs typeface="Arial-Rounded" pitchFamily="34" charset="0"/>
              </a:rPr>
              <a:t> Nam </a:t>
            </a:r>
            <a:r>
              <a:rPr lang="en-US" sz="2200" dirty="0" err="1">
                <a:latin typeface="Arial-Rounded" pitchFamily="34" charset="0"/>
                <a:ea typeface="Arial-Rounded" pitchFamily="34" charset="0"/>
                <a:cs typeface="Arial-Rounded" pitchFamily="34" charset="0"/>
              </a:rPr>
              <a:t>và</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dặn</a:t>
            </a:r>
            <a:r>
              <a:rPr lang="en-US" sz="2200" dirty="0">
                <a:latin typeface="Arial-Rounded" pitchFamily="34" charset="0"/>
                <a:ea typeface="Arial-Rounded" pitchFamily="34" charset="0"/>
                <a:cs typeface="Arial-Rounded" pitchFamily="34" charset="0"/>
              </a:rPr>
              <a:t>:</a:t>
            </a:r>
          </a:p>
          <a:p>
            <a:pPr algn="just"/>
            <a:r>
              <a:rPr lang="en-US" sz="2200" dirty="0">
                <a:latin typeface="Arial-Rounded" pitchFamily="34" charset="0"/>
                <a:ea typeface="Arial-Rounded" pitchFamily="34" charset="0"/>
                <a:cs typeface="Arial-Rounded" pitchFamily="34" charset="0"/>
              </a:rPr>
              <a:t>      - </a:t>
            </a:r>
            <a:r>
              <a:rPr lang="en-US" sz="2200" dirty="0" err="1">
                <a:latin typeface="Arial-Rounded" pitchFamily="34" charset="0"/>
                <a:ea typeface="Arial-Rounded" pitchFamily="34" charset="0"/>
                <a:cs typeface="Arial-Rounded" pitchFamily="34" charset="0"/>
              </a:rPr>
              <a:t>Mỗi</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khi</a:t>
            </a:r>
            <a:r>
              <a:rPr lang="en-US" sz="2200" dirty="0">
                <a:latin typeface="Arial-Rounded" pitchFamily="34" charset="0"/>
                <a:ea typeface="Arial-Rounded" pitchFamily="34" charset="0"/>
                <a:cs typeface="Arial-Rounded" pitchFamily="34" charset="0"/>
              </a:rPr>
              <a:t> lo </a:t>
            </a:r>
            <a:r>
              <a:rPr lang="en-US" sz="2200" dirty="0" err="1">
                <a:latin typeface="Arial-Rounded" pitchFamily="34" charset="0"/>
                <a:ea typeface="Arial-Rounded" pitchFamily="34" charset="0"/>
                <a:cs typeface="Arial-Rounded" pitchFamily="34" charset="0"/>
              </a:rPr>
              <a:t>lắng</a:t>
            </a:r>
            <a:r>
              <a:rPr lang="en-US" sz="2200" dirty="0">
                <a:latin typeface="Arial-Rounded" pitchFamily="34" charset="0"/>
                <a:ea typeface="Arial-Rounded" pitchFamily="34" charset="0"/>
                <a:cs typeface="Arial-Rounded" pitchFamily="34" charset="0"/>
              </a:rPr>
              <a:t>, con </a:t>
            </a:r>
            <a:r>
              <a:rPr lang="en-US" sz="2200" dirty="0" err="1">
                <a:latin typeface="Arial-Rounded" pitchFamily="34" charset="0"/>
                <a:ea typeface="Arial-Rounded" pitchFamily="34" charset="0"/>
                <a:cs typeface="Arial-Rounded" pitchFamily="34" charset="0"/>
              </a:rPr>
              <a:t>hãy</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áp</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bàn</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tay</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này</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lên</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má</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Mẹ</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lúc</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nào</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cũng</a:t>
            </a:r>
            <a:r>
              <a:rPr lang="en-US" sz="2200" dirty="0">
                <a:latin typeface="Arial-Rounded" pitchFamily="34" charset="0"/>
                <a:ea typeface="Arial-Rounded" pitchFamily="34" charset="0"/>
                <a:cs typeface="Arial-Rounded" pitchFamily="34" charset="0"/>
              </a:rPr>
              <a:t> ở </a:t>
            </a:r>
            <a:r>
              <a:rPr lang="en-US" sz="2200" dirty="0" err="1">
                <a:latin typeface="Arial-Rounded" pitchFamily="34" charset="0"/>
                <a:ea typeface="Arial-Rounded" pitchFamily="34" charset="0"/>
                <a:cs typeface="Arial-Rounded" pitchFamily="34" charset="0"/>
              </a:rPr>
              <a:t>bên</a:t>
            </a:r>
            <a:r>
              <a:rPr lang="en-US" sz="2200" dirty="0">
                <a:latin typeface="Arial-Rounded" pitchFamily="34" charset="0"/>
                <a:ea typeface="Arial-Rounded" pitchFamily="34" charset="0"/>
                <a:cs typeface="Arial-Rounded" pitchFamily="34" charset="0"/>
              </a:rPr>
              <a:t> con. </a:t>
            </a:r>
          </a:p>
          <a:p>
            <a:pPr algn="just"/>
            <a:r>
              <a:rPr lang="en-US" sz="2200" dirty="0">
                <a:latin typeface="Arial-Rounded" pitchFamily="34" charset="0"/>
                <a:ea typeface="Arial-Rounded" pitchFamily="34" charset="0"/>
                <a:cs typeface="Arial-Rounded" pitchFamily="34" charset="0"/>
              </a:rPr>
              <a:t>      Nam </a:t>
            </a:r>
            <a:r>
              <a:rPr lang="en-US" sz="2200" dirty="0" err="1">
                <a:latin typeface="Arial-Rounded" pitchFamily="34" charset="0"/>
                <a:ea typeface="Arial-Rounded" pitchFamily="34" charset="0"/>
                <a:cs typeface="Arial-Rounded" pitchFamily="34" charset="0"/>
              </a:rPr>
              <a:t>cảm</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thấy</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thật</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ấm</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áp</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Cậu</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im</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lặng</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rồi</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đột</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nhiên</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mỉm</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cười</a:t>
            </a:r>
            <a:r>
              <a:rPr lang="en-US" sz="2200" dirty="0">
                <a:latin typeface="Arial-Rounded" pitchFamily="34" charset="0"/>
                <a:ea typeface="Arial-Rounded" pitchFamily="34" charset="0"/>
                <a:cs typeface="Arial-Rounded" pitchFamily="34" charset="0"/>
              </a:rPr>
              <a:t>: </a:t>
            </a:r>
          </a:p>
          <a:p>
            <a:pPr algn="just"/>
            <a:r>
              <a:rPr lang="en-US" sz="2200" dirty="0">
                <a:latin typeface="Arial-Rounded" pitchFamily="34" charset="0"/>
                <a:ea typeface="Arial-Rounded" pitchFamily="34" charset="0"/>
                <a:cs typeface="Arial-Rounded" pitchFamily="34" charset="0"/>
              </a:rPr>
              <a:t>      - </a:t>
            </a:r>
            <a:r>
              <a:rPr lang="en-US" sz="2200" dirty="0" err="1">
                <a:latin typeface="Arial-Rounded" pitchFamily="34" charset="0"/>
                <a:ea typeface="Arial-Rounded" pitchFamily="34" charset="0"/>
                <a:cs typeface="Arial-Rounded" pitchFamily="34" charset="0"/>
              </a:rPr>
              <a:t>Mẹ</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đưa</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tay</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cho</a:t>
            </a:r>
            <a:r>
              <a:rPr lang="en-US" sz="2200" dirty="0">
                <a:latin typeface="Arial-Rounded" pitchFamily="34" charset="0"/>
                <a:ea typeface="Arial-Rounded" pitchFamily="34" charset="0"/>
                <a:cs typeface="Arial-Rounded" pitchFamily="34" charset="0"/>
              </a:rPr>
              <a:t> con </a:t>
            </a:r>
            <a:r>
              <a:rPr lang="en-US" sz="2200" dirty="0" err="1">
                <a:latin typeface="Arial-Rounded" pitchFamily="34" charset="0"/>
                <a:ea typeface="Arial-Rounded" pitchFamily="34" charset="0"/>
                <a:cs typeface="Arial-Rounded" pitchFamily="34" charset="0"/>
              </a:rPr>
              <a:t>nào</a:t>
            </a:r>
            <a:r>
              <a:rPr lang="en-US" sz="2200" dirty="0">
                <a:latin typeface="Arial-Rounded" pitchFamily="34" charset="0"/>
                <a:ea typeface="Arial-Rounded" pitchFamily="34" charset="0"/>
                <a:cs typeface="Arial-Rounded" pitchFamily="34" charset="0"/>
              </a:rPr>
              <a:t>!</a:t>
            </a:r>
          </a:p>
          <a:p>
            <a:pPr algn="just"/>
            <a:r>
              <a:rPr lang="en-US" sz="2200" dirty="0">
                <a:latin typeface="Arial-Rounded" pitchFamily="34" charset="0"/>
                <a:ea typeface="Arial-Rounded" pitchFamily="34" charset="0"/>
                <a:cs typeface="Arial-Rounded" pitchFamily="34" charset="0"/>
              </a:rPr>
              <a:t>      Nam </a:t>
            </a:r>
            <a:r>
              <a:rPr lang="en-US" sz="2200" dirty="0" err="1">
                <a:latin typeface="Arial-Rounded" pitchFamily="34" charset="0"/>
                <a:ea typeface="Arial-Rounded" pitchFamily="34" charset="0"/>
                <a:cs typeface="Arial-Rounded" pitchFamily="34" charset="0"/>
              </a:rPr>
              <a:t>đặt</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một</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nụ</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hôm</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vào</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bàn</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tay</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mẹ</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rồi</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thủ</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thỉ</a:t>
            </a:r>
            <a:r>
              <a:rPr lang="en-US" sz="2200" dirty="0">
                <a:latin typeface="Arial-Rounded" pitchFamily="34" charset="0"/>
                <a:ea typeface="Arial-Rounded" pitchFamily="34" charset="0"/>
                <a:cs typeface="Arial-Rounded" pitchFamily="34" charset="0"/>
              </a:rPr>
              <a:t>:</a:t>
            </a:r>
          </a:p>
          <a:p>
            <a:pPr algn="just"/>
            <a:r>
              <a:rPr lang="en-US" sz="2200" dirty="0">
                <a:latin typeface="Arial-Rounded" pitchFamily="34" charset="0"/>
                <a:ea typeface="Arial-Rounded" pitchFamily="34" charset="0"/>
                <a:cs typeface="Arial-Rounded" pitchFamily="34" charset="0"/>
              </a:rPr>
              <a:t>      - </a:t>
            </a:r>
            <a:r>
              <a:rPr lang="en-US" sz="2200" dirty="0" err="1">
                <a:latin typeface="Arial-Rounded" pitchFamily="34" charset="0"/>
                <a:ea typeface="Arial-Rounded" pitchFamily="34" charset="0"/>
                <a:cs typeface="Arial-Rounded" pitchFamily="34" charset="0"/>
              </a:rPr>
              <a:t>Bây</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giờ</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thì</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mẹ</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cũng</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có</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nụ</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hôn</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trên</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bàn</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tay</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rồi</a:t>
            </a:r>
            <a:r>
              <a:rPr lang="en-US" sz="2200" dirty="0">
                <a:latin typeface="Arial-Rounded" pitchFamily="34" charset="0"/>
                <a:ea typeface="Arial-Rounded" pitchFamily="34" charset="0"/>
                <a:cs typeface="Arial-Rounded" pitchFamily="34" charset="0"/>
              </a:rPr>
              <a:t>. Con </a:t>
            </a:r>
            <a:r>
              <a:rPr lang="en-US" sz="2200" dirty="0" err="1">
                <a:latin typeface="Arial-Rounded" pitchFamily="34" charset="0"/>
                <a:ea typeface="Arial-Rounded" pitchFamily="34" charset="0"/>
                <a:cs typeface="Arial-Rounded" pitchFamily="34" charset="0"/>
              </a:rPr>
              <a:t>yêu</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mẹ</a:t>
            </a:r>
            <a:r>
              <a:rPr lang="en-US" sz="2200" dirty="0">
                <a:latin typeface="Arial-Rounded" pitchFamily="34" charset="0"/>
                <a:ea typeface="Arial-Rounded" pitchFamily="34" charset="0"/>
                <a:cs typeface="Arial-Rounded" pitchFamily="34" charset="0"/>
              </a:rPr>
              <a:t>! </a:t>
            </a:r>
          </a:p>
          <a:p>
            <a:pPr algn="just"/>
            <a:r>
              <a:rPr lang="en-US" sz="2200" dirty="0">
                <a:latin typeface="Arial-Rounded" pitchFamily="34" charset="0"/>
                <a:ea typeface="Arial-Rounded" pitchFamily="34" charset="0"/>
                <a:cs typeface="Arial-Rounded" pitchFamily="34" charset="0"/>
              </a:rPr>
              <a:t>      Nam </a:t>
            </a:r>
            <a:r>
              <a:rPr lang="en-US" sz="2200" dirty="0" err="1">
                <a:latin typeface="Arial-Rounded" pitchFamily="34" charset="0"/>
                <a:ea typeface="Arial-Rounded" pitchFamily="34" charset="0"/>
                <a:cs typeface="Arial-Rounded" pitchFamily="34" charset="0"/>
              </a:rPr>
              <a:t>chào</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mẹ</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và</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tung</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tăng</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bước</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vào</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lớp</a:t>
            </a:r>
            <a:r>
              <a:rPr lang="en-US" sz="2200" dirty="0">
                <a:latin typeface="Arial-Rounded" pitchFamily="34" charset="0"/>
                <a:ea typeface="Arial-Rounded" pitchFamily="34" charset="0"/>
                <a:cs typeface="Arial-Rounded" pitchFamily="34" charset="0"/>
              </a:rPr>
              <a:t>.</a:t>
            </a:r>
          </a:p>
          <a:p>
            <a:pPr algn="just"/>
            <a:endParaRPr lang="en-US" sz="2200" dirty="0">
              <a:latin typeface="Arial-Rounded" pitchFamily="34" charset="0"/>
              <a:ea typeface="Arial-Rounded" pitchFamily="34" charset="0"/>
              <a:cs typeface="Arial-Rounded" pitchFamily="34" charset="0"/>
            </a:endParaRPr>
          </a:p>
          <a:p>
            <a:pPr algn="just"/>
            <a:r>
              <a:rPr lang="en-US" sz="2200" dirty="0">
                <a:latin typeface="Arial-Rounded" pitchFamily="34" charset="0"/>
                <a:ea typeface="Arial-Rounded" pitchFamily="34" charset="0"/>
                <a:cs typeface="Arial-Rounded" pitchFamily="34" charset="0"/>
              </a:rPr>
              <a:t>                                </a:t>
            </a:r>
            <a:r>
              <a:rPr lang="en-US" dirty="0">
                <a:latin typeface="Arial-Rounded" pitchFamily="34" charset="0"/>
                <a:ea typeface="Arial-Rounded" pitchFamily="34" charset="0"/>
                <a:cs typeface="Arial-Rounded" pitchFamily="34" charset="0"/>
              </a:rPr>
              <a:t> (</a:t>
            </a:r>
            <a:r>
              <a:rPr lang="en-US" i="1" dirty="0">
                <a:latin typeface="Arial-Rounded" pitchFamily="34" charset="0"/>
                <a:ea typeface="Arial-Rounded" pitchFamily="34" charset="0"/>
                <a:cs typeface="Arial-Rounded" pitchFamily="34" charset="0"/>
              </a:rPr>
              <a:t>Theo</a:t>
            </a:r>
            <a:r>
              <a:rPr lang="en-US" dirty="0">
                <a:latin typeface="Arial-Rounded" pitchFamily="34" charset="0"/>
                <a:ea typeface="Arial-Rounded" pitchFamily="34" charset="0"/>
                <a:cs typeface="Arial-Rounded" pitchFamily="34" charset="0"/>
              </a:rPr>
              <a:t> Au-</a:t>
            </a:r>
            <a:r>
              <a:rPr lang="en-US" dirty="0" err="1">
                <a:latin typeface="Arial-Rounded" pitchFamily="34" charset="0"/>
                <a:ea typeface="Arial-Rounded" pitchFamily="34" charset="0"/>
                <a:cs typeface="Arial-Rounded" pitchFamily="34" charset="0"/>
              </a:rPr>
              <a:t>đrây</a:t>
            </a:r>
            <a:r>
              <a:rPr lang="en-US" dirty="0">
                <a:latin typeface="Arial-Rounded" pitchFamily="34" charset="0"/>
                <a:ea typeface="Arial-Rounded" pitchFamily="34" charset="0"/>
                <a:cs typeface="Arial-Rounded" pitchFamily="34" charset="0"/>
              </a:rPr>
              <a:t> Pen, </a:t>
            </a:r>
            <a:r>
              <a:rPr lang="en-US" i="1" dirty="0" err="1">
                <a:latin typeface="Arial-Rounded" pitchFamily="34" charset="0"/>
                <a:ea typeface="Arial-Rounded" pitchFamily="34" charset="0"/>
                <a:cs typeface="Arial-Rounded" pitchFamily="34" charset="0"/>
              </a:rPr>
              <a:t>Nụ</a:t>
            </a:r>
            <a:r>
              <a:rPr lang="en-US" i="1" dirty="0">
                <a:latin typeface="Arial-Rounded" pitchFamily="34" charset="0"/>
                <a:ea typeface="Arial-Rounded" pitchFamily="34" charset="0"/>
                <a:cs typeface="Arial-Rounded" pitchFamily="34" charset="0"/>
              </a:rPr>
              <a:t> </a:t>
            </a:r>
            <a:r>
              <a:rPr lang="en-US" i="1" dirty="0" err="1">
                <a:latin typeface="Arial-Rounded" pitchFamily="34" charset="0"/>
                <a:ea typeface="Arial-Rounded" pitchFamily="34" charset="0"/>
                <a:cs typeface="Arial-Rounded" pitchFamily="34" charset="0"/>
              </a:rPr>
              <a:t>hôn</a:t>
            </a:r>
            <a:r>
              <a:rPr lang="en-US" i="1" dirty="0">
                <a:latin typeface="Arial-Rounded" pitchFamily="34" charset="0"/>
                <a:ea typeface="Arial-Rounded" pitchFamily="34" charset="0"/>
                <a:cs typeface="Arial-Rounded" pitchFamily="34" charset="0"/>
              </a:rPr>
              <a:t> </a:t>
            </a:r>
            <a:r>
              <a:rPr lang="en-US" i="1" dirty="0" err="1">
                <a:latin typeface="Arial-Rounded" pitchFamily="34" charset="0"/>
                <a:ea typeface="Arial-Rounded" pitchFamily="34" charset="0"/>
                <a:cs typeface="Arial-Rounded" pitchFamily="34" charset="0"/>
              </a:rPr>
              <a:t>trên</a:t>
            </a:r>
            <a:r>
              <a:rPr lang="en-US" i="1" dirty="0">
                <a:latin typeface="Arial-Rounded" pitchFamily="34" charset="0"/>
                <a:ea typeface="Arial-Rounded" pitchFamily="34" charset="0"/>
                <a:cs typeface="Arial-Rounded" pitchFamily="34" charset="0"/>
              </a:rPr>
              <a:t> </a:t>
            </a:r>
            <a:r>
              <a:rPr lang="en-US" i="1" dirty="0" err="1">
                <a:latin typeface="Arial-Rounded" pitchFamily="34" charset="0"/>
                <a:ea typeface="Arial-Rounded" pitchFamily="34" charset="0"/>
                <a:cs typeface="Arial-Rounded" pitchFamily="34" charset="0"/>
              </a:rPr>
              <a:t>bàn</a:t>
            </a:r>
            <a:r>
              <a:rPr lang="en-US" i="1" dirty="0">
                <a:latin typeface="Arial-Rounded" pitchFamily="34" charset="0"/>
                <a:ea typeface="Arial-Rounded" pitchFamily="34" charset="0"/>
                <a:cs typeface="Arial-Rounded" pitchFamily="34" charset="0"/>
              </a:rPr>
              <a:t> </a:t>
            </a:r>
            <a:r>
              <a:rPr lang="en-US" i="1" dirty="0" err="1">
                <a:latin typeface="Arial-Rounded" pitchFamily="34" charset="0"/>
                <a:ea typeface="Arial-Rounded" pitchFamily="34" charset="0"/>
                <a:cs typeface="Arial-Rounded" pitchFamily="34" charset="0"/>
              </a:rPr>
              <a:t>tay</a:t>
            </a:r>
            <a:r>
              <a:rPr lang="en-US" i="1" dirty="0">
                <a:latin typeface="Arial-Rounded" pitchFamily="34" charset="0"/>
                <a:ea typeface="Arial-Rounded" pitchFamily="34" charset="0"/>
                <a:cs typeface="Arial-Rounded" pitchFamily="34" charset="0"/>
              </a:rPr>
              <a:t>,</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Đỗ</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Nhật</a:t>
            </a:r>
            <a:r>
              <a:rPr lang="en-US" dirty="0">
                <a:latin typeface="Arial-Rounded" pitchFamily="34" charset="0"/>
                <a:ea typeface="Arial-Rounded" pitchFamily="34" charset="0"/>
                <a:cs typeface="Arial-Rounded" pitchFamily="34" charset="0"/>
              </a:rPr>
              <a:t> Nam </a:t>
            </a:r>
            <a:r>
              <a:rPr lang="en-US" i="1" dirty="0" err="1">
                <a:latin typeface="Arial-Rounded" pitchFamily="34" charset="0"/>
                <a:ea typeface="Arial-Rounded" pitchFamily="34" charset="0"/>
                <a:cs typeface="Arial-Rounded" pitchFamily="34" charset="0"/>
              </a:rPr>
              <a:t>dịch</a:t>
            </a:r>
            <a:r>
              <a:rPr lang="en-US" dirty="0">
                <a:latin typeface="Arial-Rounded" pitchFamily="34" charset="0"/>
                <a:ea typeface="Arial-Rounded" pitchFamily="34" charset="0"/>
                <a:cs typeface="Arial-Rounded" pitchFamily="34" charset="0"/>
              </a:rPr>
              <a:t>)</a:t>
            </a:r>
            <a:endParaRPr lang="en-US" dirty="0">
              <a:latin typeface="Arial Rounded MT Bold" pitchFamily="34" charset="0"/>
              <a:ea typeface="Arial-Rounded" pitchFamily="34" charset="0"/>
              <a:cs typeface="Arial-Rounded" pitchFamily="34" charset="0"/>
            </a:endParaRPr>
          </a:p>
        </p:txBody>
      </p:sp>
      <p:sp>
        <p:nvSpPr>
          <p:cNvPr id="8" name="Cloud 7"/>
          <p:cNvSpPr/>
          <p:nvPr/>
        </p:nvSpPr>
        <p:spPr>
          <a:xfrm>
            <a:off x="6705600" y="105122"/>
            <a:ext cx="22098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Arial-Rounded" pitchFamily="34" charset="0"/>
                <a:ea typeface="Arial-Rounded" pitchFamily="34" charset="0"/>
                <a:cs typeface="Arial-Rounded" pitchFamily="34" charset="0"/>
              </a:rPr>
              <a:t>Đọc</a:t>
            </a:r>
            <a:r>
              <a:rPr lang="en-US" sz="2000" b="1" dirty="0">
                <a:solidFill>
                  <a:schemeClr val="tx1"/>
                </a:solidFill>
                <a:latin typeface="Arial-Rounded" pitchFamily="34" charset="0"/>
                <a:ea typeface="Arial-Rounded" pitchFamily="34" charset="0"/>
                <a:cs typeface="Arial-Rounded" pitchFamily="34" charset="0"/>
              </a:rPr>
              <a:t> </a:t>
            </a:r>
            <a:r>
              <a:rPr lang="en-US" sz="2000" b="1" dirty="0" err="1">
                <a:solidFill>
                  <a:schemeClr val="tx1"/>
                </a:solidFill>
                <a:latin typeface="Arial-Rounded" pitchFamily="34" charset="0"/>
                <a:ea typeface="Arial-Rounded" pitchFamily="34" charset="0"/>
                <a:cs typeface="Arial-Rounded" pitchFamily="34" charset="0"/>
              </a:rPr>
              <a:t>mẫu</a:t>
            </a:r>
            <a:endParaRPr lang="en-US" sz="2000" b="1" dirty="0">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929470" y="4337313"/>
            <a:ext cx="7773005"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Vì sao có các dấu gạch ngang đầu dòng?</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28" y="24485"/>
            <a:ext cx="8939213" cy="4339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1+#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78" y="35953"/>
            <a:ext cx="8939213" cy="4339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1" y="4357483"/>
            <a:ext cx="8134436" cy="584739"/>
          </a:xfrm>
          <a:prstGeom prst="rect">
            <a:avLst/>
          </a:prstGeom>
          <a:solidFill>
            <a:srgbClr val="FFD347"/>
          </a:solidFill>
        </p:spPr>
        <p:txBody>
          <a:bodyPr wrap="square" lIns="91403" tIns="45702" rIns="91403" bIns="45702" rtlCol="0">
            <a:spAutoFit/>
          </a:bodyPr>
          <a:lstStyle/>
          <a:p>
            <a:r>
              <a:rPr lang="en-US" sz="3200" dirty="0" err="1">
                <a:latin typeface="Arial-Rounded" pitchFamily="34" charset="0"/>
                <a:ea typeface="Arial-Rounded" pitchFamily="34" charset="0"/>
                <a:cs typeface="Arial-Rounded" pitchFamily="34" charset="0"/>
              </a:rPr>
              <a:t>Em</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hãy</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tìm</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từ</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khó</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đọc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khó</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hiểu</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trong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bài</a:t>
            </a:r>
            <a:r>
              <a:rPr lang="en-US" sz="3200" dirty="0">
                <a:latin typeface="Arial-Rounded" pitchFamily="34" charset="0"/>
                <a:ea typeface="Arial-Rounded" pitchFamily="34" charset="0"/>
                <a:cs typeface="Arial-Rounded" pitchFamily="34" charset="0"/>
              </a:rPr>
              <a:t>.</a:t>
            </a:r>
          </a:p>
        </p:txBody>
      </p:sp>
      <p:cxnSp>
        <p:nvCxnSpPr>
          <p:cNvPr id="5" name="Straight Connector 4"/>
          <p:cNvCxnSpPr/>
          <p:nvPr/>
        </p:nvCxnSpPr>
        <p:spPr>
          <a:xfrm flipH="1">
            <a:off x="6248400" y="2495550"/>
            <a:ext cx="12157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8153400" y="2495550"/>
            <a:ext cx="5593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343400" y="3943350"/>
            <a:ext cx="60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5539" y="4248150"/>
            <a:ext cx="364253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câu</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28" y="24485"/>
            <a:ext cx="8939213" cy="4339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a:extLst>
              <a:ext uri="{FF2B5EF4-FFF2-40B4-BE49-F238E27FC236}">
                <a16:creationId xmlns:a16="http://schemas.microsoft.com/office/drawing/2014/main" id="{DE6558B0-F431-D50A-5C2D-5968C58567F3}"/>
              </a:ext>
            </a:extLst>
          </p:cNvPr>
          <p:cNvSpPr/>
          <p:nvPr/>
        </p:nvSpPr>
        <p:spPr>
          <a:xfrm>
            <a:off x="304800" y="438150"/>
            <a:ext cx="228600" cy="34169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 name="Oval 2">
            <a:extLst>
              <a:ext uri="{FF2B5EF4-FFF2-40B4-BE49-F238E27FC236}">
                <a16:creationId xmlns:a16="http://schemas.microsoft.com/office/drawing/2014/main" id="{5CA69BC2-E4B8-A441-D54C-BCCDCE44A214}"/>
              </a:ext>
            </a:extLst>
          </p:cNvPr>
          <p:cNvSpPr/>
          <p:nvPr/>
        </p:nvSpPr>
        <p:spPr>
          <a:xfrm>
            <a:off x="5181600" y="514350"/>
            <a:ext cx="228600" cy="26549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8" name="Oval 7">
            <a:extLst>
              <a:ext uri="{FF2B5EF4-FFF2-40B4-BE49-F238E27FC236}">
                <a16:creationId xmlns:a16="http://schemas.microsoft.com/office/drawing/2014/main" id="{56827A18-B57F-6380-2C06-9FF0D80E1424}"/>
              </a:ext>
            </a:extLst>
          </p:cNvPr>
          <p:cNvSpPr/>
          <p:nvPr/>
        </p:nvSpPr>
        <p:spPr>
          <a:xfrm>
            <a:off x="381000" y="2190750"/>
            <a:ext cx="228600" cy="228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9" name="Oval 8">
            <a:extLst>
              <a:ext uri="{FF2B5EF4-FFF2-40B4-BE49-F238E27FC236}">
                <a16:creationId xmlns:a16="http://schemas.microsoft.com/office/drawing/2014/main" id="{29C2AC00-C8C9-CC86-FB3C-0556E886EEE7}"/>
              </a:ext>
            </a:extLst>
          </p:cNvPr>
          <p:cNvSpPr/>
          <p:nvPr/>
        </p:nvSpPr>
        <p:spPr>
          <a:xfrm>
            <a:off x="3962400" y="1962150"/>
            <a:ext cx="228600" cy="228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1" name="Oval 10">
            <a:extLst>
              <a:ext uri="{FF2B5EF4-FFF2-40B4-BE49-F238E27FC236}">
                <a16:creationId xmlns:a16="http://schemas.microsoft.com/office/drawing/2014/main" id="{82E0416E-F076-9F51-BA53-BF4DD8D19E4E}"/>
              </a:ext>
            </a:extLst>
          </p:cNvPr>
          <p:cNvSpPr/>
          <p:nvPr/>
        </p:nvSpPr>
        <p:spPr>
          <a:xfrm>
            <a:off x="381000" y="2876550"/>
            <a:ext cx="228600" cy="3048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4" name="Oval 13">
            <a:extLst>
              <a:ext uri="{FF2B5EF4-FFF2-40B4-BE49-F238E27FC236}">
                <a16:creationId xmlns:a16="http://schemas.microsoft.com/office/drawing/2014/main" id="{110842A2-BE17-9889-213B-C9E6B7D8A615}"/>
              </a:ext>
            </a:extLst>
          </p:cNvPr>
          <p:cNvSpPr/>
          <p:nvPr/>
        </p:nvSpPr>
        <p:spPr>
          <a:xfrm>
            <a:off x="228600" y="3677854"/>
            <a:ext cx="381000" cy="3048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6</a:t>
            </a: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5600" y="466149"/>
            <a:ext cx="3642531" cy="584739"/>
          </a:xfrm>
          <a:prstGeom prst="rect">
            <a:avLst/>
          </a:prstGeom>
          <a:solidFill>
            <a:srgbClr val="FFC000"/>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Luyện đọc câu dài:</a:t>
            </a:r>
          </a:p>
        </p:txBody>
      </p:sp>
      <p:sp>
        <p:nvSpPr>
          <p:cNvPr id="4" name="TextBox 3"/>
          <p:cNvSpPr txBox="1"/>
          <p:nvPr/>
        </p:nvSpPr>
        <p:spPr>
          <a:xfrm>
            <a:off x="457200" y="1733550"/>
            <a:ext cx="8382000" cy="1077182"/>
          </a:xfrm>
          <a:prstGeom prst="rect">
            <a:avLst/>
          </a:prstGeom>
          <a:noFill/>
        </p:spPr>
        <p:txBody>
          <a:bodyPr wrap="square" lIns="91403" tIns="45702" rIns="91403" bIns="45702" rtlCol="0">
            <a:spAutoFit/>
          </a:bodyPr>
          <a:lstStyle/>
          <a:p>
            <a:pPr algn="just"/>
            <a:r>
              <a:rPr lang="en-US" sz="3200">
                <a:latin typeface="Arial-Rounded" pitchFamily="34" charset="0"/>
                <a:ea typeface="Arial-Rounded" pitchFamily="34" charset="0"/>
                <a:cs typeface="Arial-Rounded" pitchFamily="34" charset="0"/>
              </a:rPr>
              <a:t>Mẹ nhẹ nhàng đặt một nụ hôn vào bàn tay Nam và dặn:</a:t>
            </a:r>
          </a:p>
        </p:txBody>
      </p:sp>
      <p:cxnSp>
        <p:nvCxnSpPr>
          <p:cNvPr id="5" name="Straight Connector 4"/>
          <p:cNvCxnSpPr/>
          <p:nvPr/>
        </p:nvCxnSpPr>
        <p:spPr>
          <a:xfrm flipH="1">
            <a:off x="3352800" y="182440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423555"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3130011"/>
            <a:ext cx="8382000" cy="584739"/>
          </a:xfrm>
          <a:prstGeom prst="rect">
            <a:avLst/>
          </a:prstGeom>
          <a:noFill/>
        </p:spPr>
        <p:txBody>
          <a:bodyPr wrap="square" lIns="91403" tIns="45702" rIns="91403" bIns="45702" rtlCol="0">
            <a:spAutoFit/>
          </a:bodyPr>
          <a:lstStyle/>
          <a:p>
            <a:pPr algn="just"/>
            <a:r>
              <a:rPr lang="en-US" sz="3200">
                <a:latin typeface="Arial-Rounded" pitchFamily="34" charset="0"/>
                <a:ea typeface="Arial-Rounded" pitchFamily="34" charset="0"/>
                <a:cs typeface="Arial-Rounded" pitchFamily="34" charset="0"/>
              </a:rPr>
              <a:t>Mỗi khi lo lắng, con hãy áp bàn tay này lên má.</a:t>
            </a:r>
          </a:p>
        </p:txBody>
      </p:sp>
      <p:cxnSp>
        <p:nvCxnSpPr>
          <p:cNvPr id="15" name="Straight Connector 14"/>
          <p:cNvCxnSpPr/>
          <p:nvPr/>
        </p:nvCxnSpPr>
        <p:spPr>
          <a:xfrm flipH="1">
            <a:off x="6400800" y="182134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8077200" y="321383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000" fill="hold"/>
                                        <p:tgtEl>
                                          <p:spTgt spid="9"/>
                                        </p:tgtEl>
                                        <p:attrNameLst>
                                          <p:attrName>ppt_x</p:attrName>
                                        </p:attrNameLst>
                                      </p:cBhvr>
                                      <p:tavLst>
                                        <p:tav tm="0">
                                          <p:val>
                                            <p:strVal val="1+#ppt_w/2"/>
                                          </p:val>
                                        </p:tav>
                                        <p:tav tm="100000">
                                          <p:val>
                                            <p:strVal val="#ppt_x"/>
                                          </p:val>
                                        </p:tav>
                                      </p:tavLst>
                                    </p:anim>
                                    <p:anim calcmode="lin" valueType="num">
                                      <p:cBhvr additive="base">
                                        <p:cTn id="31" dur="1000" fill="hold"/>
                                        <p:tgtEl>
                                          <p:spTgt spid="9"/>
                                        </p:tgtEl>
                                        <p:attrNameLst>
                                          <p:attrName>ppt_y</p:attrName>
                                        </p:attrNameLst>
                                      </p:cBhvr>
                                      <p:tavLst>
                                        <p:tav tm="0">
                                          <p:val>
                                            <p:strVal val="#ppt_y"/>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62891" y="4389536"/>
            <a:ext cx="7086600" cy="584739"/>
          </a:xfrm>
          <a:prstGeom prst="rect">
            <a:avLst/>
          </a:prstGeom>
          <a:solidFill>
            <a:srgbClr val="FFD347"/>
          </a:solidFill>
        </p:spPr>
        <p:txBody>
          <a:bodyPr wrap="square" lIns="91403" tIns="45702" rIns="91403" bIns="45702" rtlCol="0">
            <a:spAutoFit/>
          </a:bodyPr>
          <a:lstStyle/>
          <a:p>
            <a:pPr algn="ctr"/>
            <a:r>
              <a:rPr lang="en-US" sz="3200" dirty="0" err="1">
                <a:latin typeface="Arial-Rounded" pitchFamily="34" charset="0"/>
                <a:ea typeface="Arial-Rounded" pitchFamily="34" charset="0"/>
                <a:cs typeface="Arial-Rounded" pitchFamily="34" charset="0"/>
              </a:rPr>
              <a:t>ên</a:t>
            </a:r>
            <a:r>
              <a:rPr lang="en-US" sz="3200" dirty="0">
                <a:latin typeface="Arial-Rounded" pitchFamily="34" charset="0"/>
                <a:ea typeface="Arial-Rounded" pitchFamily="34" charset="0"/>
                <a:cs typeface="Arial-Rounded" pitchFamily="34" charset="0"/>
              </a:rPr>
              <a:t> chia </a:t>
            </a:r>
            <a:r>
              <a:rPr lang="en-US" sz="3200" dirty="0" err="1">
                <a:latin typeface="Arial-Rounded" pitchFamily="34" charset="0"/>
                <a:ea typeface="Arial-Rounded" pitchFamily="34" charset="0"/>
                <a:cs typeface="Arial-Rounded" pitchFamily="34" charset="0"/>
              </a:rPr>
              <a:t>bài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đọc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thành</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mấy</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đoạn</a:t>
            </a:r>
            <a:r>
              <a:rPr lang="en-US" sz="3200" dirty="0">
                <a:latin typeface="Arial-Rounded" pitchFamily="34" charset="0"/>
                <a:ea typeface="Arial-Rounded" pitchFamily="34" charset="0"/>
                <a:cs typeface="Arial-Rounded" pitchFamily="34" charset="0"/>
              </a:rPr>
              <a:t>?</a:t>
            </a:r>
          </a:p>
        </p:txBody>
      </p:sp>
      <p:sp>
        <p:nvSpPr>
          <p:cNvPr id="8" name="TextBox 7"/>
          <p:cNvSpPr txBox="1"/>
          <p:nvPr/>
        </p:nvSpPr>
        <p:spPr>
          <a:xfrm>
            <a:off x="1458191" y="4389535"/>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đoạn</a:t>
            </a:r>
          </a:p>
        </p:txBody>
      </p:sp>
      <p:sp>
        <p:nvSpPr>
          <p:cNvPr id="9" name="TextBox 8"/>
          <p:cNvSpPr txBox="1"/>
          <p:nvPr/>
        </p:nvSpPr>
        <p:spPr>
          <a:xfrm>
            <a:off x="1458191" y="4389536"/>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theo nhóm</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357" y="24485"/>
            <a:ext cx="8939213" cy="4339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5" y="457046"/>
            <a:ext cx="527050" cy="1566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5" y="1733550"/>
            <a:ext cx="527050" cy="213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1+#ppt_w/2"/>
                                          </p:val>
                                        </p:tav>
                                        <p:tav tm="100000">
                                          <p:val>
                                            <p:strVal val="#ppt_x"/>
                                          </p:val>
                                        </p:tav>
                                      </p:tavLst>
                                    </p:anim>
                                    <p:anim calcmode="lin" valueType="num">
                                      <p:cBhvr additive="base">
                                        <p:cTn id="24"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1+#ppt_w/2"/>
                                          </p:val>
                                        </p:tav>
                                        <p:tav tm="100000">
                                          <p:val>
                                            <p:strVal val="#ppt_x"/>
                                          </p:val>
                                        </p:tav>
                                      </p:tavLst>
                                    </p:anim>
                                    <p:anim calcmode="lin" valueType="num">
                                      <p:cBhvr additive="base">
                                        <p:cTn id="30"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1143000" y="4007888"/>
            <a:ext cx="2514600" cy="970281"/>
          </a:xfrm>
          <a:prstGeom prst="rect">
            <a:avLst/>
          </a:prstGeom>
        </p:spPr>
      </p:pic>
      <p:sp>
        <p:nvSpPr>
          <p:cNvPr id="4" name="TextBox 3"/>
          <p:cNvSpPr txBox="1"/>
          <p:nvPr/>
        </p:nvSpPr>
        <p:spPr>
          <a:xfrm>
            <a:off x="4343400" y="4324350"/>
            <a:ext cx="364253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Thi đua</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64" y="20863"/>
            <a:ext cx="8603672" cy="4176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646</TotalTime>
  <Words>664</Words>
  <Application>Microsoft Office PowerPoint</Application>
  <PresentationFormat>On-screen Show (16:9)</PresentationFormat>
  <Paragraphs>74</Paragraphs>
  <Slides>16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Rounded MT Bold</vt:lpstr>
      <vt:lpstr>Arial-Rounded</vt:lpstr>
      <vt:lpstr>Calibri</vt:lpstr>
      <vt:lpstr>HP001 4 hàng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Windows 10</cp:lastModifiedBy>
  <cp:revision>91</cp:revision>
  <dcterms:created xsi:type="dcterms:W3CDTF">2020-12-08T15:48:47Z</dcterms:created>
  <dcterms:modified xsi:type="dcterms:W3CDTF">2025-02-13T09:33:42Z</dcterms:modified>
</cp:coreProperties>
</file>