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  <p:sldMasterId id="2147483692" r:id="rId4"/>
  </p:sldMasterIdLst>
  <p:notesMasterIdLst>
    <p:notesMasterId r:id="rId15"/>
  </p:notesMasterIdLst>
  <p:sldIdLst>
    <p:sldId id="542" r:id="rId5"/>
    <p:sldId id="2007577147" r:id="rId6"/>
    <p:sldId id="2007577155" r:id="rId7"/>
    <p:sldId id="2007577149" r:id="rId8"/>
    <p:sldId id="2007577153" r:id="rId9"/>
    <p:sldId id="2007577154" r:id="rId10"/>
    <p:sldId id="354" r:id="rId11"/>
    <p:sldId id="2007577145" r:id="rId12"/>
    <p:sldId id="2007577151" r:id="rId13"/>
    <p:sldId id="200757714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A249C"/>
    <a:srgbClr val="B30D8F"/>
    <a:srgbClr val="B4280C"/>
    <a:srgbClr val="B907AC"/>
    <a:srgbClr val="B30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B5F65-4F35-4305-9E99-3602CD3EB92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F7998-8A08-4CD8-802E-E61F743E1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1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46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4324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3074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168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9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13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95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56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320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870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3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10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D31A1-1715-4291-BCE9-9CF8769BE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36799-16EF-458E-8632-9BAFD1AC2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4B380-1E82-4901-BF37-1ABD6943F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0C18-FCDF-4ED8-AAA8-B46120845BF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06F6B-7DAE-4A63-BDE4-9A771A101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9B490-56FA-4D6B-AE7E-8440FB37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F6E9-FF0A-4541-847B-B4B1A6C5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54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90"/>
            </a:lvl1pPr>
            <a:lvl2pPr marL="443547" indent="0" algn="ctr">
              <a:buNone/>
              <a:defRPr sz="1974"/>
            </a:lvl2pPr>
            <a:lvl3pPr marL="887094" indent="0" algn="ctr">
              <a:buNone/>
              <a:defRPr sz="1737"/>
            </a:lvl3pPr>
            <a:lvl4pPr marL="1330641" indent="0" algn="ctr">
              <a:buNone/>
              <a:defRPr sz="1579"/>
            </a:lvl4pPr>
            <a:lvl5pPr marL="1774187" indent="0" algn="ctr">
              <a:buNone/>
              <a:defRPr sz="1579"/>
            </a:lvl5pPr>
            <a:lvl6pPr marL="2217735" indent="0" algn="ctr">
              <a:buNone/>
              <a:defRPr sz="1579"/>
            </a:lvl6pPr>
            <a:lvl7pPr marL="2661281" indent="0" algn="ctr">
              <a:buNone/>
              <a:defRPr sz="1579"/>
            </a:lvl7pPr>
            <a:lvl8pPr marL="3104829" indent="0" algn="ctr">
              <a:buNone/>
              <a:defRPr sz="1579"/>
            </a:lvl8pPr>
            <a:lvl9pPr marL="3548375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68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19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8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290">
                <a:solidFill>
                  <a:schemeClr val="tx1">
                    <a:tint val="75000"/>
                  </a:schemeClr>
                </a:solidFill>
              </a:defRPr>
            </a:lvl1pPr>
            <a:lvl2pPr marL="443547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2pPr>
            <a:lvl3pPr marL="887094" indent="0">
              <a:buNone/>
              <a:defRPr sz="1737">
                <a:solidFill>
                  <a:schemeClr val="tx1">
                    <a:tint val="75000"/>
                  </a:schemeClr>
                </a:solidFill>
              </a:defRPr>
            </a:lvl3pPr>
            <a:lvl4pPr marL="13306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774187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1773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66128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048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54837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82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91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290" b="1"/>
            </a:lvl1pPr>
            <a:lvl2pPr marL="443547" indent="0">
              <a:buNone/>
              <a:defRPr sz="1974" b="1"/>
            </a:lvl2pPr>
            <a:lvl3pPr marL="887094" indent="0">
              <a:buNone/>
              <a:defRPr sz="1737" b="1"/>
            </a:lvl3pPr>
            <a:lvl4pPr marL="1330641" indent="0">
              <a:buNone/>
              <a:defRPr sz="1579" b="1"/>
            </a:lvl4pPr>
            <a:lvl5pPr marL="1774187" indent="0">
              <a:buNone/>
              <a:defRPr sz="1579" b="1"/>
            </a:lvl5pPr>
            <a:lvl6pPr marL="2217735" indent="0">
              <a:buNone/>
              <a:defRPr sz="1579" b="1"/>
            </a:lvl6pPr>
            <a:lvl7pPr marL="2661281" indent="0">
              <a:buNone/>
              <a:defRPr sz="1579" b="1"/>
            </a:lvl7pPr>
            <a:lvl8pPr marL="3104829" indent="0">
              <a:buNone/>
              <a:defRPr sz="1579" b="1"/>
            </a:lvl8pPr>
            <a:lvl9pPr marL="3548375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290" b="1"/>
            </a:lvl1pPr>
            <a:lvl2pPr marL="443547" indent="0">
              <a:buNone/>
              <a:defRPr sz="1974" b="1"/>
            </a:lvl2pPr>
            <a:lvl3pPr marL="887094" indent="0">
              <a:buNone/>
              <a:defRPr sz="1737" b="1"/>
            </a:lvl3pPr>
            <a:lvl4pPr marL="1330641" indent="0">
              <a:buNone/>
              <a:defRPr sz="1579" b="1"/>
            </a:lvl4pPr>
            <a:lvl5pPr marL="1774187" indent="0">
              <a:buNone/>
              <a:defRPr sz="1579" b="1"/>
            </a:lvl5pPr>
            <a:lvl6pPr marL="2217735" indent="0">
              <a:buNone/>
              <a:defRPr sz="1579" b="1"/>
            </a:lvl6pPr>
            <a:lvl7pPr marL="2661281" indent="0">
              <a:buNone/>
              <a:defRPr sz="1579" b="1"/>
            </a:lvl7pPr>
            <a:lvl8pPr marL="3104829" indent="0">
              <a:buNone/>
              <a:defRPr sz="1579" b="1"/>
            </a:lvl8pPr>
            <a:lvl9pPr marL="3548375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80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5871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41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12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7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079"/>
            </a:lvl1pPr>
            <a:lvl2pPr>
              <a:defRPr sz="2684"/>
            </a:lvl2pPr>
            <a:lvl3pPr>
              <a:defRPr sz="2290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43547" indent="0">
              <a:buNone/>
              <a:defRPr sz="1342"/>
            </a:lvl2pPr>
            <a:lvl3pPr marL="887094" indent="0">
              <a:buNone/>
              <a:defRPr sz="1184"/>
            </a:lvl3pPr>
            <a:lvl4pPr marL="1330641" indent="0">
              <a:buNone/>
              <a:defRPr sz="947"/>
            </a:lvl4pPr>
            <a:lvl5pPr marL="1774187" indent="0">
              <a:buNone/>
              <a:defRPr sz="947"/>
            </a:lvl5pPr>
            <a:lvl6pPr marL="2217735" indent="0">
              <a:buNone/>
              <a:defRPr sz="947"/>
            </a:lvl6pPr>
            <a:lvl7pPr marL="2661281" indent="0">
              <a:buNone/>
              <a:defRPr sz="947"/>
            </a:lvl7pPr>
            <a:lvl8pPr marL="3104829" indent="0">
              <a:buNone/>
              <a:defRPr sz="947"/>
            </a:lvl8pPr>
            <a:lvl9pPr marL="3548375" indent="0">
              <a:buNone/>
              <a:defRPr sz="9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4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7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079"/>
            </a:lvl1pPr>
            <a:lvl2pPr marL="443547" indent="0">
              <a:buNone/>
              <a:defRPr sz="2684"/>
            </a:lvl2pPr>
            <a:lvl3pPr marL="887094" indent="0">
              <a:buNone/>
              <a:defRPr sz="2290"/>
            </a:lvl3pPr>
            <a:lvl4pPr marL="1330641" indent="0">
              <a:buNone/>
              <a:defRPr sz="1974"/>
            </a:lvl4pPr>
            <a:lvl5pPr marL="1774187" indent="0">
              <a:buNone/>
              <a:defRPr sz="1974"/>
            </a:lvl5pPr>
            <a:lvl6pPr marL="2217735" indent="0">
              <a:buNone/>
              <a:defRPr sz="1974"/>
            </a:lvl6pPr>
            <a:lvl7pPr marL="2661281" indent="0">
              <a:buNone/>
              <a:defRPr sz="1974"/>
            </a:lvl7pPr>
            <a:lvl8pPr marL="3104829" indent="0">
              <a:buNone/>
              <a:defRPr sz="1974"/>
            </a:lvl8pPr>
            <a:lvl9pPr marL="3548375" indent="0">
              <a:buNone/>
              <a:defRPr sz="197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43547" indent="0">
              <a:buNone/>
              <a:defRPr sz="1342"/>
            </a:lvl2pPr>
            <a:lvl3pPr marL="887094" indent="0">
              <a:buNone/>
              <a:defRPr sz="1184"/>
            </a:lvl3pPr>
            <a:lvl4pPr marL="1330641" indent="0">
              <a:buNone/>
              <a:defRPr sz="947"/>
            </a:lvl4pPr>
            <a:lvl5pPr marL="1774187" indent="0">
              <a:buNone/>
              <a:defRPr sz="947"/>
            </a:lvl5pPr>
            <a:lvl6pPr marL="2217735" indent="0">
              <a:buNone/>
              <a:defRPr sz="947"/>
            </a:lvl6pPr>
            <a:lvl7pPr marL="2661281" indent="0">
              <a:buNone/>
              <a:defRPr sz="947"/>
            </a:lvl7pPr>
            <a:lvl8pPr marL="3104829" indent="0">
              <a:buNone/>
              <a:defRPr sz="947"/>
            </a:lvl8pPr>
            <a:lvl9pPr marL="3548375" indent="0">
              <a:buNone/>
              <a:defRPr sz="9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67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25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4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250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3288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390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13797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12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43181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62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522A58-3B27-4E7C-8565-BB7A948E7202}"/>
              </a:ext>
            </a:extLst>
          </p:cNvPr>
          <p:cNvSpPr/>
          <p:nvPr userDrawn="1"/>
        </p:nvSpPr>
        <p:spPr>
          <a:xfrm>
            <a:off x="4999410" y="6581001"/>
            <a:ext cx="1642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x-none" sz="12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168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0BC3E5-8092-440F-8C71-9194A82709A4}"/>
              </a:ext>
            </a:extLst>
          </p:cNvPr>
          <p:cNvSpPr/>
          <p:nvPr userDrawn="1"/>
        </p:nvSpPr>
        <p:spPr>
          <a:xfrm>
            <a:off x="5518156" y="6493078"/>
            <a:ext cx="1642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x-none" sz="12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19641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20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7094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7094"/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709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7094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709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0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887094" rtl="0" eaLnBrk="1" latinLnBrk="0" hangingPunct="1">
        <a:lnSpc>
          <a:spcPct val="90000"/>
        </a:lnSpc>
        <a:spcBef>
          <a:spcPct val="0"/>
        </a:spcBef>
        <a:buNone/>
        <a:defRPr sz="42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774" indent="-221774" algn="l" defTabSz="887094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684" kern="1200">
          <a:solidFill>
            <a:schemeClr val="tx1"/>
          </a:solidFill>
          <a:latin typeface="+mn-lt"/>
          <a:ea typeface="+mn-ea"/>
          <a:cs typeface="+mn-cs"/>
        </a:defRPr>
      </a:lvl1pPr>
      <a:lvl2pPr marL="665320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290" kern="1200">
          <a:solidFill>
            <a:schemeClr val="tx1"/>
          </a:solidFill>
          <a:latin typeface="+mn-lt"/>
          <a:ea typeface="+mn-ea"/>
          <a:cs typeface="+mn-cs"/>
        </a:defRPr>
      </a:lvl2pPr>
      <a:lvl3pPr marL="1108867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3pPr>
      <a:lvl4pPr marL="1552414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4pPr>
      <a:lvl5pPr marL="1995961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5pPr>
      <a:lvl6pPr marL="2439508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6pPr>
      <a:lvl7pPr marL="2883055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7pPr>
      <a:lvl8pPr marL="3326602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8pPr>
      <a:lvl9pPr marL="3770149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1pPr>
      <a:lvl2pPr marL="443547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2pPr>
      <a:lvl3pPr marL="887094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3pPr>
      <a:lvl4pPr marL="1330641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4pPr>
      <a:lvl5pPr marL="1774187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5pPr>
      <a:lvl6pPr marL="2217735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6pPr>
      <a:lvl7pPr marL="2661281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7pPr>
      <a:lvl8pPr marL="3104829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8pPr>
      <a:lvl9pPr marL="3548375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microsoft.com/office/2007/relationships/hdphoto" Target="../media/hdphoto7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4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261874" y="-19521"/>
            <a:ext cx="11761101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228" tIns="59114" rIns="118228" bIns="59114" rtlCol="0" anchor="ctr"/>
          <a:lstStyle/>
          <a:p>
            <a:pPr marL="0" marR="0" lvl="0" indent="0" algn="ctr" defTabSz="887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229588" y="14346"/>
            <a:ext cx="11761101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8228" tIns="59114" rIns="118228" bIns="59114" rtlCol="0" anchor="ctr"/>
          <a:lstStyle/>
          <a:p>
            <a:pPr marL="0" marR="0" lvl="0" indent="0" algn="ctr" defTabSz="887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7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24659" y="2790176"/>
            <a:ext cx="1261360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870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9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870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9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494465" y="-711057"/>
            <a:ext cx="3139169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8870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9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8870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9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8870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9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3794" y="727078"/>
            <a:ext cx="2271013" cy="714786"/>
          </a:xfrm>
          <a:prstGeom prst="rect">
            <a:avLst/>
          </a:prstGeom>
          <a:noFill/>
        </p:spPr>
        <p:txBody>
          <a:bodyPr wrap="square" lIns="118212" tIns="59106" rIns="118212" bIns="59106" rtlCol="0">
            <a:spAutoFit/>
          </a:bodyPr>
          <a:lstStyle/>
          <a:p>
            <a:pPr marL="0" marR="0" lvl="0" indent="0" algn="ctr" defTabSz="887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69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kumimoji="0" lang="en-US" sz="386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20</a:t>
            </a:r>
            <a:endParaRPr kumimoji="0" lang="en-US" sz="3869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62653" y="296191"/>
            <a:ext cx="9104688" cy="1310013"/>
          </a:xfrm>
          <a:prstGeom prst="rect">
            <a:avLst/>
          </a:prstGeom>
          <a:noFill/>
        </p:spPr>
        <p:txBody>
          <a:bodyPr wrap="square" lIns="118212" tIns="59106" rIns="118212" bIns="59106" rtlCol="0">
            <a:spAutoFit/>
          </a:bodyPr>
          <a:lstStyle/>
          <a:p>
            <a:pPr marL="0" marR="0" lvl="0" indent="0" algn="ctr" defTabSz="887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37" b="1" i="0" u="none" strike="noStrike" kern="1200" cap="none" spc="0" normalizeH="0" baseline="0" noProof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Vẻ đẹp quanh em</a:t>
            </a:r>
            <a:endParaRPr kumimoji="0" lang="en-US" sz="7737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9532" y="2890652"/>
            <a:ext cx="1259159" cy="1224925"/>
          </a:xfrm>
          <a:prstGeom prst="rect">
            <a:avLst/>
          </a:prstGeom>
          <a:noFill/>
        </p:spPr>
        <p:txBody>
          <a:bodyPr wrap="square" lIns="118212" tIns="59106" rIns="118212" bIns="59106" rtlCol="0">
            <a:spAutoFit/>
          </a:bodyPr>
          <a:lstStyle/>
          <a:p>
            <a:pPr marL="0" marR="0" lvl="0" indent="0" algn="ctr" defTabSz="887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79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kumimoji="0" lang="en-US" sz="307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marL="0" marR="0" lvl="0" indent="0" algn="ctr" defTabSz="887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4</a:t>
            </a:r>
            <a:endParaRPr kumimoji="0" lang="en-US" sz="410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62653" y="3727959"/>
            <a:ext cx="7952106" cy="1995415"/>
          </a:xfrm>
          <a:prstGeom prst="rect">
            <a:avLst/>
          </a:prstGeom>
          <a:noFill/>
        </p:spPr>
        <p:txBody>
          <a:bodyPr wrap="none" lIns="88706" tIns="44353" rIns="88706" bIns="44353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rộng vốn từ về </a:t>
            </a:r>
            <a:r>
              <a:rPr lang="vi-VN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Tết.</a:t>
            </a:r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chấm, dấu chấm hỏi.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84497" y="6108700"/>
            <a:ext cx="11623007" cy="74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2026" y="2846658"/>
            <a:ext cx="5420370" cy="684992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marL="0" marR="0" lvl="0" indent="0" algn="l" defTabSz="887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69" b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tập – Tiết 4</a:t>
            </a:r>
            <a:endParaRPr kumimoji="0" lang="en-US" sz="3869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846124" y="4199906"/>
            <a:ext cx="1216529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DB978-8FF4-6124-9044-6285A36D3B5E}"/>
              </a:ext>
            </a:extLst>
          </p:cNvPr>
          <p:cNvSpPr txBox="1"/>
          <p:nvPr/>
        </p:nvSpPr>
        <p:spPr>
          <a:xfrm>
            <a:off x="9562211" y="6112414"/>
            <a:ext cx="2428478" cy="745586"/>
          </a:xfrm>
          <a:prstGeom prst="rect">
            <a:avLst/>
          </a:prstGeom>
          <a:noFill/>
        </p:spPr>
        <p:txBody>
          <a:bodyPr wrap="none" lIns="88706" tIns="44353" rIns="88706" bIns="44353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pPr marL="0" marR="0" lvl="0" indent="0" algn="l" defTabSz="887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3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 </a:t>
            </a:r>
            <a:r>
              <a:rPr lang="en-US" sz="4263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kumimoji="0" lang="en-US" sz="4263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7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A782555-E932-492A-AF40-6A6DCA132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8996032" y="0"/>
            <a:ext cx="3195968" cy="192095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08EFA79-4A60-475B-9D9C-0D22E7CEC4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-9748" y="0"/>
            <a:ext cx="3186219" cy="21065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B72E5C8-3A7C-49F6-8AFA-9C7B6B682B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3794967"/>
            <a:ext cx="3961708" cy="30630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E0B756-4E9C-4D6B-A07C-1C0F24BCE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9418966" y="4048530"/>
            <a:ext cx="2773034" cy="28094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0DD14E7-2DA3-416A-A02D-B1FE574EB50B}"/>
              </a:ext>
            </a:extLst>
          </p:cNvPr>
          <p:cNvGrpSpPr/>
          <p:nvPr/>
        </p:nvGrpSpPr>
        <p:grpSpPr>
          <a:xfrm>
            <a:off x="757803" y="1631894"/>
            <a:ext cx="10676394" cy="3594211"/>
            <a:chOff x="2364936" y="2051505"/>
            <a:chExt cx="7917564" cy="266545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97EF31D-0906-4E93-856E-FB0B7E553560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ACF40AE-4493-4B3D-960D-1A90D63A9428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6C76500-9C8A-42F6-9A0C-AF1F67B42B4F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798C677-93DB-496B-BB9D-C39F40B69718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5A63B608-23EF-4F26-B83A-98934782C019}"/>
              </a:ext>
            </a:extLst>
          </p:cNvPr>
          <p:cNvSpPr txBox="1"/>
          <p:nvPr/>
        </p:nvSpPr>
        <p:spPr>
          <a:xfrm>
            <a:off x="1033472" y="2440933"/>
            <a:ext cx="11343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ĐỊNH HƯỚNG HỌC TẬP </a:t>
            </a:r>
          </a:p>
          <a:p>
            <a:pPr algn="ctr"/>
            <a:r>
              <a:rPr lang="vi-VN" sz="5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TIẾP THEO</a:t>
            </a:r>
            <a:endParaRPr lang="en-US" sz="58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5E10A56-CAD3-4A72-9B46-5576422FB7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7" t="26498" r="72450" b="67088"/>
          <a:stretch/>
        </p:blipFill>
        <p:spPr>
          <a:xfrm>
            <a:off x="7577731" y="5037174"/>
            <a:ext cx="1616597" cy="120452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49701490-7986-458B-93BD-0D31ADDB7E7C}"/>
              </a:ext>
            </a:extLst>
          </p:cNvPr>
          <p:cNvGrpSpPr/>
          <p:nvPr/>
        </p:nvGrpSpPr>
        <p:grpSpPr>
          <a:xfrm>
            <a:off x="442954" y="747100"/>
            <a:ext cx="2644727" cy="4631866"/>
            <a:chOff x="1794768" y="1421343"/>
            <a:chExt cx="2024065" cy="354486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092DCF09-A8D9-4C10-9CC4-384CB2BB7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CF4C5AB-5233-4AE7-A1FD-7810AD1B6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A5E9C73B-783D-4462-B02B-E4B83A85B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5098846-14D1-4193-A37D-4CC2959D7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7" t="26498" r="72450" b="67088"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A468827-9AFA-A809-990E-B7CF496406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3629" y="6546089"/>
            <a:ext cx="1748904" cy="37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40361"/>
      </p:ext>
    </p:extLst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EBF774A-0A59-461A-9EBC-7B716A9C25E7}"/>
              </a:ext>
            </a:extLst>
          </p:cNvPr>
          <p:cNvGrpSpPr/>
          <p:nvPr/>
        </p:nvGrpSpPr>
        <p:grpSpPr>
          <a:xfrm>
            <a:off x="2428798" y="1135334"/>
            <a:ext cx="5874569" cy="4424362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E1DD19-FB41-4A45-9C03-06AD112F7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6D312B-B1F8-48AB-A594-9103F69B891E}"/>
                </a:ext>
              </a:extLst>
            </p:cNvPr>
            <p:cNvSpPr txBox="1"/>
            <p:nvPr/>
          </p:nvSpPr>
          <p:spPr>
            <a:xfrm>
              <a:off x="2150425" y="2923360"/>
              <a:ext cx="3409987" cy="800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Khởi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động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8C9B9DB9-E932-4719-BB9B-D5EF917A0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34" y="3760231"/>
            <a:ext cx="2647507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927E2E-E2FD-4379-A8B3-428CCE49499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02" y="101115"/>
            <a:ext cx="1865304" cy="160788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97414413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388" y="4614308"/>
            <a:ext cx="2750385" cy="26200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252618" y="0"/>
            <a:ext cx="9000000" cy="16576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CẦU</a:t>
            </a:r>
            <a:r>
              <a:rPr lang="vi-VN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CẦN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ĐẠT</a:t>
            </a:r>
            <a:endParaRPr lang="zh-CN" alt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7648" y="3417605"/>
            <a:ext cx="3593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7796" y="4430367"/>
            <a:ext cx="3593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78867-1D9C-44B4-87BF-1BC343019061}"/>
              </a:ext>
            </a:extLst>
          </p:cNvPr>
          <p:cNvSpPr txBox="1"/>
          <p:nvPr/>
        </p:nvSpPr>
        <p:spPr>
          <a:xfrm>
            <a:off x="1651419" y="1657698"/>
            <a:ext cx="9601199" cy="331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vốn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 Tết.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27927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1558319" y="-150077"/>
            <a:ext cx="9274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C1445E-70E7-0E44-9BD8-35D8298A8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55" t="4288"/>
          <a:stretch/>
        </p:blipFill>
        <p:spPr>
          <a:xfrm>
            <a:off x="4795745" y="866509"/>
            <a:ext cx="6687843" cy="32179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3FC9CB-4E87-B846-88A1-228EF63BDFAE}"/>
              </a:ext>
            </a:extLst>
          </p:cNvPr>
          <p:cNvSpPr txBox="1"/>
          <p:nvPr/>
        </p:nvSpPr>
        <p:spPr>
          <a:xfrm>
            <a:off x="641235" y="866509"/>
            <a:ext cx="5364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eriod"/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từ ngữ chỉ sự vật.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 dong, …..</a:t>
            </a:r>
            <a:endParaRPr lang="x-none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B3AE35-BFD6-1949-9FAF-A45E545D65A3}"/>
              </a:ext>
            </a:extLst>
          </p:cNvPr>
          <p:cNvSpPr txBox="1"/>
          <p:nvPr/>
        </p:nvSpPr>
        <p:spPr>
          <a:xfrm>
            <a:off x="641235" y="2622681"/>
            <a:ext cx="5693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Tìm từ ngữ chỉ hoạt động.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 lá dong,  ….</a:t>
            </a:r>
            <a:endParaRPr lang="x-none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641235" y="4467338"/>
            <a:ext cx="11683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c. Sắp xếp các hoạt động theo trình tự của việc làm bánh chưng.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695230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1558319" y="-150077"/>
            <a:ext cx="9274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C1445E-70E7-0E44-9BD8-35D8298A8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55" t="4288"/>
          <a:stretch/>
        </p:blipFill>
        <p:spPr>
          <a:xfrm>
            <a:off x="2298961" y="593507"/>
            <a:ext cx="6687843" cy="32179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3FC9CB-4E87-B846-88A1-228EF63BDFAE}"/>
              </a:ext>
            </a:extLst>
          </p:cNvPr>
          <p:cNvSpPr txBox="1"/>
          <p:nvPr/>
        </p:nvSpPr>
        <p:spPr>
          <a:xfrm>
            <a:off x="734628" y="3670593"/>
            <a:ext cx="5364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eriod"/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từ ngữ chỉ sự vật.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 dong, </a:t>
            </a:r>
            <a:endParaRPr lang="x-none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2767682" y="4409256"/>
            <a:ext cx="10502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mẹt,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3796069" y="4409256"/>
            <a:ext cx="936475" cy="741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nồi,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4710643" y="4409256"/>
            <a:ext cx="9252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vi-VN" sz="3200" b="1" kern="0" dirty="0">
                <a:solidFill>
                  <a:srgbClr val="213054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ếp,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6494906" y="4409256"/>
            <a:ext cx="8114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vi-VN" sz="3200" b="1" kern="0" dirty="0">
                <a:solidFill>
                  <a:srgbClr val="213054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củi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5613996" y="4409256"/>
            <a:ext cx="9028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vi-VN" sz="3200" b="1" kern="0" dirty="0">
                <a:solidFill>
                  <a:srgbClr val="213054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ghế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8115664" y="4409256"/>
            <a:ext cx="9028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vi-VN" sz="3200" b="1" kern="0" dirty="0">
                <a:solidFill>
                  <a:srgbClr val="213054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gạo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7284446" y="4409256"/>
            <a:ext cx="853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vi-VN" sz="3200" b="1" kern="0" dirty="0">
                <a:solidFill>
                  <a:srgbClr val="213054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lửa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8996574" y="4409256"/>
            <a:ext cx="11304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vi-VN" sz="3200" b="1" kern="0" dirty="0">
                <a:solidFill>
                  <a:srgbClr val="213054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chậu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10105111" y="4409256"/>
            <a:ext cx="13083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vi-VN" sz="3200" b="1" kern="0" dirty="0">
                <a:solidFill>
                  <a:srgbClr val="213054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</a:t>
            </a:r>
            <a:r>
              <a:rPr lang="vi-VN" sz="3200" b="1" kern="0" noProof="0" dirty="0">
                <a:solidFill>
                  <a:srgbClr val="213054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gười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1253119" y="5164506"/>
            <a:ext cx="13580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vi-VN" sz="3200" b="1" kern="0" noProof="0" dirty="0">
                <a:solidFill>
                  <a:srgbClr val="213054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đũa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...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092620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1558319" y="-150077"/>
            <a:ext cx="9274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C1445E-70E7-0E44-9BD8-35D8298A8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55" t="4288"/>
          <a:stretch/>
        </p:blipFill>
        <p:spPr>
          <a:xfrm>
            <a:off x="2298961" y="593507"/>
            <a:ext cx="6687843" cy="321791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F11A129-469E-EE49-B924-39A9D478ABC6}"/>
              </a:ext>
            </a:extLst>
          </p:cNvPr>
          <p:cNvSpPr/>
          <p:nvPr/>
        </p:nvSpPr>
        <p:spPr>
          <a:xfrm>
            <a:off x="3265206" y="4420236"/>
            <a:ext cx="20072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gói bánh,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154AE7-98E1-424F-9836-47CFDB060AC6}"/>
              </a:ext>
            </a:extLst>
          </p:cNvPr>
          <p:cNvSpPr/>
          <p:nvPr/>
        </p:nvSpPr>
        <p:spPr>
          <a:xfrm>
            <a:off x="5172055" y="4417878"/>
            <a:ext cx="22124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luộc bánh,  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D51C8D-D639-D24A-B3D3-33863C25E36F}"/>
              </a:ext>
            </a:extLst>
          </p:cNvPr>
          <p:cNvSpPr/>
          <p:nvPr/>
        </p:nvSpPr>
        <p:spPr>
          <a:xfrm>
            <a:off x="7148056" y="4428612"/>
            <a:ext cx="17107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đun bếp,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D19DD2-6F90-D442-8056-17B478CDF424}"/>
              </a:ext>
            </a:extLst>
          </p:cNvPr>
          <p:cNvSpPr/>
          <p:nvPr/>
        </p:nvSpPr>
        <p:spPr>
          <a:xfrm>
            <a:off x="8748929" y="4418739"/>
            <a:ext cx="22573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vớt bánh,…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B3AE35-BFD6-1949-9FAF-A45E545D65A3}"/>
              </a:ext>
            </a:extLst>
          </p:cNvPr>
          <p:cNvSpPr txBox="1"/>
          <p:nvPr/>
        </p:nvSpPr>
        <p:spPr>
          <a:xfrm>
            <a:off x="734225" y="3661068"/>
            <a:ext cx="5693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Tìm từ ngữ chỉ hoạt động.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 lá dong</a:t>
            </a:r>
            <a:endParaRPr lang="x-none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7454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683582" y="-14364"/>
            <a:ext cx="1139005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c. Sắp xếp các hoạt động theo trình tự của việc làm bánh chưng.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143B5D-E056-4945-9B2D-1082B71F9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2131" y="1094718"/>
            <a:ext cx="2478424" cy="18241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86A156-FB11-5F48-8DEA-1646841EFB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343" b="1221"/>
          <a:stretch/>
        </p:blipFill>
        <p:spPr>
          <a:xfrm>
            <a:off x="5062554" y="1079197"/>
            <a:ext cx="2388900" cy="2076723"/>
          </a:xfrm>
          <a:prstGeom prst="roundRect">
            <a:avLst>
              <a:gd name="adj" fmla="val 19583"/>
            </a:avLst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ADDE6F-2624-A040-AEA2-D58E129635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4347" y="1224340"/>
            <a:ext cx="2712059" cy="182418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E991CAA-DC67-A04B-84EB-E430FF9B7566}"/>
              </a:ext>
            </a:extLst>
          </p:cNvPr>
          <p:cNvGrpSpPr/>
          <p:nvPr/>
        </p:nvGrpSpPr>
        <p:grpSpPr>
          <a:xfrm>
            <a:off x="3823923" y="3634933"/>
            <a:ext cx="2722485" cy="1534841"/>
            <a:chOff x="800100" y="1098550"/>
            <a:chExt cx="5257800" cy="29464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BCAB6BF-CA92-F144-ADDB-10ADA4D71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3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0100" y="1098550"/>
              <a:ext cx="5257800" cy="294640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5C51E72-F0CB-E346-9B6D-EF4A45952A40}"/>
                </a:ext>
              </a:extLst>
            </p:cNvPr>
            <p:cNvSpPr/>
            <p:nvPr/>
          </p:nvSpPr>
          <p:spPr>
            <a:xfrm>
              <a:off x="2968471" y="1098550"/>
              <a:ext cx="3089429" cy="6840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x-none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1FBB4245-D4D2-A44B-89DE-27FEC4BAD2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6408" y="3482728"/>
            <a:ext cx="2109043" cy="1653033"/>
          </a:xfrm>
          <a:prstGeom prst="rect">
            <a:avLst/>
          </a:prstGeom>
        </p:spPr>
      </p:pic>
      <p:sp>
        <p:nvSpPr>
          <p:cNvPr id="37" name="Rectangle: Rounded Corners 5">
            <a:extLst>
              <a:ext uri="{FF2B5EF4-FFF2-40B4-BE49-F238E27FC236}">
                <a16:creationId xmlns:a16="http://schemas.microsoft.com/office/drawing/2014/main" id="{2D0BB735-1A20-E147-94DE-A7ED55422422}"/>
              </a:ext>
            </a:extLst>
          </p:cNvPr>
          <p:cNvSpPr/>
          <p:nvPr/>
        </p:nvSpPr>
        <p:spPr>
          <a:xfrm>
            <a:off x="2199862" y="3049527"/>
            <a:ext cx="1803474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ói bánh</a:t>
            </a:r>
          </a:p>
        </p:txBody>
      </p:sp>
      <p:sp>
        <p:nvSpPr>
          <p:cNvPr id="39" name="Rectangle: Rounded Corners 5">
            <a:extLst>
              <a:ext uri="{FF2B5EF4-FFF2-40B4-BE49-F238E27FC236}">
                <a16:creationId xmlns:a16="http://schemas.microsoft.com/office/drawing/2014/main" id="{5C530CB9-A3D9-8045-B4DE-E9DC8248BD18}"/>
              </a:ext>
            </a:extLst>
          </p:cNvPr>
          <p:cNvSpPr/>
          <p:nvPr/>
        </p:nvSpPr>
        <p:spPr>
          <a:xfrm>
            <a:off x="5318024" y="3087231"/>
            <a:ext cx="1599704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ớt bánh</a:t>
            </a:r>
          </a:p>
        </p:txBody>
      </p:sp>
      <p:sp>
        <p:nvSpPr>
          <p:cNvPr id="40" name="Rectangle: Rounded Corners 5">
            <a:extLst>
              <a:ext uri="{FF2B5EF4-FFF2-40B4-BE49-F238E27FC236}">
                <a16:creationId xmlns:a16="http://schemas.microsoft.com/office/drawing/2014/main" id="{71E9200C-1450-4B4E-AF66-F4CB39C6E54E}"/>
              </a:ext>
            </a:extLst>
          </p:cNvPr>
          <p:cNvSpPr/>
          <p:nvPr/>
        </p:nvSpPr>
        <p:spPr>
          <a:xfrm>
            <a:off x="8132483" y="3094991"/>
            <a:ext cx="2093923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ửa lá dong</a:t>
            </a:r>
          </a:p>
        </p:txBody>
      </p:sp>
      <p:sp>
        <p:nvSpPr>
          <p:cNvPr id="41" name="Rectangle: Rounded Corners 5">
            <a:extLst>
              <a:ext uri="{FF2B5EF4-FFF2-40B4-BE49-F238E27FC236}">
                <a16:creationId xmlns:a16="http://schemas.microsoft.com/office/drawing/2014/main" id="{F97D9089-3136-8046-A5D3-5CE85ACAE2EA}"/>
              </a:ext>
            </a:extLst>
          </p:cNvPr>
          <p:cNvSpPr/>
          <p:nvPr/>
        </p:nvSpPr>
        <p:spPr>
          <a:xfrm>
            <a:off x="4417982" y="5138188"/>
            <a:ext cx="1973940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au lá dong</a:t>
            </a:r>
          </a:p>
        </p:txBody>
      </p:sp>
      <p:sp>
        <p:nvSpPr>
          <p:cNvPr id="42" name="Rectangle: Rounded Corners 5">
            <a:extLst>
              <a:ext uri="{FF2B5EF4-FFF2-40B4-BE49-F238E27FC236}">
                <a16:creationId xmlns:a16="http://schemas.microsoft.com/office/drawing/2014/main" id="{C38F210C-7B38-7D4A-B085-242C9094DD01}"/>
              </a:ext>
            </a:extLst>
          </p:cNvPr>
          <p:cNvSpPr/>
          <p:nvPr/>
        </p:nvSpPr>
        <p:spPr>
          <a:xfrm>
            <a:off x="7127552" y="5140380"/>
            <a:ext cx="2141341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uộc bánh</a:t>
            </a:r>
          </a:p>
        </p:txBody>
      </p:sp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-0.67382 0.4025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98" y="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16185 0.1067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9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0.21458 0.4134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03177 0.0995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32188 0.3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1" y="1428054"/>
            <a:ext cx="6409678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6F3A6A9-6BC8-49DE-9AB9-0A21BB312A72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4380FF9-E548-4329-91DC-6B6FE910104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C4A781F-4A0F-48C0-9457-4292C776A1B7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EBED71A-86FB-4E1A-A586-6A5794A0F34D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BF9A6DE-B3F7-4CAD-843E-428E0B833E9E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F366AD1-F844-41AF-BB8B-5A3506B0B0EC}"/>
              </a:ext>
            </a:extLst>
          </p:cNvPr>
          <p:cNvSpPr txBox="1"/>
          <p:nvPr/>
        </p:nvSpPr>
        <p:spPr>
          <a:xfrm>
            <a:off x="1162976" y="993875"/>
            <a:ext cx="1027158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Hỏi - đáp về việc thường làm trong dịp Tết. Viết vào vở một câu hỏi và một câu trả lời.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7FB8FB-34BD-41CF-AADE-7B654410ED77}"/>
              </a:ext>
            </a:extLst>
          </p:cNvPr>
          <p:cNvSpPr txBox="1"/>
          <p:nvPr/>
        </p:nvSpPr>
        <p:spPr>
          <a:xfrm>
            <a:off x="1162976" y="2482186"/>
            <a:ext cx="9616735" cy="165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M: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- Bạn thường làm gì vào dịp Tết?</a:t>
            </a:r>
            <a:endParaRPr kumimoji="0" lang="x-none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   - Vào dịp Tết, mình thường đi thăm họ hàng.</a:t>
            </a:r>
            <a:endParaRPr kumimoji="0" lang="x-none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7" name="Picture 2" descr="25,258 Child Speech Illustrations &amp;amp; Clip Art - iStock">
            <a:extLst>
              <a:ext uri="{FF2B5EF4-FFF2-40B4-BE49-F238E27FC236}">
                <a16:creationId xmlns:a16="http://schemas.microsoft.com/office/drawing/2014/main" id="{88CF90B7-B883-4FEB-8AF9-64DB90BD4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20" y="3255764"/>
            <a:ext cx="3290328" cy="317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2F15E7-2452-DCED-FB78-80CD04BB01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3629" y="6519585"/>
            <a:ext cx="1748904" cy="37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7214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388" y="4614308"/>
            <a:ext cx="2750385" cy="26200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252618" y="0"/>
            <a:ext cx="9000000" cy="16576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CẦU</a:t>
            </a:r>
            <a:r>
              <a:rPr lang="vi-VN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CẦN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ĐẠT</a:t>
            </a:r>
            <a:endParaRPr lang="zh-CN" alt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7648" y="3417605"/>
            <a:ext cx="3593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7796" y="4430367"/>
            <a:ext cx="3593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78867-1D9C-44B4-87BF-1BC343019061}"/>
              </a:ext>
            </a:extLst>
          </p:cNvPr>
          <p:cNvSpPr txBox="1"/>
          <p:nvPr/>
        </p:nvSpPr>
        <p:spPr>
          <a:xfrm>
            <a:off x="1651419" y="1657698"/>
            <a:ext cx="9601199" cy="331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vốn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 Tết.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524327"/>
      </p:ext>
    </p:extLst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359</Words>
  <Application>Microsoft Office PowerPoint</Application>
  <PresentationFormat>Widescreen</PresentationFormat>
  <Paragraphs>62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等线</vt:lpstr>
      <vt:lpstr>Arial</vt:lpstr>
      <vt:lpstr>Calibri</vt:lpstr>
      <vt:lpstr>Calibri Light</vt:lpstr>
      <vt:lpstr>Kalam</vt:lpstr>
      <vt:lpstr>Montserrat</vt:lpstr>
      <vt:lpstr>Times New Roman</vt:lpstr>
      <vt:lpstr>小单纯体</vt:lpstr>
      <vt:lpstr>1_Office Theme</vt:lpstr>
      <vt:lpstr>1_Doodle Sketchbook by Slidesgo</vt:lpstr>
      <vt:lpstr>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Hanh Tham</cp:lastModifiedBy>
  <cp:revision>27</cp:revision>
  <dcterms:created xsi:type="dcterms:W3CDTF">2021-07-31T16:00:40Z</dcterms:created>
  <dcterms:modified xsi:type="dcterms:W3CDTF">2025-02-07T16:20:20Z</dcterms:modified>
</cp:coreProperties>
</file>