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0" r:id="rId3"/>
    <p:sldMasterId id="2147483704" r:id="rId4"/>
    <p:sldMasterId id="2147483706" r:id="rId5"/>
    <p:sldMasterId id="2147483711" r:id="rId6"/>
  </p:sldMasterIdLst>
  <p:notesMasterIdLst>
    <p:notesMasterId r:id="rId25"/>
  </p:notesMasterIdLst>
  <p:sldIdLst>
    <p:sldId id="542" r:id="rId7"/>
    <p:sldId id="2007577140" r:id="rId8"/>
    <p:sldId id="2007577141" r:id="rId9"/>
    <p:sldId id="2007577065" r:id="rId10"/>
    <p:sldId id="2007577138" r:id="rId11"/>
    <p:sldId id="2007577068" r:id="rId12"/>
    <p:sldId id="2007577069" r:id="rId13"/>
    <p:sldId id="2007577139" r:id="rId14"/>
    <p:sldId id="2007577070" r:id="rId15"/>
    <p:sldId id="267" r:id="rId16"/>
    <p:sldId id="2007577071" r:id="rId17"/>
    <p:sldId id="2007577072" r:id="rId18"/>
    <p:sldId id="2007577073" r:id="rId19"/>
    <p:sldId id="2007577074" r:id="rId20"/>
    <p:sldId id="2007577075" r:id="rId21"/>
    <p:sldId id="2007577142" r:id="rId22"/>
    <p:sldId id="287" r:id="rId23"/>
    <p:sldId id="200757714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0B935-B7FA-4E0C-8FF9-B4D357E0AFAB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4940D-38F7-4EFB-9184-5AF9DB4C6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94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63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593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96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37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47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76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3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130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42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07/02/2025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-17227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7" y="2854089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9760291" y="235162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89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69" y="2200691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Heart 17"/>
          <p:cNvSpPr/>
          <p:nvPr userDrawn="1"/>
        </p:nvSpPr>
        <p:spPr>
          <a:xfrm>
            <a:off x="10561465" y="2133345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8233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1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07/02/2025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3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9894319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1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Heart 14"/>
          <p:cNvSpPr/>
          <p:nvPr userDrawn="1"/>
        </p:nvSpPr>
        <p:spPr>
          <a:xfrm>
            <a:off x="10720899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186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481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07/02/2025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850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07/02/2025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5356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07/02/2025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1403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07/02/2025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1986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07/02/2025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3530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07/02/2025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5393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07/02/2025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519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07/02/2025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9551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07/02/2025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3682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07/02/2025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135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25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99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9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62560" tIns="81280" rIns="162560" bIns="8128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2489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48247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489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10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489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489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489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3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489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489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489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97916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9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62560" tIns="81280" rIns="162560" bIns="8128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2489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6857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0057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84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290"/>
            </a:lvl1pPr>
            <a:lvl2pPr marL="443547" indent="0" algn="ctr">
              <a:buNone/>
              <a:defRPr sz="1974"/>
            </a:lvl2pPr>
            <a:lvl3pPr marL="887094" indent="0" algn="ctr">
              <a:buNone/>
              <a:defRPr sz="1737"/>
            </a:lvl3pPr>
            <a:lvl4pPr marL="1330641" indent="0" algn="ctr">
              <a:buNone/>
              <a:defRPr sz="1579"/>
            </a:lvl4pPr>
            <a:lvl5pPr marL="1774187" indent="0" algn="ctr">
              <a:buNone/>
              <a:defRPr sz="1579"/>
            </a:lvl5pPr>
            <a:lvl6pPr marL="2217735" indent="0" algn="ctr">
              <a:buNone/>
              <a:defRPr sz="1579"/>
            </a:lvl6pPr>
            <a:lvl7pPr marL="2661281" indent="0" algn="ctr">
              <a:buNone/>
              <a:defRPr sz="1579"/>
            </a:lvl7pPr>
            <a:lvl8pPr marL="3104829" indent="0" algn="ctr">
              <a:buNone/>
              <a:defRPr sz="1579"/>
            </a:lvl8pPr>
            <a:lvl9pPr marL="3548375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0879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4279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84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290">
                <a:solidFill>
                  <a:schemeClr val="tx1">
                    <a:tint val="75000"/>
                  </a:schemeClr>
                </a:solidFill>
              </a:defRPr>
            </a:lvl1pPr>
            <a:lvl2pPr marL="443547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887094" indent="0">
              <a:buNone/>
              <a:defRPr sz="1737">
                <a:solidFill>
                  <a:schemeClr val="tx1">
                    <a:tint val="75000"/>
                  </a:schemeClr>
                </a:solidFill>
              </a:defRPr>
            </a:lvl3pPr>
            <a:lvl4pPr marL="133064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774187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1773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66128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0482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54837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9691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7373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290" b="1"/>
            </a:lvl1pPr>
            <a:lvl2pPr marL="443547" indent="0">
              <a:buNone/>
              <a:defRPr sz="1974" b="1"/>
            </a:lvl2pPr>
            <a:lvl3pPr marL="887094" indent="0">
              <a:buNone/>
              <a:defRPr sz="1737" b="1"/>
            </a:lvl3pPr>
            <a:lvl4pPr marL="1330641" indent="0">
              <a:buNone/>
              <a:defRPr sz="1579" b="1"/>
            </a:lvl4pPr>
            <a:lvl5pPr marL="1774187" indent="0">
              <a:buNone/>
              <a:defRPr sz="1579" b="1"/>
            </a:lvl5pPr>
            <a:lvl6pPr marL="2217735" indent="0">
              <a:buNone/>
              <a:defRPr sz="1579" b="1"/>
            </a:lvl6pPr>
            <a:lvl7pPr marL="2661281" indent="0">
              <a:buNone/>
              <a:defRPr sz="1579" b="1"/>
            </a:lvl7pPr>
            <a:lvl8pPr marL="3104829" indent="0">
              <a:buNone/>
              <a:defRPr sz="1579" b="1"/>
            </a:lvl8pPr>
            <a:lvl9pPr marL="3548375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290" b="1"/>
            </a:lvl1pPr>
            <a:lvl2pPr marL="443547" indent="0">
              <a:buNone/>
              <a:defRPr sz="1974" b="1"/>
            </a:lvl2pPr>
            <a:lvl3pPr marL="887094" indent="0">
              <a:buNone/>
              <a:defRPr sz="1737" b="1"/>
            </a:lvl3pPr>
            <a:lvl4pPr marL="1330641" indent="0">
              <a:buNone/>
              <a:defRPr sz="1579" b="1"/>
            </a:lvl4pPr>
            <a:lvl5pPr marL="1774187" indent="0">
              <a:buNone/>
              <a:defRPr sz="1579" b="1"/>
            </a:lvl5pPr>
            <a:lvl6pPr marL="2217735" indent="0">
              <a:buNone/>
              <a:defRPr sz="1579" b="1"/>
            </a:lvl6pPr>
            <a:lvl7pPr marL="2661281" indent="0">
              <a:buNone/>
              <a:defRPr sz="1579" b="1"/>
            </a:lvl7pPr>
            <a:lvl8pPr marL="3104829" indent="0">
              <a:buNone/>
              <a:defRPr sz="1579" b="1"/>
            </a:lvl8pPr>
            <a:lvl9pPr marL="3548375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151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51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4979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4469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07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079"/>
            </a:lvl1pPr>
            <a:lvl2pPr>
              <a:defRPr sz="2684"/>
            </a:lvl2pPr>
            <a:lvl3pPr>
              <a:defRPr sz="2290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43547" indent="0">
              <a:buNone/>
              <a:defRPr sz="1342"/>
            </a:lvl2pPr>
            <a:lvl3pPr marL="887094" indent="0">
              <a:buNone/>
              <a:defRPr sz="1184"/>
            </a:lvl3pPr>
            <a:lvl4pPr marL="1330641" indent="0">
              <a:buNone/>
              <a:defRPr sz="947"/>
            </a:lvl4pPr>
            <a:lvl5pPr marL="1774187" indent="0">
              <a:buNone/>
              <a:defRPr sz="947"/>
            </a:lvl5pPr>
            <a:lvl6pPr marL="2217735" indent="0">
              <a:buNone/>
              <a:defRPr sz="947"/>
            </a:lvl6pPr>
            <a:lvl7pPr marL="2661281" indent="0">
              <a:buNone/>
              <a:defRPr sz="947"/>
            </a:lvl7pPr>
            <a:lvl8pPr marL="3104829" indent="0">
              <a:buNone/>
              <a:defRPr sz="947"/>
            </a:lvl8pPr>
            <a:lvl9pPr marL="3548375" indent="0">
              <a:buNone/>
              <a:defRPr sz="94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443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07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079"/>
            </a:lvl1pPr>
            <a:lvl2pPr marL="443547" indent="0">
              <a:buNone/>
              <a:defRPr sz="2684"/>
            </a:lvl2pPr>
            <a:lvl3pPr marL="887094" indent="0">
              <a:buNone/>
              <a:defRPr sz="2290"/>
            </a:lvl3pPr>
            <a:lvl4pPr marL="1330641" indent="0">
              <a:buNone/>
              <a:defRPr sz="1974"/>
            </a:lvl4pPr>
            <a:lvl5pPr marL="1774187" indent="0">
              <a:buNone/>
              <a:defRPr sz="1974"/>
            </a:lvl5pPr>
            <a:lvl6pPr marL="2217735" indent="0">
              <a:buNone/>
              <a:defRPr sz="1974"/>
            </a:lvl6pPr>
            <a:lvl7pPr marL="2661281" indent="0">
              <a:buNone/>
              <a:defRPr sz="1974"/>
            </a:lvl7pPr>
            <a:lvl8pPr marL="3104829" indent="0">
              <a:buNone/>
              <a:defRPr sz="1974"/>
            </a:lvl8pPr>
            <a:lvl9pPr marL="3548375" indent="0">
              <a:buNone/>
              <a:defRPr sz="197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43547" indent="0">
              <a:buNone/>
              <a:defRPr sz="1342"/>
            </a:lvl2pPr>
            <a:lvl3pPr marL="887094" indent="0">
              <a:buNone/>
              <a:defRPr sz="1184"/>
            </a:lvl3pPr>
            <a:lvl4pPr marL="1330641" indent="0">
              <a:buNone/>
              <a:defRPr sz="947"/>
            </a:lvl4pPr>
            <a:lvl5pPr marL="1774187" indent="0">
              <a:buNone/>
              <a:defRPr sz="947"/>
            </a:lvl5pPr>
            <a:lvl6pPr marL="2217735" indent="0">
              <a:buNone/>
              <a:defRPr sz="947"/>
            </a:lvl6pPr>
            <a:lvl7pPr marL="2661281" indent="0">
              <a:buNone/>
              <a:defRPr sz="947"/>
            </a:lvl7pPr>
            <a:lvl8pPr marL="3104829" indent="0">
              <a:buNone/>
              <a:defRPr sz="947"/>
            </a:lvl8pPr>
            <a:lvl9pPr marL="3548375" indent="0">
              <a:buNone/>
              <a:defRPr sz="94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1907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4009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78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88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15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74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5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93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42E703-6161-4BB4-AA8C-10B110A215C2}"/>
              </a:ext>
            </a:extLst>
          </p:cNvPr>
          <p:cNvSpPr txBox="1"/>
          <p:nvPr userDrawn="1"/>
        </p:nvSpPr>
        <p:spPr>
          <a:xfrm>
            <a:off x="5222631" y="6581001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24493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2C813A-0135-4D10-819B-17EB32663B77}"/>
              </a:ext>
            </a:extLst>
          </p:cNvPr>
          <p:cNvSpPr txBox="1"/>
          <p:nvPr userDrawn="1"/>
        </p:nvSpPr>
        <p:spPr>
          <a:xfrm>
            <a:off x="5424854" y="6501870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85419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07/02/2025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96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4DFE0B-740D-4032-8B67-D1F8B4C6A3A6}"/>
              </a:ext>
            </a:extLst>
          </p:cNvPr>
          <p:cNvSpPr txBox="1"/>
          <p:nvPr userDrawn="1"/>
        </p:nvSpPr>
        <p:spPr>
          <a:xfrm>
            <a:off x="5249008" y="6581001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r>
              <a:rPr lang="en-US" sz="1200" i="1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7356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9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B48A23-F086-E848-93F2-BE7280BF92FE}"/>
              </a:ext>
            </a:extLst>
          </p:cNvPr>
          <p:cNvSpPr/>
          <p:nvPr userDrawn="1"/>
        </p:nvSpPr>
        <p:spPr>
          <a:xfrm>
            <a:off x="8639429" y="6570745"/>
            <a:ext cx="2704587" cy="311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423" kern="0" dirty="0">
                <a:solidFill>
                  <a:srgbClr val="000000"/>
                </a:solidFill>
                <a:cs typeface="Arial"/>
                <a:sym typeface="Arial"/>
              </a:rPr>
              <a:t>FeistyForwarders_0968120672</a:t>
            </a:r>
            <a:endParaRPr lang="x-none" sz="1423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69878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112361" tIns="56181" rIns="112361" bIns="5618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112361" tIns="56181" rIns="112361" bIns="56181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112361" tIns="56181" rIns="112361" bIns="56181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7094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7094"/>
              <a:t>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112361" tIns="56181" rIns="112361" bIns="56181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70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112361" tIns="56181" rIns="112361" bIns="56181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7094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70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484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887094" rtl="0" eaLnBrk="1" latinLnBrk="0" hangingPunct="1">
        <a:lnSpc>
          <a:spcPct val="90000"/>
        </a:lnSpc>
        <a:spcBef>
          <a:spcPct val="0"/>
        </a:spcBef>
        <a:buNone/>
        <a:defRPr sz="42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1774" indent="-221774" algn="l" defTabSz="887094" rtl="0" eaLnBrk="1" latinLnBrk="0" hangingPunct="1">
        <a:lnSpc>
          <a:spcPct val="90000"/>
        </a:lnSpc>
        <a:spcBef>
          <a:spcPts val="970"/>
        </a:spcBef>
        <a:buFont typeface="Arial" panose="020B0604020202020204" pitchFamily="34" charset="0"/>
        <a:buChar char="•"/>
        <a:defRPr sz="2684" kern="1200">
          <a:solidFill>
            <a:schemeClr val="tx1"/>
          </a:solidFill>
          <a:latin typeface="+mn-lt"/>
          <a:ea typeface="+mn-ea"/>
          <a:cs typeface="+mn-cs"/>
        </a:defRPr>
      </a:lvl1pPr>
      <a:lvl2pPr marL="665320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2290" kern="1200">
          <a:solidFill>
            <a:schemeClr val="tx1"/>
          </a:solidFill>
          <a:latin typeface="+mn-lt"/>
          <a:ea typeface="+mn-ea"/>
          <a:cs typeface="+mn-cs"/>
        </a:defRPr>
      </a:lvl2pPr>
      <a:lvl3pPr marL="1108867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52414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4pPr>
      <a:lvl5pPr marL="1995961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5pPr>
      <a:lvl6pPr marL="2439508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883055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326602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770149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1pPr>
      <a:lvl2pPr marL="443547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2pPr>
      <a:lvl3pPr marL="887094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3pPr>
      <a:lvl4pPr marL="1330641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4pPr>
      <a:lvl5pPr marL="1774187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5pPr>
      <a:lvl6pPr marL="2217735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661281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104829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548375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261874" y="-19521"/>
            <a:ext cx="11761101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228" tIns="59114" rIns="118228" bIns="59114" rtlCol="0" anchor="ctr"/>
          <a:lstStyle/>
          <a:p>
            <a:pPr marL="0" marR="0" lvl="0" indent="0" algn="ctr" defTabSz="887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9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229588" y="14346"/>
            <a:ext cx="11761101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18228" tIns="59114" rIns="118228" bIns="59114" rtlCol="0" anchor="ctr"/>
          <a:lstStyle/>
          <a:p>
            <a:pPr marL="0" marR="0" lvl="0" indent="0" algn="ctr" defTabSz="887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7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301311" y="2888424"/>
            <a:ext cx="8373854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40" tIns="48120" rIns="96240" bIns="48120" spcCol="0" rtlCol="0" anchor="ctr"/>
            <a:lstStyle/>
            <a:p>
              <a:pPr marL="0" marR="0" lvl="0" indent="0" algn="ctr" defTabSz="8870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9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40" tIns="48120" rIns="96240" bIns="48120" spcCol="0" rtlCol="0" anchor="ctr"/>
            <a:lstStyle/>
            <a:p>
              <a:pPr marL="0" marR="0" lvl="0" indent="0" algn="ctr" defTabSz="8870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9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40" tIns="48120" rIns="96240" bIns="48120" spcCol="0" rtlCol="0" anchor="ctr"/>
            <a:lstStyle/>
            <a:p>
              <a:pPr marL="0" marR="0" lvl="0" indent="0" algn="ctr" defTabSz="8870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9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228220" y="2828804"/>
            <a:ext cx="1261360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870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9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870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9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494465" y="-711057"/>
            <a:ext cx="3139169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8870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8870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8870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03794" y="727078"/>
            <a:ext cx="2271013" cy="714786"/>
          </a:xfrm>
          <a:prstGeom prst="rect">
            <a:avLst/>
          </a:prstGeom>
          <a:noFill/>
        </p:spPr>
        <p:txBody>
          <a:bodyPr wrap="square" lIns="118212" tIns="59106" rIns="118212" bIns="59106" rtlCol="0">
            <a:spAutoFit/>
          </a:bodyPr>
          <a:lstStyle/>
          <a:p>
            <a:pPr marL="0" marR="0" lvl="0" indent="0" algn="ctr" defTabSz="887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69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Tuần</a:t>
            </a:r>
            <a:r>
              <a:rPr kumimoji="0" lang="en-US" sz="386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21</a:t>
            </a:r>
            <a:endParaRPr kumimoji="0" lang="en-US" sz="3869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84686" y="296191"/>
            <a:ext cx="9104688" cy="1310013"/>
          </a:xfrm>
          <a:prstGeom prst="rect">
            <a:avLst/>
          </a:prstGeom>
          <a:noFill/>
        </p:spPr>
        <p:txBody>
          <a:bodyPr wrap="square" lIns="118212" tIns="59106" rIns="118212" bIns="59106" rtlCol="0">
            <a:spAutoFit/>
          </a:bodyPr>
          <a:lstStyle/>
          <a:p>
            <a:pPr marL="0" marR="0" lvl="0" indent="0" algn="ctr" defTabSz="887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37" b="1" i="0" u="none" strike="noStrike" kern="120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Vẻ đẹp quanh em</a:t>
            </a:r>
            <a:endParaRPr kumimoji="0" lang="en-US" sz="7737" b="1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06958" y="2864488"/>
            <a:ext cx="1259159" cy="1224925"/>
          </a:xfrm>
          <a:prstGeom prst="rect">
            <a:avLst/>
          </a:prstGeom>
          <a:noFill/>
        </p:spPr>
        <p:txBody>
          <a:bodyPr wrap="square" lIns="118212" tIns="59106" rIns="118212" bIns="59106" rtlCol="0">
            <a:spAutoFit/>
          </a:bodyPr>
          <a:lstStyle/>
          <a:p>
            <a:pPr marL="0" marR="0" lvl="0" indent="0" algn="ctr" defTabSz="887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7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Bài</a:t>
            </a:r>
            <a:endParaRPr kumimoji="0" lang="en-US" sz="307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marL="0" marR="0" lvl="0" indent="0" algn="ctr" defTabSz="887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5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6</a:t>
            </a:r>
            <a:endParaRPr kumimoji="0" lang="en-US" sz="410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60350" y="4968794"/>
            <a:ext cx="9750676" cy="745586"/>
          </a:xfrm>
          <a:prstGeom prst="rect">
            <a:avLst/>
          </a:prstGeom>
          <a:noFill/>
        </p:spPr>
        <p:txBody>
          <a:bodyPr wrap="none" lIns="88706" tIns="44353" rIns="88706" bIns="44353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defRPr>
            </a:lvl1pPr>
          </a:lstStyle>
          <a:p>
            <a:pPr marL="0" marR="0" lvl="0" indent="0" algn="l" defTabSz="887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3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Mở rộng vốn từ về cây cối – trang 28</a:t>
            </a:r>
            <a:endParaRPr kumimoji="0" lang="en-US" sz="4263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284497" y="6108700"/>
            <a:ext cx="11623007" cy="744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10939" y="3091757"/>
            <a:ext cx="5420370" cy="684992"/>
          </a:xfrm>
          <a:prstGeom prst="rect">
            <a:avLst/>
          </a:prstGeom>
          <a:noFill/>
        </p:spPr>
        <p:txBody>
          <a:bodyPr wrap="square" lIns="88706" tIns="44353" rIns="88706" bIns="44353" rtlCol="0">
            <a:spAutoFit/>
          </a:bodyPr>
          <a:lstStyle/>
          <a:p>
            <a:pPr marL="0" marR="0" lvl="0" indent="0" algn="l" defTabSz="887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69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 - tiết 4</a:t>
            </a:r>
            <a:endParaRPr kumimoji="0" lang="en-US" sz="3869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586166" y="4316034"/>
            <a:ext cx="1216529" cy="1077700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067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0" y="187200"/>
            <a:ext cx="2636838" cy="79996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475676" y="196271"/>
            <a:ext cx="2655000" cy="702365"/>
            <a:chOff x="4295171" y="647375"/>
            <a:chExt cx="2655000" cy="702365"/>
          </a:xfrm>
        </p:grpSpPr>
        <p:sp>
          <p:nvSpPr>
            <p:cNvPr id="124" name="Rounded Rectangle 123"/>
            <p:cNvSpPr/>
            <p:nvPr/>
          </p:nvSpPr>
          <p:spPr>
            <a:xfrm>
              <a:off x="4313333" y="652181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295171" y="647375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593975" y="2499116"/>
              <a:ext cx="32220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60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2CE7F1-42A5-4819-B9D5-4D6F794C1023}"/>
              </a:ext>
            </a:extLst>
          </p:cNvPr>
          <p:cNvGrpSpPr/>
          <p:nvPr/>
        </p:nvGrpSpPr>
        <p:grpSpPr>
          <a:xfrm>
            <a:off x="3722688" y="3113478"/>
            <a:ext cx="585788" cy="587375"/>
            <a:chOff x="3722688" y="3113478"/>
            <a:chExt cx="585788" cy="587375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3886343" y="3216666"/>
              <a:ext cx="27571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10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C879497-4400-4FD9-9864-4EBB91C4A066}"/>
              </a:ext>
            </a:extLst>
          </p:cNvPr>
          <p:cNvGrpSpPr/>
          <p:nvPr/>
        </p:nvGrpSpPr>
        <p:grpSpPr>
          <a:xfrm>
            <a:off x="3754438" y="4585091"/>
            <a:ext cx="566738" cy="568325"/>
            <a:chOff x="3754438" y="4585091"/>
            <a:chExt cx="566738" cy="568325"/>
          </a:xfrm>
        </p:grpSpPr>
        <p:sp>
          <p:nvSpPr>
            <p:cNvPr id="190" name="Freeform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Oval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Freeform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Freeform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Rectangle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Rectangle 61"/>
            <p:cNvSpPr>
              <a:spLocks noChangeArrowheads="1"/>
            </p:cNvSpPr>
            <p:nvPr/>
          </p:nvSpPr>
          <p:spPr bwMode="auto">
            <a:xfrm>
              <a:off x="3911600" y="4672403"/>
              <a:ext cx="3029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20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8" name="Freeform 64"/>
          <p:cNvSpPr>
            <a:spLocks noEditPoints="1"/>
          </p:cNvSpPr>
          <p:nvPr/>
        </p:nvSpPr>
        <p:spPr bwMode="auto">
          <a:xfrm>
            <a:off x="3281363" y="5326453"/>
            <a:ext cx="17463" cy="168275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Freeform 86"/>
          <p:cNvSpPr>
            <a:spLocks noEditPoints="1"/>
          </p:cNvSpPr>
          <p:nvPr/>
        </p:nvSpPr>
        <p:spPr bwMode="auto">
          <a:xfrm>
            <a:off x="1724025" y="5348678"/>
            <a:ext cx="9525" cy="117475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5B54224-AEC3-4916-93C5-08FCBA5BE603}"/>
              </a:ext>
            </a:extLst>
          </p:cNvPr>
          <p:cNvGrpSpPr/>
          <p:nvPr/>
        </p:nvGrpSpPr>
        <p:grpSpPr>
          <a:xfrm>
            <a:off x="2498725" y="5334391"/>
            <a:ext cx="568325" cy="566738"/>
            <a:chOff x="2498725" y="5334391"/>
            <a:chExt cx="568325" cy="566738"/>
          </a:xfrm>
        </p:grpSpPr>
        <p:sp>
          <p:nvSpPr>
            <p:cNvPr id="222" name="Freeform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Oval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Rectangle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Rectangle 93"/>
            <p:cNvSpPr>
              <a:spLocks noChangeArrowheads="1"/>
            </p:cNvSpPr>
            <p:nvPr/>
          </p:nvSpPr>
          <p:spPr bwMode="auto">
            <a:xfrm>
              <a:off x="2665413" y="5421703"/>
              <a:ext cx="30457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30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B9F673D-98D0-4896-AED3-5C9C19FBCE7E}"/>
              </a:ext>
            </a:extLst>
          </p:cNvPr>
          <p:cNvGrpSpPr/>
          <p:nvPr/>
        </p:nvGrpSpPr>
        <p:grpSpPr>
          <a:xfrm>
            <a:off x="1157288" y="3113478"/>
            <a:ext cx="584200" cy="587375"/>
            <a:chOff x="1157288" y="3113478"/>
            <a:chExt cx="584200" cy="587375"/>
          </a:xfrm>
        </p:grpSpPr>
        <p:sp>
          <p:nvSpPr>
            <p:cNvPr id="206" name="Freeform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Freeform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Rectangle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Rectangle 97"/>
            <p:cNvSpPr>
              <a:spLocks noChangeArrowheads="1"/>
            </p:cNvSpPr>
            <p:nvPr/>
          </p:nvSpPr>
          <p:spPr bwMode="auto">
            <a:xfrm>
              <a:off x="1311275" y="3218253"/>
              <a:ext cx="30777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50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4D47649-C8EF-4DD0-A9C7-4B148138D432}"/>
              </a:ext>
            </a:extLst>
          </p:cNvPr>
          <p:cNvGrpSpPr/>
          <p:nvPr/>
        </p:nvGrpSpPr>
        <p:grpSpPr>
          <a:xfrm>
            <a:off x="1162050" y="4580328"/>
            <a:ext cx="569913" cy="568325"/>
            <a:chOff x="1162050" y="4580328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328738" y="4699391"/>
              <a:ext cx="3061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40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BE7991E-5364-4EA0-A28D-0BB8D15D8B0D}"/>
              </a:ext>
            </a:extLst>
          </p:cNvPr>
          <p:cNvSpPr txBox="1"/>
          <p:nvPr/>
        </p:nvSpPr>
        <p:spPr>
          <a:xfrm>
            <a:off x="4185162" y="-64835"/>
            <a:ext cx="7887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54061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6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1360911" y="315590"/>
            <a:ext cx="9654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 từ ngữ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 hoạt động chăm sóc cây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F231DB-B415-4DF0-BA53-6CDFD49E2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77" y="1447939"/>
            <a:ext cx="5495925" cy="38342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8B94A6-F9FF-43E1-BD99-94EBF379F3C3}"/>
              </a:ext>
            </a:extLst>
          </p:cNvPr>
          <p:cNvSpPr/>
          <p:nvPr/>
        </p:nvSpPr>
        <p:spPr>
          <a:xfrm>
            <a:off x="1819922" y="5706677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DF06CE-28C0-4828-B670-246E593CF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148" y="1503748"/>
            <a:ext cx="6124575" cy="37784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D2317D6-F72D-4A49-B874-A54983FE35C4}"/>
              </a:ext>
            </a:extLst>
          </p:cNvPr>
          <p:cNvSpPr/>
          <p:nvPr/>
        </p:nvSpPr>
        <p:spPr>
          <a:xfrm>
            <a:off x="8172310" y="5597881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8E41A8-F457-3202-C094-EB189F9F34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9729" y="6406377"/>
            <a:ext cx="3032880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551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8B94A6-F9FF-43E1-BD99-94EBF379F3C3}"/>
              </a:ext>
            </a:extLst>
          </p:cNvPr>
          <p:cNvSpPr/>
          <p:nvPr/>
        </p:nvSpPr>
        <p:spPr>
          <a:xfrm>
            <a:off x="2015231" y="5548542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tỉa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2317D6-F72D-4A49-B874-A54983FE35C4}"/>
              </a:ext>
            </a:extLst>
          </p:cNvPr>
          <p:cNvSpPr/>
          <p:nvPr/>
        </p:nvSpPr>
        <p:spPr>
          <a:xfrm>
            <a:off x="8172310" y="5548542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8B5717-8283-4A6B-9EFF-91650C519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77" y="1379013"/>
            <a:ext cx="5880821" cy="38321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17D71F-4D48-404C-8AD0-6800ECA1B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976" y="1379013"/>
            <a:ext cx="5838825" cy="38321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1360911" y="315590"/>
            <a:ext cx="9654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 từ ngữ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 hoạt động chăm sóc cây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73FD6A-1526-D1F3-B227-A638DFFA52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9729" y="6406377"/>
            <a:ext cx="3032880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873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D2317D6-F72D-4A49-B874-A54983FE35C4}"/>
              </a:ext>
            </a:extLst>
          </p:cNvPr>
          <p:cNvSpPr/>
          <p:nvPr/>
        </p:nvSpPr>
        <p:spPr>
          <a:xfrm>
            <a:off x="1961966" y="5569721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F1851-198F-499E-B860-49FE51F08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54" y="1090566"/>
            <a:ext cx="5144611" cy="4286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8DC829-3C95-474B-88C9-8DE5B0029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240" y="1254726"/>
            <a:ext cx="5996705" cy="399780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DC83D07-6A99-4C69-9320-449D1BA2762B}"/>
              </a:ext>
            </a:extLst>
          </p:cNvPr>
          <p:cNvSpPr/>
          <p:nvPr/>
        </p:nvSpPr>
        <p:spPr>
          <a:xfrm>
            <a:off x="7708776" y="5569720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1360911" y="315590"/>
            <a:ext cx="9654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 từ ngữ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 hoạt động chăm sóc cây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D8F206-04D7-1732-8EF3-EB1FB3FB27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9729" y="6406377"/>
            <a:ext cx="3032880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103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730965" y="1671241"/>
            <a:ext cx="101521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Kết hợp từ ngữ ở cột A với từ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ngữ 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 B để tạo câu.</a:t>
            </a:r>
          </a:p>
        </p:txBody>
      </p:sp>
    </p:spTree>
    <p:extLst>
      <p:ext uri="{BB962C8B-B14F-4D97-AF65-F5344CB8AC3E}">
        <p14:creationId xmlns:p14="http://schemas.microsoft.com/office/powerpoint/2010/main" val="637722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EDBE66-97E0-05B1-6178-8DF6F015E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725" y="6135190"/>
            <a:ext cx="5766807" cy="7228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7521"/>
            <a:ext cx="12192000" cy="33718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03ED49-D931-4DCB-B39C-FFF2E219D18D}"/>
              </a:ext>
            </a:extLst>
          </p:cNvPr>
          <p:cNvSpPr/>
          <p:nvPr/>
        </p:nvSpPr>
        <p:spPr>
          <a:xfrm>
            <a:off x="1961964" y="520361"/>
            <a:ext cx="1713390" cy="6480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63E07F-B109-416B-AAEC-AFF2F63E0384}"/>
              </a:ext>
            </a:extLst>
          </p:cNvPr>
          <p:cNvSpPr/>
          <p:nvPr/>
        </p:nvSpPr>
        <p:spPr>
          <a:xfrm>
            <a:off x="7941490" y="584319"/>
            <a:ext cx="1713390" cy="6480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5B09EBF-1F72-4D8B-86FD-3E2E84697BA9}"/>
              </a:ext>
            </a:extLst>
          </p:cNvPr>
          <p:cNvSpPr/>
          <p:nvPr/>
        </p:nvSpPr>
        <p:spPr>
          <a:xfrm>
            <a:off x="730965" y="1532084"/>
            <a:ext cx="3991955" cy="7969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A6C6AD5-F7F0-4296-AA86-F549996383E4}"/>
              </a:ext>
            </a:extLst>
          </p:cNvPr>
          <p:cNvSpPr/>
          <p:nvPr/>
        </p:nvSpPr>
        <p:spPr>
          <a:xfrm>
            <a:off x="730965" y="2602244"/>
            <a:ext cx="3991955" cy="7969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3E629B4-ED16-4952-AFF8-F687AFB5AEF8}"/>
              </a:ext>
            </a:extLst>
          </p:cNvPr>
          <p:cNvSpPr/>
          <p:nvPr/>
        </p:nvSpPr>
        <p:spPr>
          <a:xfrm>
            <a:off x="730965" y="3728334"/>
            <a:ext cx="3991955" cy="13955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AD3B233-3A97-4A19-A3BF-DC3C5B8E6455}"/>
              </a:ext>
            </a:extLst>
          </p:cNvPr>
          <p:cNvSpPr/>
          <p:nvPr/>
        </p:nvSpPr>
        <p:spPr>
          <a:xfrm>
            <a:off x="6026778" y="1532084"/>
            <a:ext cx="5832053" cy="7969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BA64D36-3D75-4ED8-84DA-885FDC87D664}"/>
              </a:ext>
            </a:extLst>
          </p:cNvPr>
          <p:cNvSpPr/>
          <p:nvPr/>
        </p:nvSpPr>
        <p:spPr>
          <a:xfrm>
            <a:off x="6095999" y="2602244"/>
            <a:ext cx="5709824" cy="7969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FAD8C1F-FCEA-4458-A092-420955CBECA0}"/>
              </a:ext>
            </a:extLst>
          </p:cNvPr>
          <p:cNvSpPr/>
          <p:nvPr/>
        </p:nvSpPr>
        <p:spPr>
          <a:xfrm>
            <a:off x="6095999" y="3957054"/>
            <a:ext cx="5709824" cy="7222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B3F7D48-B6A8-4BCD-8D30-88072F6B5505}"/>
              </a:ext>
            </a:extLst>
          </p:cNvPr>
          <p:cNvCxnSpPr>
            <a:cxnSpLocks/>
            <a:stCxn id="4" idx="3"/>
            <a:endCxn id="12" idx="1"/>
          </p:cNvCxnSpPr>
          <p:nvPr/>
        </p:nvCxnSpPr>
        <p:spPr>
          <a:xfrm>
            <a:off x="4722920" y="1930562"/>
            <a:ext cx="130385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ED13CC2-D191-4D8C-9FC1-DCB2FD5F29FA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4722920" y="2992862"/>
            <a:ext cx="1373079" cy="13253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8005A7A-2FC2-4331-BD98-2D53A85F82BE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4722920" y="3000722"/>
            <a:ext cx="1373079" cy="13780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Rectangle: Rounded Corners 11">
            <a:extLst>
              <a:ext uri="{FF2B5EF4-FFF2-40B4-BE49-F238E27FC236}">
                <a16:creationId xmlns:a16="http://schemas.microsoft.com/office/drawing/2014/main" id="{2AD3B233-3A97-4A19-A3BF-DC3C5B8E6455}"/>
              </a:ext>
            </a:extLst>
          </p:cNvPr>
          <p:cNvSpPr/>
          <p:nvPr/>
        </p:nvSpPr>
        <p:spPr>
          <a:xfrm>
            <a:off x="783973" y="6110608"/>
            <a:ext cx="11074858" cy="7969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em trồng cây để giúp thành phố thêm xanh.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1">
            <a:extLst>
              <a:ext uri="{FF2B5EF4-FFF2-40B4-BE49-F238E27FC236}">
                <a16:creationId xmlns:a16="http://schemas.microsoft.com/office/drawing/2014/main" id="{2AD3B233-3A97-4A19-A3BF-DC3C5B8E6455}"/>
              </a:ext>
            </a:extLst>
          </p:cNvPr>
          <p:cNvSpPr/>
          <p:nvPr/>
        </p:nvSpPr>
        <p:spPr>
          <a:xfrm>
            <a:off x="783973" y="6123002"/>
            <a:ext cx="11074858" cy="7969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cuốc đất để trồng rau.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1">
            <a:extLst>
              <a:ext uri="{FF2B5EF4-FFF2-40B4-BE49-F238E27FC236}">
                <a16:creationId xmlns:a16="http://schemas.microsoft.com/office/drawing/2014/main" id="{2AD3B233-3A97-4A19-A3BF-DC3C5B8E6455}"/>
              </a:ext>
            </a:extLst>
          </p:cNvPr>
          <p:cNvSpPr/>
          <p:nvPr/>
        </p:nvSpPr>
        <p:spPr>
          <a:xfrm>
            <a:off x="783973" y="6094625"/>
            <a:ext cx="11074858" cy="7969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nhân đô thị làm rào chắn để bảo vệ cây.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903ED49-D931-4DCB-B39C-FFF2E219D18D}"/>
              </a:ext>
            </a:extLst>
          </p:cNvPr>
          <p:cNvSpPr/>
          <p:nvPr/>
        </p:nvSpPr>
        <p:spPr>
          <a:xfrm>
            <a:off x="1282654" y="5265494"/>
            <a:ext cx="2968774" cy="64807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903ED49-D931-4DCB-B39C-FFF2E219D18D}"/>
              </a:ext>
            </a:extLst>
          </p:cNvPr>
          <p:cNvSpPr/>
          <p:nvPr/>
        </p:nvSpPr>
        <p:spPr>
          <a:xfrm>
            <a:off x="7313798" y="5284253"/>
            <a:ext cx="2968774" cy="64807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 lợi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625938" y="6757192"/>
            <a:ext cx="5237019" cy="270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533673" y="6773245"/>
            <a:ext cx="2120192" cy="9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6622954" y="6703079"/>
            <a:ext cx="2443108" cy="270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86337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20" grpId="0" animBg="1"/>
      <p:bldP spid="22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BE493B-C361-D140-AF6F-789172AC0776}"/>
              </a:ext>
            </a:extLst>
          </p:cNvPr>
          <p:cNvSpPr txBox="1"/>
          <p:nvPr/>
        </p:nvSpPr>
        <p:spPr>
          <a:xfrm>
            <a:off x="2682616" y="538694"/>
            <a:ext cx="8213809" cy="96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5689" kern="0" dirty="0">
                <a:solidFill>
                  <a:srgbClr val="FFFFFF"/>
                </a:solidFill>
                <a:cs typeface="Arial"/>
                <a:sym typeface="Arial"/>
              </a:rPr>
              <a:t>YÊU CẦU CẦN ĐẠT</a:t>
            </a:r>
            <a:endParaRPr lang="en-US" sz="5689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041EC8-55B2-4FCF-BB45-E1C5B0EA5B49}"/>
              </a:ext>
            </a:extLst>
          </p:cNvPr>
          <p:cNvSpPr txBox="1"/>
          <p:nvPr/>
        </p:nvSpPr>
        <p:spPr>
          <a:xfrm>
            <a:off x="1098190" y="2184570"/>
            <a:ext cx="10442852" cy="2062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-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Biết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một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số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loại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cây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là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cây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lương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thực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và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cây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ăn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quả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. </a:t>
            </a:r>
            <a:endParaRPr lang="en-US" sz="4267" b="1" kern="0" dirty="0">
              <a:solidFill>
                <a:srgbClr val="17479D"/>
              </a:solidFill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041EC8-55B2-4FCF-BB45-E1C5B0EA5B49}"/>
              </a:ext>
            </a:extLst>
          </p:cNvPr>
          <p:cNvSpPr txBox="1"/>
          <p:nvPr/>
        </p:nvSpPr>
        <p:spPr>
          <a:xfrm>
            <a:off x="1098189" y="4277450"/>
            <a:ext cx="10442852" cy="2062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-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Nắm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được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các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từ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ngữ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chỉ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hoạt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động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chăm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sóc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cây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.</a:t>
            </a:r>
            <a:endParaRPr lang="en-US" sz="4267" b="1" kern="0" dirty="0">
              <a:solidFill>
                <a:srgbClr val="17479D"/>
              </a:solidFill>
              <a:cs typeface="Arial"/>
              <a:sym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66231DB-40FF-4C3A-B8D2-2317012A90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53"/>
          <a:stretch/>
        </p:blipFill>
        <p:spPr bwMode="auto">
          <a:xfrm>
            <a:off x="528683" y="122169"/>
            <a:ext cx="2589451" cy="20624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041EC8-55B2-4FCF-BB45-E1C5B0EA5B49}"/>
              </a:ext>
            </a:extLst>
          </p:cNvPr>
          <p:cNvSpPr txBox="1"/>
          <p:nvPr/>
        </p:nvSpPr>
        <p:spPr>
          <a:xfrm>
            <a:off x="3054757" y="698547"/>
            <a:ext cx="6529716" cy="1102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4977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Arial"/>
                <a:sym typeface="Arial"/>
              </a:rPr>
              <a:t>YÊU CẦU CẦN ĐẠT</a:t>
            </a:r>
            <a:endParaRPr lang="en-US" sz="4977" b="1" kern="0" dirty="0">
              <a:solidFill>
                <a:schemeClr val="accent1">
                  <a:lumMod val="50000"/>
                </a:schemeClr>
              </a:solidFill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C0746D-7836-85D9-2642-6ACEC8DE0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479825" y="6227733"/>
            <a:ext cx="3487392" cy="58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88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3C0946B-8596-41AE-826C-CB1D0F7A13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6484912" y="-1276"/>
            <a:ext cx="5707087" cy="343027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D39A166-ECA0-478D-BA06-395C2FA9FF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0" y="1388297"/>
            <a:ext cx="6502323" cy="546970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F36C5B-544C-4465-BF68-E96543FA8E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7240153" y="1880886"/>
            <a:ext cx="4951846" cy="501691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3DA95A3-DE1C-4F5B-AB72-03CDB6FF8C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1" y="0"/>
            <a:ext cx="5689678" cy="3761772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F16612A4-CAB9-4A66-ABD4-F8503C3C5F37}"/>
              </a:ext>
            </a:extLst>
          </p:cNvPr>
          <p:cNvGrpSpPr/>
          <p:nvPr/>
        </p:nvGrpSpPr>
        <p:grpSpPr>
          <a:xfrm>
            <a:off x="2364936" y="2051505"/>
            <a:ext cx="7917564" cy="2665450"/>
            <a:chOff x="2364936" y="2051505"/>
            <a:chExt cx="7917564" cy="2665450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5B917BA8-C6A6-433D-9077-EF5F564C1CE1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5F6365CF-F53D-43C6-BCE7-BF3FCA52DEDA}"/>
                </a:ext>
              </a:extLst>
            </p:cNvPr>
            <p:cNvSpPr/>
            <p:nvPr/>
          </p:nvSpPr>
          <p:spPr>
            <a:xfrm>
              <a:off x="2580968" y="2280784"/>
              <a:ext cx="7497097" cy="2251888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4EBA1B63-E0F8-43FE-8861-35B86B1DB06D}"/>
                </a:ext>
              </a:extLst>
            </p:cNvPr>
            <p:cNvSpPr/>
            <p:nvPr/>
          </p:nvSpPr>
          <p:spPr>
            <a:xfrm>
              <a:off x="2364936" y="2051505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E9B24768-1EB9-4F89-84F2-F9E780B90DC9}"/>
                </a:ext>
              </a:extLst>
            </p:cNvPr>
            <p:cNvSpPr/>
            <p:nvPr/>
          </p:nvSpPr>
          <p:spPr>
            <a:xfrm>
              <a:off x="9987533" y="4395364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C32C0BDC-400A-4396-AE9E-FD83351A6C72}"/>
              </a:ext>
            </a:extLst>
          </p:cNvPr>
          <p:cNvSpPr/>
          <p:nvPr/>
        </p:nvSpPr>
        <p:spPr>
          <a:xfrm>
            <a:off x="2816870" y="2668198"/>
            <a:ext cx="716574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solidFill>
                  <a:srgbClr val="A26D3D"/>
                </a:solidFill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Định hướng tiếp theo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A26D3D"/>
              </a:solidFill>
              <a:effectLst/>
              <a:uLnTx/>
              <a:uFillTx/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1834BFB7-EDB9-42CF-91DA-47612E2802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879" b="98908" l="26886" r="479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96" t="83312" r="51923" b="344"/>
          <a:stretch/>
        </p:blipFill>
        <p:spPr>
          <a:xfrm>
            <a:off x="4058140" y="1308122"/>
            <a:ext cx="1040692" cy="1141913"/>
          </a:xfrm>
          <a:prstGeom prst="rect">
            <a:avLst/>
          </a:prstGeom>
          <a:effectLst>
            <a:outerShdw blurRad="50800" dist="38100" dir="27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7EA54EA-08A6-4F5B-A051-45EB7EFD4E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879" b="98908" l="26886" r="479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96" t="83312" r="51923" b="344"/>
          <a:stretch/>
        </p:blipFill>
        <p:spPr>
          <a:xfrm>
            <a:off x="7830157" y="4231852"/>
            <a:ext cx="783500" cy="859705"/>
          </a:xfrm>
          <a:prstGeom prst="rect">
            <a:avLst/>
          </a:prstGeom>
          <a:effectLst>
            <a:outerShdw blurRad="50800" dist="38100" dir="27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B10A41-C34F-8455-D46D-3CF0D20577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7617" y="6532862"/>
            <a:ext cx="2642099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323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BE493B-C361-D140-AF6F-789172AC0776}"/>
              </a:ext>
            </a:extLst>
          </p:cNvPr>
          <p:cNvSpPr txBox="1"/>
          <p:nvPr/>
        </p:nvSpPr>
        <p:spPr>
          <a:xfrm>
            <a:off x="2682616" y="538694"/>
            <a:ext cx="8213809" cy="96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5689" kern="0" dirty="0">
                <a:solidFill>
                  <a:srgbClr val="FFFFFF"/>
                </a:solidFill>
                <a:cs typeface="Arial"/>
                <a:sym typeface="Arial"/>
              </a:rPr>
              <a:t>YÊU CẦU CẦN ĐẠT</a:t>
            </a:r>
            <a:endParaRPr lang="en-US" sz="5689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8870" y="538694"/>
            <a:ext cx="10654747" cy="3846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tabLst>
                <a:tab pos="177800" algn="l"/>
              </a:tabLst>
            </a:pPr>
            <a:r>
              <a:rPr lang="en-US" sz="3600" b="1" spc="-1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HƯỚNG DẪN HỌC</a:t>
            </a: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177800" algn="l"/>
              </a:tabLst>
            </a:pPr>
            <a:r>
              <a:rPr lang="en-US" sz="3200" b="1" spc="-10" dirty="0">
                <a:solidFill>
                  <a:srgbClr val="0070C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Bài 1. Gạch chân dưới từ không cùng loại trong các dòng sau:</a:t>
            </a:r>
            <a:endParaRPr lang="vi-VN" sz="3200" b="1" dirty="0">
              <a:solidFill>
                <a:srgbClr val="0070C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177800" algn="l"/>
              </a:tabLst>
            </a:pPr>
            <a:r>
              <a:rPr lang="en-US" sz="3200" b="1" spc="-1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Cây lương thực: cây ngô, cây ổi, cây sắn.</a:t>
            </a:r>
            <a:endParaRPr lang="vi-VN" sz="32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177800" algn="l"/>
              </a:tabLst>
            </a:pPr>
            <a:r>
              <a:rPr lang="en-US" sz="3200" b="1" spc="-1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Cây ăn quả: cây khoai, cây bưởi, cây cam</a:t>
            </a:r>
            <a:r>
              <a:rPr lang="en-US" sz="3200" spc="-1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177800" algn="l"/>
              </a:tabLst>
            </a:pPr>
            <a:r>
              <a:rPr lang="en-US" sz="3200" b="1" spc="40" dirty="0">
                <a:solidFill>
                  <a:srgbClr val="0070C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Bài 2. Đặt câu nêu hoạt động với từ bắt sâu và nhổ cỏ.</a:t>
            </a:r>
            <a:endParaRPr lang="vi-VN" sz="3200" b="1" dirty="0">
              <a:solidFill>
                <a:srgbClr val="0070C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B6C06A-BEE7-0561-5118-81ABC910B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479825" y="6227733"/>
            <a:ext cx="3487392" cy="58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355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1920506" y="518507"/>
            <a:ext cx="8816095" cy="5685384"/>
            <a:chOff x="733060" y="355705"/>
            <a:chExt cx="6851211" cy="447384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733060" y="1264223"/>
              <a:ext cx="6053756" cy="356533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2509863" y="355705"/>
              <a:ext cx="5074408" cy="1880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4977" b="1" kern="0" dirty="0">
                  <a:solidFill>
                    <a:srgbClr val="17479D"/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LUYỆN TỪ VÀ CÂU (Tiết 4)</a:t>
              </a:r>
              <a:endParaRPr lang="en-US" sz="4977" b="1" kern="0" dirty="0">
                <a:solidFill>
                  <a:srgbClr val="17479D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166231DB-40FF-4C3A-B8D2-2317012A9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579" y="3620003"/>
            <a:ext cx="3129884" cy="312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8D2033A-B95D-044E-8D6F-2A9B3A36C44A}"/>
              </a:ext>
            </a:extLst>
          </p:cNvPr>
          <p:cNvGrpSpPr/>
          <p:nvPr/>
        </p:nvGrpSpPr>
        <p:grpSpPr>
          <a:xfrm>
            <a:off x="643410" y="584536"/>
            <a:ext cx="2901249" cy="1232441"/>
            <a:chOff x="360464" y="617893"/>
            <a:chExt cx="1631953" cy="69324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3E092A3-81CB-744F-BCEF-B9B8271992C6}"/>
                </a:ext>
              </a:extLst>
            </p:cNvPr>
            <p:cNvSpPr txBox="1"/>
            <p:nvPr/>
          </p:nvSpPr>
          <p:spPr>
            <a:xfrm>
              <a:off x="378770" y="617893"/>
              <a:ext cx="1613647" cy="667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7110" kern="0" dirty="0">
                  <a:solidFill>
                    <a:srgbClr val="FFAB40">
                      <a:lumMod val="50000"/>
                    </a:srgbClr>
                  </a:solidFill>
                  <a:cs typeface="Arial"/>
                  <a:sym typeface="Arial"/>
                </a:rPr>
                <a:t>BÀI</a:t>
              </a:r>
              <a:r>
                <a:rPr lang="en-US" sz="3200" kern="0" dirty="0">
                  <a:solidFill>
                    <a:srgbClr val="FFAB40">
                      <a:lumMod val="50000"/>
                    </a:srgbClr>
                  </a:solidFill>
                  <a:cs typeface="Arial"/>
                  <a:sym typeface="Arial"/>
                </a:rPr>
                <a:t> </a:t>
              </a:r>
              <a:r>
                <a:rPr lang="en-US" sz="7110" kern="0" dirty="0">
                  <a:solidFill>
                    <a:srgbClr val="FFAB40">
                      <a:lumMod val="50000"/>
                    </a:srgbClr>
                  </a:solidFill>
                  <a:cs typeface="Arial"/>
                  <a:sym typeface="Arial"/>
                </a:rPr>
                <a:t>6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7852C75-953D-2C4B-B8AF-7B036E84DE61}"/>
                </a:ext>
              </a:extLst>
            </p:cNvPr>
            <p:cNvSpPr txBox="1"/>
            <p:nvPr/>
          </p:nvSpPr>
          <p:spPr>
            <a:xfrm>
              <a:off x="360464" y="643747"/>
              <a:ext cx="1613647" cy="667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7110" kern="0" dirty="0">
                  <a:solidFill>
                    <a:srgbClr val="FFAB40"/>
                  </a:solidFill>
                  <a:cs typeface="Arial"/>
                  <a:sym typeface="Arial"/>
                </a:rPr>
                <a:t>BÀI</a:t>
              </a:r>
              <a:r>
                <a:rPr lang="en-US" sz="3200" kern="0" dirty="0">
                  <a:solidFill>
                    <a:srgbClr val="FFAB40"/>
                  </a:solidFill>
                  <a:cs typeface="Arial"/>
                  <a:sym typeface="Arial"/>
                </a:rPr>
                <a:t> </a:t>
              </a:r>
              <a:r>
                <a:rPr lang="en-US" sz="7110" kern="0" dirty="0">
                  <a:solidFill>
                    <a:srgbClr val="FFAB40"/>
                  </a:solidFill>
                  <a:cs typeface="Arial"/>
                  <a:sym typeface="Arial"/>
                </a:rPr>
                <a:t>6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3649711" y="4272979"/>
            <a:ext cx="54003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116939">
              <a:defRPr/>
            </a:pP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Mở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ǟ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ộng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vốn từ về cây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Ē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–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tr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28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AB00DB-5264-8BF1-D42F-B246CF325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479825" y="6214481"/>
            <a:ext cx="3487392" cy="58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84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BE493B-C361-D140-AF6F-789172AC0776}"/>
              </a:ext>
            </a:extLst>
          </p:cNvPr>
          <p:cNvSpPr txBox="1"/>
          <p:nvPr/>
        </p:nvSpPr>
        <p:spPr>
          <a:xfrm>
            <a:off x="2682616" y="538694"/>
            <a:ext cx="8213809" cy="96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5689" kern="0" dirty="0">
                <a:solidFill>
                  <a:srgbClr val="FFFFFF"/>
                </a:solidFill>
                <a:cs typeface="Arial"/>
                <a:sym typeface="Arial"/>
              </a:rPr>
              <a:t>YÊU CẦU CẦN ĐẠT</a:t>
            </a:r>
            <a:endParaRPr lang="en-US" sz="5689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041EC8-55B2-4FCF-BB45-E1C5B0EA5B49}"/>
              </a:ext>
            </a:extLst>
          </p:cNvPr>
          <p:cNvSpPr txBox="1"/>
          <p:nvPr/>
        </p:nvSpPr>
        <p:spPr>
          <a:xfrm>
            <a:off x="1098190" y="2184570"/>
            <a:ext cx="10442852" cy="2062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-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Biết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một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số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loại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cây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là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cây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lương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thực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và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cây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ăn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quả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. </a:t>
            </a:r>
            <a:endParaRPr lang="en-US" sz="4267" b="1" kern="0" dirty="0">
              <a:solidFill>
                <a:srgbClr val="17479D"/>
              </a:solidFill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041EC8-55B2-4FCF-BB45-E1C5B0EA5B49}"/>
              </a:ext>
            </a:extLst>
          </p:cNvPr>
          <p:cNvSpPr txBox="1"/>
          <p:nvPr/>
        </p:nvSpPr>
        <p:spPr>
          <a:xfrm>
            <a:off x="1098189" y="4277450"/>
            <a:ext cx="10442852" cy="2062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-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Nắm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được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các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từ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ngữ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chỉ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hoạt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động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chăm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sóc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 </a:t>
            </a:r>
            <a:r>
              <a:rPr lang="en-GB" sz="4267" b="1" kern="0" dirty="0" err="1">
                <a:solidFill>
                  <a:srgbClr val="17479D"/>
                </a:solidFill>
                <a:cs typeface="Arial"/>
                <a:sym typeface="Arial"/>
              </a:rPr>
              <a:t>cây</a:t>
            </a:r>
            <a:r>
              <a:rPr lang="en-GB" sz="4267" b="1" kern="0" dirty="0">
                <a:solidFill>
                  <a:srgbClr val="17479D"/>
                </a:solidFill>
                <a:cs typeface="Arial"/>
                <a:sym typeface="Arial"/>
              </a:rPr>
              <a:t>.</a:t>
            </a:r>
            <a:endParaRPr lang="en-US" sz="4267" b="1" kern="0" dirty="0">
              <a:solidFill>
                <a:srgbClr val="17479D"/>
              </a:solidFill>
              <a:cs typeface="Arial"/>
              <a:sym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66231DB-40FF-4C3A-B8D2-2317012A90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53"/>
          <a:stretch/>
        </p:blipFill>
        <p:spPr bwMode="auto">
          <a:xfrm>
            <a:off x="528683" y="122169"/>
            <a:ext cx="2589451" cy="20624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041EC8-55B2-4FCF-BB45-E1C5B0EA5B49}"/>
              </a:ext>
            </a:extLst>
          </p:cNvPr>
          <p:cNvSpPr txBox="1"/>
          <p:nvPr/>
        </p:nvSpPr>
        <p:spPr>
          <a:xfrm>
            <a:off x="3054757" y="698547"/>
            <a:ext cx="6529716" cy="1102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4977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Arial"/>
                <a:sym typeface="Arial"/>
              </a:rPr>
              <a:t>YÊU CẦU CẦN ĐẠT</a:t>
            </a:r>
            <a:endParaRPr lang="en-US" sz="4977" b="1" kern="0" dirty="0">
              <a:solidFill>
                <a:schemeClr val="accent1">
                  <a:lumMod val="50000"/>
                </a:scheme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9104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570872" y="1248474"/>
            <a:ext cx="102561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1: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loại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lương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5999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F0B60438-6AF9-8942-9D54-9E4E3D93AF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6"/>
          <a:stretch/>
        </p:blipFill>
        <p:spPr>
          <a:xfrm>
            <a:off x="-281731" y="3598564"/>
            <a:ext cx="3493248" cy="32594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0558" y="1544459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3" y="287142"/>
            <a:ext cx="1005840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0DAB42A5-2F2A-4AD2-98CD-C023B64B1E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438188"/>
              </p:ext>
            </p:extLst>
          </p:nvPr>
        </p:nvGraphicFramePr>
        <p:xfrm>
          <a:off x="1260629" y="870012"/>
          <a:ext cx="9867036" cy="45465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9012">
                  <a:extLst>
                    <a:ext uri="{9D8B030D-6E8A-4147-A177-3AD203B41FA5}">
                      <a16:colId xmlns:a16="http://schemas.microsoft.com/office/drawing/2014/main" val="2479339495"/>
                    </a:ext>
                  </a:extLst>
                </a:gridCol>
                <a:gridCol w="3289012">
                  <a:extLst>
                    <a:ext uri="{9D8B030D-6E8A-4147-A177-3AD203B41FA5}">
                      <a16:colId xmlns:a16="http://schemas.microsoft.com/office/drawing/2014/main" val="3683682670"/>
                    </a:ext>
                  </a:extLst>
                </a:gridCol>
                <a:gridCol w="3289012">
                  <a:extLst>
                    <a:ext uri="{9D8B030D-6E8A-4147-A177-3AD203B41FA5}">
                      <a16:colId xmlns:a16="http://schemas.microsoft.com/office/drawing/2014/main" val="3645742424"/>
                    </a:ext>
                  </a:extLst>
                </a:gridCol>
              </a:tblGrid>
              <a:tr h="95878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066629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9726828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798607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3074169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2871464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9529052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2843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764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2" name="video tv">
            <a:hlinkClick r:id="" action="ppaction://media"/>
            <a:extLst>
              <a:ext uri="{FF2B5EF4-FFF2-40B4-BE49-F238E27FC236}">
                <a16:creationId xmlns:a16="http://schemas.microsoft.com/office/drawing/2014/main" id="{D0FDF2BE-78FA-4D8B-AE44-1CC7B4356E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3480" y="663072"/>
            <a:ext cx="11013205" cy="61949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B11F940-BEB2-4D97-8347-E99FFEA99416}"/>
              </a:ext>
            </a:extLst>
          </p:cNvPr>
          <p:cNvSpPr/>
          <p:nvPr/>
        </p:nvSpPr>
        <p:spPr>
          <a:xfrm>
            <a:off x="630315" y="0"/>
            <a:ext cx="4252403" cy="5592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8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0DAB42A5-2F2A-4AD2-98CD-C023B64B1E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6390305"/>
              </p:ext>
            </p:extLst>
          </p:nvPr>
        </p:nvGraphicFramePr>
        <p:xfrm>
          <a:off x="1009403" y="804715"/>
          <a:ext cx="7271532" cy="46935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1293">
                  <a:extLst>
                    <a:ext uri="{9D8B030D-6E8A-4147-A177-3AD203B41FA5}">
                      <a16:colId xmlns:a16="http://schemas.microsoft.com/office/drawing/2014/main" val="2479339495"/>
                    </a:ext>
                  </a:extLst>
                </a:gridCol>
                <a:gridCol w="3256395">
                  <a:extLst>
                    <a:ext uri="{9D8B030D-6E8A-4147-A177-3AD203B41FA5}">
                      <a16:colId xmlns:a16="http://schemas.microsoft.com/office/drawing/2014/main" val="3683682670"/>
                    </a:ext>
                  </a:extLst>
                </a:gridCol>
                <a:gridCol w="2423844">
                  <a:extLst>
                    <a:ext uri="{9D8B030D-6E8A-4147-A177-3AD203B41FA5}">
                      <a16:colId xmlns:a16="http://schemas.microsoft.com/office/drawing/2014/main" val="3645742424"/>
                    </a:ext>
                  </a:extLst>
                </a:gridCol>
              </a:tblGrid>
              <a:tr h="85304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066629"/>
                  </a:ext>
                </a:extLst>
              </a:tr>
              <a:tr h="56948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Lúa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Vải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9726828"/>
                  </a:ext>
                </a:extLst>
              </a:tr>
              <a:tr h="56948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Sắn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Xoài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798607"/>
                  </a:ext>
                </a:extLst>
              </a:tr>
              <a:tr h="56948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Ổi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3074169"/>
                  </a:ext>
                </a:extLst>
              </a:tr>
              <a:tr h="56948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Bưởi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2871464"/>
                  </a:ext>
                </a:extLst>
              </a:tr>
              <a:tr h="56948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Mít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9529052"/>
                  </a:ext>
                </a:extLst>
              </a:tr>
              <a:tr h="34467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Lúa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mì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284343"/>
                  </a:ext>
                </a:extLst>
              </a:tr>
            </a:tbl>
          </a:graphicData>
        </a:graphic>
      </p:graphicFrame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22FA8C67-C6EA-4627-B0FA-C15E14F5CE44}"/>
              </a:ext>
            </a:extLst>
          </p:cNvPr>
          <p:cNvSpPr/>
          <p:nvPr/>
        </p:nvSpPr>
        <p:spPr>
          <a:xfrm>
            <a:off x="8455927" y="0"/>
            <a:ext cx="3736073" cy="2039102"/>
          </a:xfrm>
          <a:prstGeom prst="wedgeEllipseCallout">
            <a:avLst>
              <a:gd name="adj1" fmla="val -54192"/>
              <a:gd name="adj2" fmla="val 6007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15D2A4-1B85-4D37-A3A4-5FB3E0EABEC9}"/>
              </a:ext>
            </a:extLst>
          </p:cNvPr>
          <p:cNvSpPr txBox="1"/>
          <p:nvPr/>
        </p:nvSpPr>
        <p:spPr>
          <a:xfrm>
            <a:off x="8744761" y="306254"/>
            <a:ext cx="32873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1092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28787" y="1407536"/>
            <a:ext cx="115275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2: Tìm từ ngữ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 hoạt động chăm sóc cây.</a:t>
            </a:r>
          </a:p>
        </p:txBody>
      </p:sp>
    </p:spTree>
    <p:extLst>
      <p:ext uri="{BB962C8B-B14F-4D97-AF65-F5344CB8AC3E}">
        <p14:creationId xmlns:p14="http://schemas.microsoft.com/office/powerpoint/2010/main" val="417318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458</Words>
  <Application>Microsoft Office PowerPoint</Application>
  <PresentationFormat>Widescreen</PresentationFormat>
  <Paragraphs>92</Paragraphs>
  <Slides>18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等线</vt:lpstr>
      <vt:lpstr>等线</vt:lpstr>
      <vt:lpstr>等线 Light</vt:lpstr>
      <vt:lpstr>Arial</vt:lpstr>
      <vt:lpstr>Arial-Rounded</vt:lpstr>
      <vt:lpstr>Calibri</vt:lpstr>
      <vt:lpstr>Calibri Light</vt:lpstr>
      <vt:lpstr>HP001 4 hàng</vt:lpstr>
      <vt:lpstr>Kalam</vt:lpstr>
      <vt:lpstr>Montserrat</vt:lpstr>
      <vt:lpstr>Raleway</vt:lpstr>
      <vt:lpstr>Times New Roman</vt:lpstr>
      <vt:lpstr>小单纯体</vt:lpstr>
      <vt:lpstr>4_Office 主题​​</vt:lpstr>
      <vt:lpstr>2_Office 主题</vt:lpstr>
      <vt:lpstr>1_Office Theme</vt:lpstr>
      <vt:lpstr>2_Office Theme</vt:lpstr>
      <vt:lpstr>Doodle Sketchbook by Slidesgo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Hanh Tham</cp:lastModifiedBy>
  <cp:revision>26</cp:revision>
  <dcterms:created xsi:type="dcterms:W3CDTF">2021-08-01T03:37:24Z</dcterms:created>
  <dcterms:modified xsi:type="dcterms:W3CDTF">2025-02-07T16:02:41Z</dcterms:modified>
</cp:coreProperties>
</file>