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09" r:id="rId2"/>
    <p:sldId id="281" r:id="rId3"/>
    <p:sldId id="282" r:id="rId4"/>
    <p:sldId id="264" r:id="rId5"/>
    <p:sldId id="294" r:id="rId6"/>
    <p:sldId id="265" r:id="rId7"/>
    <p:sldId id="312" r:id="rId8"/>
    <p:sldId id="284" r:id="rId9"/>
    <p:sldId id="267" r:id="rId10"/>
    <p:sldId id="296" r:id="rId11"/>
    <p:sldId id="310" r:id="rId12"/>
    <p:sldId id="298" r:id="rId13"/>
    <p:sldId id="299" r:id="rId14"/>
    <p:sldId id="300" r:id="rId15"/>
    <p:sldId id="302" r:id="rId16"/>
    <p:sldId id="301" r:id="rId17"/>
    <p:sldId id="303" r:id="rId18"/>
    <p:sldId id="268" r:id="rId19"/>
    <p:sldId id="311" r:id="rId20"/>
    <p:sldId id="304" r:id="rId21"/>
    <p:sldId id="305" r:id="rId22"/>
    <p:sldId id="306" r:id="rId23"/>
    <p:sldId id="280" r:id="rId24"/>
    <p:sldId id="288" r:id="rId25"/>
    <p:sldId id="307" r:id="rId26"/>
    <p:sldId id="276" r:id="rId27"/>
    <p:sldId id="258" r:id="rId28"/>
    <p:sldId id="271" r:id="rId29"/>
    <p:sldId id="270" r:id="rId30"/>
    <p:sldId id="273"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98F0D-2CCD-4725-BAEB-DEEC763BEF57}"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21B95-E878-4EAF-BFE7-3143EEE8EF26}" type="slidenum">
              <a:rPr lang="en-US" smtClean="0"/>
              <a:t>‹#›</a:t>
            </a:fld>
            <a:endParaRPr lang="en-US"/>
          </a:p>
        </p:txBody>
      </p:sp>
    </p:spTree>
    <p:extLst>
      <p:ext uri="{BB962C8B-B14F-4D97-AF65-F5344CB8AC3E}">
        <p14:creationId xmlns:p14="http://schemas.microsoft.com/office/powerpoint/2010/main" val="3064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384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018101"/>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94486"/>
      </p:ext>
    </p:extLst>
  </p:cSld>
  <p:clrMap bg1="lt1" tx1="dk1" bg2="lt2" tx2="dk2" accent1="accent1" accent2="accent2" accent3="accent3" accent4="accent4" accent5="accent5" accent6="accent6" hlink="hlink" folHlink="folHlink"/>
  <p:sldLayoutIdLst>
    <p:sldLayoutId id="2147483662" r:id="rId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1.em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1.em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gif"/><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pxhere.com/en/photo/699329" TargetMode="Externa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hyperlink" Target="https://pxhere.com/en/photo/699329" TargetMode="External"/><Relationship Id="rId7" Type="http://schemas.microsoft.com/office/2007/relationships/hdphoto" Target="../media/hdphoto8.wdp"/><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9.sv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65AE03-33A8-4AE9-963D-79792E70784C}"/>
              </a:ext>
            </a:extLst>
          </p:cNvPr>
          <p:cNvSpPr txBox="1"/>
          <p:nvPr/>
        </p:nvSpPr>
        <p:spPr>
          <a:xfrm flipH="1">
            <a:off x="1418602" y="435836"/>
            <a:ext cx="9015812" cy="138499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a:p>
            <a:r>
              <a:rPr lang="en-US" sz="4000" b="1" dirty="0" err="1">
                <a:solidFill>
                  <a:srgbClr val="000099"/>
                </a:solidFill>
                <a:latin typeface="Times New Roman" panose="02020603050405020304" pitchFamily="18" charset="0"/>
                <a:cs typeface="Times New Roman" panose="02020603050405020304" pitchFamily="18" charset="0"/>
              </a:rPr>
              <a:t>Bài</a:t>
            </a:r>
            <a:r>
              <a:rPr lang="en-US" sz="4000" b="1" dirty="0">
                <a:solidFill>
                  <a:srgbClr val="000099"/>
                </a:solidFill>
                <a:latin typeface="Times New Roman" panose="02020603050405020304" pitchFamily="18" charset="0"/>
                <a:cs typeface="Times New Roman" panose="02020603050405020304" pitchFamily="18" charset="0"/>
              </a:rPr>
              <a:t> 9: </a:t>
            </a:r>
            <a:r>
              <a:rPr lang="en-US" sz="4000" b="1" dirty="0" err="1">
                <a:solidFill>
                  <a:srgbClr val="000099"/>
                </a:solidFill>
                <a:latin typeface="Times New Roman" panose="02020603050405020304" pitchFamily="18" charset="0"/>
                <a:cs typeface="Times New Roman" panose="02020603050405020304" pitchFamily="18" charset="0"/>
              </a:rPr>
              <a:t>Lời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kêu</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gọi</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toàn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dân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tập</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thể</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dục</a:t>
            </a:r>
            <a:endParaRPr lang="en-US" sz="40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1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6"/>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r>
                <a:rPr lang="en-US" sz="3600" b="1" dirty="0" err="1">
                  <a:solidFill>
                    <a:srgbClr val="000099"/>
                  </a:solidFill>
                  <a:cs typeface="Calibri" panose="020F0502020204030204" pitchFamily="34" charset="0"/>
                </a:rPr>
                <a:t>Trong</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bài</a:t>
              </a:r>
              <a:r>
                <a:rPr lang="en-US" sz="3600" b="1" dirty="0">
                  <a:solidFill>
                    <a:srgbClr val="000099"/>
                  </a:solidFill>
                  <a:cs typeface="Calibri" panose="020F0502020204030204" pitchFamily="34" charset="0"/>
                </a:rPr>
                <a:t> “</a:t>
              </a:r>
              <a:r>
                <a:rPr lang="nl-NL" sz="3600" b="1" dirty="0">
                  <a:solidFill>
                    <a:srgbClr val="000099"/>
                  </a:solidFill>
                  <a:effectLst/>
                  <a:ea typeface="Times New Roman" panose="02020603050405020304" pitchFamily="18" charset="0"/>
                </a:rPr>
                <a:t>LỜI KÊU GỌI TOÀN DÂN TẬP THỂ DỤC</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có</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từ</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nào</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em</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chưa</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hiểu</a:t>
              </a:r>
              <a:r>
                <a:rPr lang="en-US" sz="3600" b="1" dirty="0">
                  <a:solidFill>
                    <a:srgbClr val="000099"/>
                  </a:solidFill>
                  <a:cs typeface="Calibri" panose="020F0502020204030204" pitchFamily="34" charset="0"/>
                </a:rPr>
                <a:t> </a:t>
              </a:r>
              <a:r>
                <a:rPr lang="en-US" sz="3600" b="1" dirty="0" err="1">
                  <a:solidFill>
                    <a:srgbClr val="000099"/>
                  </a:solidFill>
                  <a:cs typeface="Calibri" panose="020F0502020204030204" pitchFamily="34" charset="0"/>
                </a:rPr>
                <a:t>nghĩa</a:t>
              </a:r>
              <a:r>
                <a:rPr lang="en-US" sz="3600" b="1" dirty="0">
                  <a:solidFill>
                    <a:srgbClr val="000099"/>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588276"/>
            </a:xfrm>
            <a:prstGeom prst="rect">
              <a:avLst/>
            </a:prstGeom>
            <a:solidFill>
              <a:schemeClr val="bg1"/>
            </a:solidFill>
          </p:spPr>
          <p:txBody>
            <a:bodyPr wrap="square" lIns="0" tIns="0" rIns="0" bIns="0" rtlCol="0">
              <a:spAutoFit/>
            </a:bodyPr>
            <a:lstStyle/>
            <a:p>
              <a:pPr algn="ctr"/>
              <a:r>
                <a:rPr lang="en-US" sz="5400" b="1" dirty="0" err="1">
                  <a:solidFill>
                    <a:srgbClr val="C00000"/>
                  </a:solidFill>
                  <a:latin typeface="Times New Roman" panose="02020603050405020304" pitchFamily="18" charset="0"/>
                  <a:cs typeface="Times New Roman" panose="02020603050405020304" pitchFamily="18" charset="0"/>
                </a:rPr>
                <a:t>dân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chủ</a:t>
              </a:r>
              <a:endParaRPr lang="en-US" sz="5400" b="1" dirty="0">
                <a:solidFill>
                  <a:srgbClr val="C00000"/>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r>
              <a:rPr lang="en-US" sz="4000" b="1" dirty="0">
                <a:solidFill>
                  <a:srgbClr val="000099"/>
                </a:solidFill>
                <a:latin typeface="Calibri" panose="020F0502020204030204" pitchFamily="34" charset="0"/>
                <a:cs typeface="Calibri" panose="020F0502020204030204" pitchFamily="34" charset="0"/>
              </a:rPr>
              <a:t>C</a:t>
            </a:r>
            <a:r>
              <a:rPr lang="vi-VN" sz="4000" b="1" dirty="0">
                <a:solidFill>
                  <a:srgbClr val="000099"/>
                </a:solidFill>
                <a:latin typeface="Calibri" panose="020F0502020204030204" pitchFamily="34" charset="0"/>
                <a:cs typeface="Calibri" panose="020F0502020204030204" pitchFamily="34" charset="0"/>
              </a:rPr>
              <a:t>hế độ xã hội đảm bảo quyền làm chủ của người dân</a:t>
            </a:r>
            <a:r>
              <a:rPr lang="en-US" sz="4000" b="1" dirty="0">
                <a:solidFill>
                  <a:srgbClr val="000099"/>
                </a:solidFill>
                <a:latin typeface="Calibri" panose="020F0502020204030204" pitchFamily="34" charset="0"/>
                <a:cs typeface="Calibri" panose="020F0502020204030204" pitchFamily="34" charset="0"/>
              </a:rPr>
              <a:t>.</a:t>
            </a:r>
            <a:endParaRPr lang="vi-VN" sz="4000" b="1" dirty="0">
              <a:solidFill>
                <a:srgbClr val="000099"/>
              </a:solidFill>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solidFill>
              <a:schemeClr val="bg1"/>
            </a:solidFill>
          </p:spPr>
          <p:txBody>
            <a:bodyPr wrap="square" lIns="0" tIns="0" rIns="0" bIns="0" rtlCol="0">
              <a:spAutoFit/>
            </a:bodyPr>
            <a:lstStyle/>
            <a:p>
              <a:pPr algn="ctr"/>
              <a:r>
                <a:rPr lang="en-US" sz="3200" b="1" dirty="0" err="1">
                  <a:solidFill>
                    <a:srgbClr val="000099"/>
                  </a:solidFill>
                </a:rPr>
                <a:t>Giải</a:t>
              </a:r>
              <a:r>
                <a:rPr lang="en-US" sz="3200" b="1" dirty="0">
                  <a:solidFill>
                    <a:srgbClr val="000099"/>
                  </a:solidFill>
                </a:rPr>
                <a:t> </a:t>
              </a:r>
              <a:r>
                <a:rPr lang="en-US" sz="3200" b="1" dirty="0" err="1">
                  <a:solidFill>
                    <a:srgbClr val="000099"/>
                  </a:solidFill>
                </a:rPr>
                <a:t>nghĩa</a:t>
              </a:r>
              <a:r>
                <a:rPr lang="en-US" sz="3200" b="1" dirty="0">
                  <a:solidFill>
                    <a:srgbClr val="000099"/>
                  </a:solidFill>
                </a:rPr>
                <a:t> </a:t>
              </a:r>
              <a:r>
                <a:rPr lang="en-US" sz="3200" b="1" dirty="0" err="1">
                  <a:solidFill>
                    <a:srgbClr val="000099"/>
                  </a:solidFill>
                </a:rPr>
                <a:t>từ</a:t>
              </a:r>
              <a:r>
                <a:rPr lang="en-US" sz="3200" b="1" dirty="0">
                  <a:solidFill>
                    <a:srgbClr val="000099"/>
                  </a:solidFill>
                </a:rPr>
                <a:t> </a:t>
              </a:r>
              <a:r>
                <a:rPr lang="en-US" sz="3200" b="1" dirty="0" err="1">
                  <a:solidFill>
                    <a:srgbClr val="000099"/>
                  </a:solidFill>
                </a:rPr>
                <a:t>khó</a:t>
              </a:r>
              <a:r>
                <a:rPr lang="en-US" sz="3200" b="1" dirty="0">
                  <a:solidFill>
                    <a:srgbClr val="000099"/>
                  </a:solidFill>
                </a:rPr>
                <a:t> </a:t>
              </a:r>
              <a:r>
                <a:rPr lang="en-US" sz="3200" b="1" dirty="0" err="1">
                  <a:solidFill>
                    <a:srgbClr val="000099"/>
                  </a:solidFill>
                </a:rPr>
                <a:t>hiểu</a:t>
              </a:r>
              <a:endParaRPr lang="en-US" sz="3200" b="1" dirty="0">
                <a:solidFill>
                  <a:srgbClr val="000099"/>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780695" y="109387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58827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a:t>
              </a:r>
              <a:r>
                <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endPar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081720" cy="1477328"/>
          </a:xfrm>
          <a:prstGeom prst="rect">
            <a:avLst/>
          </a:prstGeom>
          <a:noFill/>
        </p:spPr>
        <p:txBody>
          <a:bodyPr wrap="square" lIns="0" tIns="0" rIns="0" bIns="0" rtlCol="0">
            <a:spAutoFit/>
          </a:bodyPr>
          <a:lstStyle/>
          <a:p>
            <a:pPr lvl="0"/>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 cho khỏe mạnh hơn</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302932"/>
            <a:chOff x="3092880" y="0"/>
            <a:chExt cx="5699569" cy="1540888"/>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116475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302932"/>
            <a:chOff x="3092880" y="0"/>
            <a:chExt cx="5699569" cy="1540888"/>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116475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sz="66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hí</a:t>
              </a:r>
              <a:r>
                <a:rPr kumimoji="0" 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r>
              <a:rPr lang="en-US"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6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2" y="3816949"/>
            <a:ext cx="8262048"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Thông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ứ </a:t>
            </a:r>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đọng</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302932"/>
            <a:chOff x="3092880" y="0"/>
            <a:chExt cx="5699569" cy="1540888"/>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116475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r>
              <a:rPr lang="en-US" sz="3200" b="1"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G</a:t>
            </a:r>
            <a:r>
              <a:rPr lang="vi-VN" sz="3200" b="1"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arn(inVertic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4"/>
                                        </p:tgtEl>
                                      </p:cBhvr>
                                    </p:animEffect>
                                    <p:set>
                                      <p:cBhvr>
                                        <p:cTn id="21" dur="1" fill="hold">
                                          <p:stCondLst>
                                            <p:cond delay="499"/>
                                          </p:stCondLst>
                                        </p:cTn>
                                        <p:tgtEl>
                                          <p:spTgt spid="5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3"/>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2.</a:t>
              </a: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r>
              <a:rPr lang="vi-VN" sz="4000" b="1" dirty="0">
                <a:solidFill>
                  <a:srgbClr val="FF0000"/>
                </a:solidFill>
                <a:latin typeface="+mj-lt"/>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arn(inVertic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4"/>
                                        </p:tgtEl>
                                      </p:cBhvr>
                                    </p:animEffect>
                                    <p:set>
                                      <p:cBhvr>
                                        <p:cTn id="21" dur="1" fill="hold">
                                          <p:stCondLst>
                                            <p:cond delay="499"/>
                                          </p:stCondLst>
                                        </p:cTn>
                                        <p:tgtEl>
                                          <p:spTgt spid="5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16203" y="150125"/>
            <a:ext cx="3487788" cy="2179691"/>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0" y="-715570"/>
            <a:ext cx="8941980" cy="3653846"/>
            <a:chOff x="995843" y="-715570"/>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843" y="-715570"/>
              <a:ext cx="7949254" cy="3653846"/>
            </a:xfrm>
            <a:prstGeom prst="rect">
              <a:avLst/>
            </a:prstGeom>
          </p:spPr>
        </p:pic>
        <p:sp>
          <p:nvSpPr>
            <p:cNvPr id="2" name="Rectangle 1"/>
            <p:cNvSpPr/>
            <p:nvPr/>
          </p:nvSpPr>
          <p:spPr>
            <a:xfrm>
              <a:off x="2050031" y="272955"/>
              <a:ext cx="6494721"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Câu nào trong bài cho thấy tấm gương tập thể dục </a:t>
              </a:r>
              <a:r>
                <a:rPr kumimoji="0" lang="vi-VN"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Bác</a:t>
              </a: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5" y="2700669"/>
            <a:ext cx="7470913" cy="707886"/>
          </a:xfrm>
          <a:prstGeom prst="rect">
            <a:avLst/>
          </a:prstGeom>
          <a:noFill/>
        </p:spPr>
        <p:txBody>
          <a:bodyPr wrap="square" rtlCol="0">
            <a:spAutoFit/>
          </a:bodyPr>
          <a:lstStyle/>
          <a:p>
            <a:pPr lvl="0"/>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arn(inVertic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4"/>
                                        </p:tgtEl>
                                      </p:cBhvr>
                                    </p:animEffect>
                                    <p:set>
                                      <p:cBhvr>
                                        <p:cTn id="21" dur="1" fill="hold">
                                          <p:stCondLst>
                                            <p:cond delay="499"/>
                                          </p:stCondLst>
                                        </p:cTn>
                                        <p:tgtEl>
                                          <p:spTgt spid="5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380762" y="2271724"/>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1151988"/>
            <a:ext cx="9055966" cy="830997"/>
          </a:xfrm>
          <a:prstGeom prst="rect">
            <a:avLst/>
          </a:prstGeom>
          <a:noFill/>
        </p:spPr>
        <p:txBody>
          <a:bodyPr wrap="square" lIns="0" tIns="0" rIns="0" bIns="0" rtlCol="0">
            <a:spAutoFit/>
          </a:bodyPr>
          <a:lstStyle/>
          <a:p>
            <a:pPr algn="ct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2" y="2278473"/>
            <a:ext cx="7254497" cy="3077766"/>
          </a:xfrm>
          <a:prstGeom prst="rect">
            <a:avLst/>
          </a:prstGeom>
          <a:noFill/>
        </p:spPr>
        <p:txBody>
          <a:bodyPr wrap="square" lIns="0" tIns="0" rIns="0" bIns="0" rtlCol="0">
            <a:spAutoFit/>
          </a:bodyPr>
          <a:lstStyle/>
          <a:p>
            <a:r>
              <a:rPr lang="vi-VN" sz="4000" b="1">
                <a:solidFill>
                  <a:srgbClr val="000099"/>
                </a:solidFill>
                <a:latin typeface="+mj-lt"/>
                <a:ea typeface="Arial-Rounded" panose="020B0500000000000000" pitchFamily="34" charset="0"/>
                <a:cs typeface="Arial-Rounded" panose="020B0500000000000000" pitchFamily="34" charset="0"/>
              </a:rPr>
              <a:t>Bài </a:t>
            </a:r>
            <a:r>
              <a:rPr lang="en-US" sz="4000" b="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đọc</a:t>
            </a:r>
            <a:r>
              <a:rPr lang="vi-VN" sz="4000" b="1">
                <a:solidFill>
                  <a:srgbClr val="000099"/>
                </a:solidFill>
                <a:latin typeface="+mj-lt"/>
                <a:ea typeface="Arial-Rounded" panose="020B0500000000000000" pitchFamily="34" charset="0"/>
                <a:cs typeface="Arial-Rounded" panose="020B0500000000000000" pitchFamily="34" charset="0"/>
              </a:rPr>
              <a:t> </a:t>
            </a:r>
            <a:r>
              <a:rPr lang="vi-VN" sz="4000" b="1" dirty="0">
                <a:solidFill>
                  <a:srgbClr val="000099"/>
                </a:solidFill>
                <a:latin typeface="+mj-lt"/>
                <a:ea typeface="Arial-Rounded" panose="020B0500000000000000" pitchFamily="34" charset="0"/>
                <a:cs typeface="Arial-Rounded" panose="020B0500000000000000" pitchFamily="34" charset="0"/>
              </a:rPr>
              <a:t>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r>
              <a:rPr lang="vi-VN" sz="4000" b="1" dirty="0">
                <a:latin typeface="+mj-lt"/>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b="1" dirty="0">
              <a:latin typeface="+mj-lt"/>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231106"/>
          </a:xfrm>
          <a:prstGeom prst="rect">
            <a:avLst/>
          </a:prstGeom>
          <a:noFill/>
        </p:spPr>
        <p:txBody>
          <a:bodyPr wrap="square" lIns="0" tIns="0" rIns="0" bIns="0" rtlCol="0">
            <a:spAutoFit/>
          </a:bodyPr>
          <a:lstStyle/>
          <a:p>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phát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âm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sai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giọng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ở </a:t>
            </a:r>
            <a:r>
              <a:rPr lang="en-US" sz="4000" b="1" err="1">
                <a:latin typeface="Times New Roman" panose="02020603050405020304" pitchFamily="18" charset="0"/>
                <a:ea typeface="Arial-Rounded" panose="020B0500000000000000" pitchFamily="34" charset="0"/>
                <a:cs typeface="Times New Roman" panose="02020603050405020304" pitchFamily="18" charset="0"/>
              </a:rPr>
              <a:t>những</a:t>
            </a:r>
            <a:r>
              <a:rPr lang="en-US" sz="4000" b="1">
                <a:latin typeface="Times New Roman" panose="02020603050405020304" pitchFamily="18" charset="0"/>
                <a:ea typeface="Arial-Rounded" panose="020B0500000000000000" pitchFamily="34" charset="0"/>
                <a:cs typeface="Times New Roman" panose="02020603050405020304" pitchFamily="18" charset="0"/>
              </a:rPr>
              <a:t> câu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605873B-A197-4CFA-812F-B7297F0DECBE}"/>
              </a:ext>
            </a:extLst>
          </p:cNvPr>
          <p:cNvSpPr txBox="1"/>
          <p:nvPr/>
        </p:nvSpPr>
        <p:spPr>
          <a:xfrm>
            <a:off x="3926048" y="2105637"/>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ED959BCB-8DC4-450E-8CA0-9782F9D05873}"/>
              </a:ext>
            </a:extLst>
          </p:cNvPr>
          <p:cNvSpPr txBox="1"/>
          <p:nvPr/>
        </p:nvSpPr>
        <p:spPr>
          <a:xfrm flipH="1">
            <a:off x="3087149" y="1090569"/>
            <a:ext cx="6132351" cy="769441"/>
          </a:xfrm>
          <a:prstGeom prst="rect">
            <a:avLst/>
          </a:prstGeom>
          <a:noFill/>
        </p:spPr>
        <p:txBody>
          <a:bodyPr wrap="square" rtlCol="0">
            <a:spAutoFit/>
          </a:bodyPr>
          <a:lstStyle/>
          <a:p>
            <a:r>
              <a:rPr lang="en-US" sz="4400" b="1" dirty="0" err="1">
                <a:solidFill>
                  <a:srgbClr val="000099"/>
                </a:solidFill>
                <a:latin typeface="Times New Roman" panose="02020603050405020304" pitchFamily="18" charset="0"/>
                <a:cs typeface="Times New Roman" panose="02020603050405020304" pitchFamily="18" charset="0"/>
              </a:rPr>
              <a:t>Nói</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và</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nghe</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Học</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từ</a:t>
            </a:r>
            <a:r>
              <a:rPr lang="en-US" sz="4400" b="1" dirty="0">
                <a:solidFill>
                  <a:srgbClr val="000099"/>
                </a:solidFill>
                <a:latin typeface="Times New Roman" panose="02020603050405020304" pitchFamily="18" charset="0"/>
                <a:cs typeface="Times New Roman" panose="02020603050405020304" pitchFamily="18" charset="0"/>
              </a:rPr>
              <a:t> </a:t>
            </a:r>
            <a:r>
              <a:rPr lang="en-US" sz="4400" b="1" dirty="0" err="1">
                <a:solidFill>
                  <a:srgbClr val="000099"/>
                </a:solidFill>
                <a:latin typeface="Times New Roman" panose="02020603050405020304" pitchFamily="18" charset="0"/>
                <a:cs typeface="Times New Roman" panose="02020603050405020304" pitchFamily="18" charset="0"/>
              </a:rPr>
              <a:t>bạn</a:t>
            </a:r>
            <a:endParaRPr lang="en-US" sz="44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183855"/>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01D3A068-51CE-44AA-44FD-A5F49CA1D8C4}"/>
              </a:ext>
            </a:extLst>
          </p:cNvPr>
          <p:cNvGrpSpPr/>
          <p:nvPr/>
        </p:nvGrpSpPr>
        <p:grpSpPr>
          <a:xfrm>
            <a:off x="748533" y="1284845"/>
            <a:ext cx="2985265" cy="4077729"/>
            <a:chOff x="1090069" y="968579"/>
            <a:chExt cx="2610839" cy="3269742"/>
          </a:xfrm>
          <a:scene3d>
            <a:camera prst="perspectiveRight"/>
            <a:lightRig rig="threePt" dir="t"/>
          </a:scene3d>
        </p:grpSpPr>
        <p:grpSp>
          <p:nvGrpSpPr>
            <p:cNvPr id="46" name="Group 45">
              <a:extLst>
                <a:ext uri="{FF2B5EF4-FFF2-40B4-BE49-F238E27FC236}">
                  <a16:creationId xmlns:a16="http://schemas.microsoft.com/office/drawing/2014/main" id="{C55BFDE8-7F0C-66F5-9B7B-F64245D748D3}"/>
                </a:ext>
              </a:extLst>
            </p:cNvPr>
            <p:cNvGrpSpPr/>
            <p:nvPr/>
          </p:nvGrpSpPr>
          <p:grpSpPr>
            <a:xfrm>
              <a:off x="1090069" y="2371704"/>
              <a:ext cx="2610839" cy="1866617"/>
              <a:chOff x="1152851" y="2202612"/>
              <a:chExt cx="2610839" cy="1866617"/>
            </a:xfrm>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152851" y="2781978"/>
                <a:ext cx="2459295" cy="86377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E</a:t>
                </a: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m học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điều gì từ bạn?</a:t>
                </a:r>
                <a:endParaRPr kumimoji="0" lang="en-US" sz="32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338882" y="968579"/>
              <a:ext cx="1885034" cy="2336433"/>
            </a:xfrm>
            <a:prstGeom prst="rect">
              <a:avLst/>
            </a:prstGeom>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7734301" y="1749478"/>
            <a:ext cx="3656074" cy="3359041"/>
            <a:chOff x="8190273" y="949724"/>
            <a:chExt cx="3656074" cy="3359041"/>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190273" y="2410691"/>
              <a:ext cx="3656074" cy="1898074"/>
              <a:chOff x="8023308" y="1939637"/>
              <a:chExt cx="3656074" cy="1898074"/>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023308" y="1939637"/>
                <a:ext cx="3656074" cy="1898074"/>
              </a:xfrm>
              <a:custGeom>
                <a:avLst/>
                <a:gdLst>
                  <a:gd name="connsiteX0" fmla="*/ 0 w 3656074"/>
                  <a:gd name="connsiteY0" fmla="*/ 0 h 1898074"/>
                  <a:gd name="connsiteX1" fmla="*/ 3656074 w 3656074"/>
                  <a:gd name="connsiteY1" fmla="*/ 0 h 1898074"/>
                  <a:gd name="connsiteX2" fmla="*/ 3656074 w 3656074"/>
                  <a:gd name="connsiteY2" fmla="*/ 1228604 h 1898074"/>
                  <a:gd name="connsiteX3" fmla="*/ 2986604 w 3656074"/>
                  <a:gd name="connsiteY3" fmla="*/ 1898074 h 1898074"/>
                  <a:gd name="connsiteX4" fmla="*/ 0 w 3656074"/>
                  <a:gd name="connsiteY4" fmla="*/ 1898074 h 1898074"/>
                  <a:gd name="connsiteX5" fmla="*/ 0 w 3656074"/>
                  <a:gd name="connsiteY5" fmla="*/ 0 h 1898074"/>
                  <a:gd name="connsiteX0" fmla="*/ 2986604 w 3656074"/>
                  <a:gd name="connsiteY0" fmla="*/ 1898074 h 1898074"/>
                  <a:gd name="connsiteX1" fmla="*/ 3120498 w 3656074"/>
                  <a:gd name="connsiteY1" fmla="*/ 1362498 h 1898074"/>
                  <a:gd name="connsiteX2" fmla="*/ 3656074 w 3656074"/>
                  <a:gd name="connsiteY2" fmla="*/ 1228604 h 1898074"/>
                  <a:gd name="connsiteX3" fmla="*/ 2986604 w 3656074"/>
                  <a:gd name="connsiteY3" fmla="*/ 1898074 h 1898074"/>
                  <a:gd name="connsiteX0" fmla="*/ 2986604 w 3656074"/>
                  <a:gd name="connsiteY0" fmla="*/ 1898074 h 1898074"/>
                  <a:gd name="connsiteX1" fmla="*/ 3120498 w 3656074"/>
                  <a:gd name="connsiteY1" fmla="*/ 1362498 h 1898074"/>
                  <a:gd name="connsiteX2" fmla="*/ 3656074 w 3656074"/>
                  <a:gd name="connsiteY2" fmla="*/ 1228604 h 1898074"/>
                  <a:gd name="connsiteX3" fmla="*/ 2986604 w 3656074"/>
                  <a:gd name="connsiteY3" fmla="*/ 1898074 h 1898074"/>
                  <a:gd name="connsiteX4" fmla="*/ 0 w 3656074"/>
                  <a:gd name="connsiteY4" fmla="*/ 1898074 h 1898074"/>
                  <a:gd name="connsiteX5" fmla="*/ 0 w 3656074"/>
                  <a:gd name="connsiteY5" fmla="*/ 0 h 1898074"/>
                  <a:gd name="connsiteX6" fmla="*/ 3656074 w 3656074"/>
                  <a:gd name="connsiteY6" fmla="*/ 0 h 1898074"/>
                  <a:gd name="connsiteX7" fmla="*/ 3656074 w 3656074"/>
                  <a:gd name="connsiteY7" fmla="*/ 1228604 h 18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6074" h="1898074" stroke="0" extrusionOk="0">
                    <a:moveTo>
                      <a:pt x="0" y="0"/>
                    </a:moveTo>
                    <a:cubicBezTo>
                      <a:pt x="970235" y="59505"/>
                      <a:pt x="2886597" y="-114822"/>
                      <a:pt x="3656074" y="0"/>
                    </a:cubicBezTo>
                    <a:cubicBezTo>
                      <a:pt x="3752111" y="277166"/>
                      <a:pt x="3709817" y="876599"/>
                      <a:pt x="3656074" y="1228604"/>
                    </a:cubicBezTo>
                    <a:cubicBezTo>
                      <a:pt x="3548784" y="1287370"/>
                      <a:pt x="3116263" y="1709225"/>
                      <a:pt x="2986604" y="1898074"/>
                    </a:cubicBezTo>
                    <a:cubicBezTo>
                      <a:pt x="2570598" y="2008038"/>
                      <a:pt x="1090434" y="2053203"/>
                      <a:pt x="0" y="1898074"/>
                    </a:cubicBezTo>
                    <a:cubicBezTo>
                      <a:pt x="-12414" y="1323991"/>
                      <a:pt x="44654" y="523512"/>
                      <a:pt x="0" y="0"/>
                    </a:cubicBezTo>
                    <a:close/>
                  </a:path>
                  <a:path w="3656074" h="1898074" fill="darkenLess" stroke="0" extrusionOk="0">
                    <a:moveTo>
                      <a:pt x="2986604" y="1898074"/>
                    </a:moveTo>
                    <a:cubicBezTo>
                      <a:pt x="3004704" y="1713337"/>
                      <a:pt x="3040891" y="1484012"/>
                      <a:pt x="3120498" y="1362498"/>
                    </a:cubicBezTo>
                    <a:cubicBezTo>
                      <a:pt x="3383936" y="1319166"/>
                      <a:pt x="3409816" y="1288323"/>
                      <a:pt x="3656074" y="1228604"/>
                    </a:cubicBezTo>
                    <a:cubicBezTo>
                      <a:pt x="3269088" y="1508680"/>
                      <a:pt x="3177697" y="1716303"/>
                      <a:pt x="2986604" y="1898074"/>
                    </a:cubicBezTo>
                    <a:close/>
                  </a:path>
                  <a:path w="3656074" h="1898074" fill="none" extrusionOk="0">
                    <a:moveTo>
                      <a:pt x="2986604" y="1898074"/>
                    </a:moveTo>
                    <a:cubicBezTo>
                      <a:pt x="3090253" y="1642759"/>
                      <a:pt x="3069628" y="1480463"/>
                      <a:pt x="3120498" y="1362498"/>
                    </a:cubicBezTo>
                    <a:cubicBezTo>
                      <a:pt x="3232681" y="1304739"/>
                      <a:pt x="3564811" y="1234724"/>
                      <a:pt x="3656074" y="1228604"/>
                    </a:cubicBezTo>
                    <a:cubicBezTo>
                      <a:pt x="3531631" y="1291919"/>
                      <a:pt x="3191961" y="1802895"/>
                      <a:pt x="2986604" y="1898074"/>
                    </a:cubicBezTo>
                    <a:cubicBezTo>
                      <a:pt x="2076336" y="1736521"/>
                      <a:pt x="793661" y="1896758"/>
                      <a:pt x="0" y="1898074"/>
                    </a:cubicBezTo>
                    <a:cubicBezTo>
                      <a:pt x="9113" y="1265894"/>
                      <a:pt x="-30352" y="815163"/>
                      <a:pt x="0" y="0"/>
                    </a:cubicBezTo>
                    <a:cubicBezTo>
                      <a:pt x="1696670" y="-129353"/>
                      <a:pt x="3123326" y="147737"/>
                      <a:pt x="3656074" y="0"/>
                    </a:cubicBezTo>
                    <a:cubicBezTo>
                      <a:pt x="3679606" y="293522"/>
                      <a:pt x="3695666" y="1047432"/>
                      <a:pt x="3656074" y="1228604"/>
                    </a:cubicBezTo>
                  </a:path>
                  <a:path w="3656074" h="1898074" fill="none" stroke="0" extrusionOk="0">
                    <a:moveTo>
                      <a:pt x="2986604" y="1898074"/>
                    </a:moveTo>
                    <a:cubicBezTo>
                      <a:pt x="3043070" y="1769136"/>
                      <a:pt x="3148833" y="1434030"/>
                      <a:pt x="3120498" y="1362498"/>
                    </a:cubicBezTo>
                    <a:cubicBezTo>
                      <a:pt x="3356349" y="1280343"/>
                      <a:pt x="3526763" y="1303975"/>
                      <a:pt x="3656074" y="1228604"/>
                    </a:cubicBezTo>
                    <a:cubicBezTo>
                      <a:pt x="3459994" y="1500930"/>
                      <a:pt x="3055357" y="1789611"/>
                      <a:pt x="2986604" y="1898074"/>
                    </a:cubicBezTo>
                    <a:cubicBezTo>
                      <a:pt x="2120157" y="1915933"/>
                      <a:pt x="1222948" y="2021771"/>
                      <a:pt x="0" y="1898074"/>
                    </a:cubicBezTo>
                    <a:cubicBezTo>
                      <a:pt x="150798" y="1669838"/>
                      <a:pt x="-125971" y="513483"/>
                      <a:pt x="0" y="0"/>
                    </a:cubicBezTo>
                    <a:cubicBezTo>
                      <a:pt x="1559752" y="-96482"/>
                      <a:pt x="2666706" y="-122580"/>
                      <a:pt x="3656074" y="0"/>
                    </a:cubicBezTo>
                    <a:cubicBezTo>
                      <a:pt x="3719921" y="373393"/>
                      <a:pt x="3730609" y="999765"/>
                      <a:pt x="3656074" y="1228604"/>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182726" y="2428035"/>
                <a:ext cx="3363421" cy="1222642"/>
              </a:xfrm>
              <a:prstGeom prst="rect">
                <a:avLst/>
              </a:prstGeom>
              <a:solidFill>
                <a:schemeClr val="bg1"/>
              </a:solidFill>
            </p:spPr>
            <p:txBody>
              <a:bodyPr wrap="none" rtlCol="0">
                <a:spAutoFit/>
              </a:bodyPr>
              <a:lstStyle/>
              <a:p>
                <a:pPr marL="0" marR="0">
                  <a:lnSpc>
                    <a:spcPct val="120000"/>
                  </a:lnSpc>
                  <a:spcBef>
                    <a:spcPts val="0"/>
                  </a:spcBef>
                  <a:spcAft>
                    <a:spcPts val="0"/>
                  </a:spcAft>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Vì sao em muốn </a:t>
                </a:r>
              </a:p>
              <a:p>
                <a:pPr marL="0" marR="0">
                  <a:lnSpc>
                    <a:spcPct val="120000"/>
                  </a:lnSpc>
                  <a:spcBef>
                    <a:spcPts val="0"/>
                  </a:spcBef>
                  <a:spcAft>
                    <a:spcPts val="0"/>
                  </a:spcAft>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học bạn điều đó? </a:t>
                </a:r>
                <a:endParaRPr lang="en-US"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095894" y="949724"/>
              <a:ext cx="1885033" cy="2218062"/>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4415720" y="1309749"/>
            <a:ext cx="2793482" cy="3499813"/>
            <a:chOff x="4636250" y="1055380"/>
            <a:chExt cx="2793482" cy="3499813"/>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50" y="2087867"/>
              <a:ext cx="2793482" cy="2467326"/>
              <a:chOff x="4992773" y="3783109"/>
              <a:chExt cx="2793482" cy="2467326"/>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3" y="3783109"/>
                <a:ext cx="2793482" cy="2467326"/>
              </a:xfrm>
              <a:custGeom>
                <a:avLst/>
                <a:gdLst>
                  <a:gd name="connsiteX0" fmla="*/ 0 w 2793482"/>
                  <a:gd name="connsiteY0" fmla="*/ 0 h 2467326"/>
                  <a:gd name="connsiteX1" fmla="*/ 2793482 w 2793482"/>
                  <a:gd name="connsiteY1" fmla="*/ 0 h 2467326"/>
                  <a:gd name="connsiteX2" fmla="*/ 2793482 w 2793482"/>
                  <a:gd name="connsiteY2" fmla="*/ 1788466 h 2467326"/>
                  <a:gd name="connsiteX3" fmla="*/ 2114622 w 2793482"/>
                  <a:gd name="connsiteY3" fmla="*/ 2467326 h 2467326"/>
                  <a:gd name="connsiteX4" fmla="*/ 0 w 2793482"/>
                  <a:gd name="connsiteY4" fmla="*/ 2467326 h 2467326"/>
                  <a:gd name="connsiteX5" fmla="*/ 0 w 2793482"/>
                  <a:gd name="connsiteY5" fmla="*/ 0 h 2467326"/>
                  <a:gd name="connsiteX0" fmla="*/ 2114622 w 2793482"/>
                  <a:gd name="connsiteY0" fmla="*/ 2467326 h 2467326"/>
                  <a:gd name="connsiteX1" fmla="*/ 2250394 w 2793482"/>
                  <a:gd name="connsiteY1" fmla="*/ 1924238 h 2467326"/>
                  <a:gd name="connsiteX2" fmla="*/ 2793482 w 2793482"/>
                  <a:gd name="connsiteY2" fmla="*/ 1788466 h 2467326"/>
                  <a:gd name="connsiteX3" fmla="*/ 2114622 w 2793482"/>
                  <a:gd name="connsiteY3" fmla="*/ 2467326 h 2467326"/>
                  <a:gd name="connsiteX0" fmla="*/ 2114622 w 2793482"/>
                  <a:gd name="connsiteY0" fmla="*/ 2467326 h 2467326"/>
                  <a:gd name="connsiteX1" fmla="*/ 2250394 w 2793482"/>
                  <a:gd name="connsiteY1" fmla="*/ 1924238 h 2467326"/>
                  <a:gd name="connsiteX2" fmla="*/ 2793482 w 2793482"/>
                  <a:gd name="connsiteY2" fmla="*/ 1788466 h 2467326"/>
                  <a:gd name="connsiteX3" fmla="*/ 2114622 w 2793482"/>
                  <a:gd name="connsiteY3" fmla="*/ 2467326 h 2467326"/>
                  <a:gd name="connsiteX4" fmla="*/ 0 w 2793482"/>
                  <a:gd name="connsiteY4" fmla="*/ 2467326 h 2467326"/>
                  <a:gd name="connsiteX5" fmla="*/ 0 w 2793482"/>
                  <a:gd name="connsiteY5" fmla="*/ 0 h 2467326"/>
                  <a:gd name="connsiteX6" fmla="*/ 2793482 w 2793482"/>
                  <a:gd name="connsiteY6" fmla="*/ 0 h 2467326"/>
                  <a:gd name="connsiteX7" fmla="*/ 2793482 w 2793482"/>
                  <a:gd name="connsiteY7" fmla="*/ 1788466 h 24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3482" h="2467326" stroke="0" extrusionOk="0">
                    <a:moveTo>
                      <a:pt x="0" y="0"/>
                    </a:moveTo>
                    <a:cubicBezTo>
                      <a:pt x="748448" y="59505"/>
                      <a:pt x="2221587" y="-114822"/>
                      <a:pt x="2793482" y="0"/>
                    </a:cubicBezTo>
                    <a:cubicBezTo>
                      <a:pt x="2822039" y="281950"/>
                      <a:pt x="2635942" y="1065305"/>
                      <a:pt x="2793482" y="1788466"/>
                    </a:cubicBezTo>
                    <a:cubicBezTo>
                      <a:pt x="2427091" y="2068521"/>
                      <a:pt x="2313037" y="2245726"/>
                      <a:pt x="2114622" y="2467326"/>
                    </a:cubicBezTo>
                    <a:cubicBezTo>
                      <a:pt x="1630305" y="2577290"/>
                      <a:pt x="367923" y="2622455"/>
                      <a:pt x="0" y="2467326"/>
                    </a:cubicBezTo>
                    <a:cubicBezTo>
                      <a:pt x="-12414" y="1256917"/>
                      <a:pt x="44654" y="855315"/>
                      <a:pt x="0" y="0"/>
                    </a:cubicBezTo>
                    <a:close/>
                  </a:path>
                  <a:path w="2793482" h="2467326" fill="darkenLess" stroke="0" extrusionOk="0">
                    <a:moveTo>
                      <a:pt x="2114622" y="2467326"/>
                    </a:moveTo>
                    <a:cubicBezTo>
                      <a:pt x="2152688" y="2329456"/>
                      <a:pt x="2186513" y="2045091"/>
                      <a:pt x="2250394" y="1924238"/>
                    </a:cubicBezTo>
                    <a:cubicBezTo>
                      <a:pt x="2327465" y="1948937"/>
                      <a:pt x="2696122" y="1833260"/>
                      <a:pt x="2793482" y="1788466"/>
                    </a:cubicBezTo>
                    <a:cubicBezTo>
                      <a:pt x="2669316" y="2034654"/>
                      <a:pt x="2226992" y="2320374"/>
                      <a:pt x="2114622" y="2467326"/>
                    </a:cubicBezTo>
                    <a:close/>
                  </a:path>
                  <a:path w="2793482" h="2467326" fill="none" extrusionOk="0">
                    <a:moveTo>
                      <a:pt x="2114622" y="2467326"/>
                    </a:moveTo>
                    <a:cubicBezTo>
                      <a:pt x="2168990" y="2388250"/>
                      <a:pt x="2234973" y="2084814"/>
                      <a:pt x="2250394" y="1924238"/>
                    </a:cubicBezTo>
                    <a:cubicBezTo>
                      <a:pt x="2481484" y="1846323"/>
                      <a:pt x="2569407" y="1888719"/>
                      <a:pt x="2793482" y="1788466"/>
                    </a:cubicBezTo>
                    <a:cubicBezTo>
                      <a:pt x="2476422" y="2077535"/>
                      <a:pt x="2425057" y="2169852"/>
                      <a:pt x="2114622" y="2467326"/>
                    </a:cubicBezTo>
                    <a:cubicBezTo>
                      <a:pt x="1536204" y="2305773"/>
                      <a:pt x="809588" y="2466010"/>
                      <a:pt x="0" y="2467326"/>
                    </a:cubicBezTo>
                    <a:cubicBezTo>
                      <a:pt x="9113" y="1660376"/>
                      <a:pt x="-30352" y="1004510"/>
                      <a:pt x="0" y="0"/>
                    </a:cubicBezTo>
                    <a:cubicBezTo>
                      <a:pt x="1022656" y="-129353"/>
                      <a:pt x="1881630" y="147737"/>
                      <a:pt x="2793482" y="0"/>
                    </a:cubicBezTo>
                    <a:cubicBezTo>
                      <a:pt x="2644501" y="226209"/>
                      <a:pt x="2723745" y="1345024"/>
                      <a:pt x="2793482" y="1788466"/>
                    </a:cubicBezTo>
                  </a:path>
                  <a:path w="2793482" h="2467326" fill="none" stroke="0" extrusionOk="0">
                    <a:moveTo>
                      <a:pt x="2114622" y="2467326"/>
                    </a:moveTo>
                    <a:cubicBezTo>
                      <a:pt x="2094051" y="2388322"/>
                      <a:pt x="2194485" y="2060017"/>
                      <a:pt x="2250394" y="1924238"/>
                    </a:cubicBezTo>
                    <a:cubicBezTo>
                      <a:pt x="2495361" y="1846026"/>
                      <a:pt x="2550484" y="1874699"/>
                      <a:pt x="2793482" y="1788466"/>
                    </a:cubicBezTo>
                    <a:cubicBezTo>
                      <a:pt x="2450651" y="2076148"/>
                      <a:pt x="2502501" y="2193632"/>
                      <a:pt x="2114622" y="2467326"/>
                    </a:cubicBezTo>
                    <a:cubicBezTo>
                      <a:pt x="1851162" y="2485185"/>
                      <a:pt x="458882" y="2591023"/>
                      <a:pt x="0" y="2467326"/>
                    </a:cubicBezTo>
                    <a:cubicBezTo>
                      <a:pt x="150798" y="1771432"/>
                      <a:pt x="-125971" y="413818"/>
                      <a:pt x="0" y="0"/>
                    </a:cubicBezTo>
                    <a:cubicBezTo>
                      <a:pt x="481221" y="-96482"/>
                      <a:pt x="2032764" y="-122580"/>
                      <a:pt x="2793482" y="0"/>
                    </a:cubicBezTo>
                    <a:cubicBezTo>
                      <a:pt x="2919648" y="520317"/>
                      <a:pt x="2808552" y="1238207"/>
                      <a:pt x="2793482" y="178846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448305" y="4480299"/>
                <a:ext cx="2004075" cy="1077218"/>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Em học từ</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bạn nào?</a:t>
                </a:r>
                <a:endParaRPr kumimoji="0" lang="en-US" sz="32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a:off x="5057724" y="1055380"/>
              <a:ext cx="1950534" cy="1493975"/>
            </a:xfrm>
            <a:prstGeom prst="rect">
              <a:avLst/>
            </a:prstGeom>
          </p:spPr>
        </p:pic>
      </p:grpSp>
      <p:pic>
        <p:nvPicPr>
          <p:cNvPr id="77" name="Picture 76">
            <a:extLst>
              <a:ext uri="{FF2B5EF4-FFF2-40B4-BE49-F238E27FC236}">
                <a16:creationId xmlns:a16="http://schemas.microsoft.com/office/drawing/2014/main" id="{D0B1B9B7-1933-30DC-C71F-D46596B1AB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72" b="89825" l="10000" r="90000">
                        <a14:foregroundMark x1="40000" y1="8772" x2="40000" y2="13333"/>
                      </a14:backgroundRemoval>
                    </a14:imgEffect>
                  </a14:imgLayer>
                </a14:imgProps>
              </a:ext>
            </a:extLst>
          </a:blip>
          <a:stretch>
            <a:fillRect/>
          </a:stretch>
        </p:blipFill>
        <p:spPr>
          <a:xfrm>
            <a:off x="651606" y="167481"/>
            <a:ext cx="2091714" cy="1703253"/>
          </a:xfrm>
          <a:prstGeom prst="rect">
            <a:avLst/>
          </a:prstGeom>
        </p:spPr>
      </p:pic>
      <p:sp>
        <p:nvSpPr>
          <p:cNvPr id="2" name="TextBox 1">
            <a:extLst>
              <a:ext uri="{FF2B5EF4-FFF2-40B4-BE49-F238E27FC236}">
                <a16:creationId xmlns:a16="http://schemas.microsoft.com/office/drawing/2014/main" id="{A9E59606-BC1C-43FF-962F-30A39C47E84B}"/>
              </a:ext>
            </a:extLst>
          </p:cNvPr>
          <p:cNvSpPr txBox="1"/>
          <p:nvPr/>
        </p:nvSpPr>
        <p:spPr>
          <a:xfrm>
            <a:off x="2499918" y="629173"/>
            <a:ext cx="8145178"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đ</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5898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1+#ppt_w/2"/>
                                          </p:val>
                                        </p:tav>
                                        <p:tav tm="100000">
                                          <p:val>
                                            <p:strVal val="#ppt_x"/>
                                          </p:val>
                                        </p:tav>
                                      </p:tavLst>
                                    </p:anim>
                                    <p:anim calcmode="lin" valueType="num">
                                      <p:cBhvr additive="base">
                                        <p:cTn id="2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477CD-1447-4295-81C9-BF3C2B77A6B8}"/>
              </a:ext>
            </a:extLst>
          </p:cNvPr>
          <p:cNvPicPr>
            <a:picLocks noChangeAspect="1"/>
          </p:cNvPicPr>
          <p:nvPr/>
        </p:nvPicPr>
        <p:blipFill>
          <a:blip r:embed="rId2"/>
          <a:stretch>
            <a:fillRect/>
          </a:stretch>
        </p:blipFill>
        <p:spPr>
          <a:xfrm>
            <a:off x="894520" y="2738817"/>
            <a:ext cx="9674087" cy="3506686"/>
          </a:xfrm>
          <a:prstGeom prst="rect">
            <a:avLst/>
          </a:prstGeom>
        </p:spPr>
      </p:pic>
      <p:sp>
        <p:nvSpPr>
          <p:cNvPr id="2" name="TextBox 1">
            <a:extLst>
              <a:ext uri="{FF2B5EF4-FFF2-40B4-BE49-F238E27FC236}">
                <a16:creationId xmlns:a16="http://schemas.microsoft.com/office/drawing/2014/main" id="{AFFC6AD7-4404-0BE4-46F7-0D0AA733AEAC}"/>
              </a:ext>
            </a:extLst>
          </p:cNvPr>
          <p:cNvSpPr txBox="1"/>
          <p:nvPr/>
        </p:nvSpPr>
        <p:spPr>
          <a:xfrm>
            <a:off x="419327" y="324373"/>
            <a:ext cx="8145178"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đ</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endParaRPr lang="en-US" sz="3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778EF67-725E-CA0E-9076-6CBC86FC97EC}"/>
              </a:ext>
            </a:extLst>
          </p:cNvPr>
          <p:cNvSpPr txBox="1"/>
          <p:nvPr/>
        </p:nvSpPr>
        <p:spPr>
          <a:xfrm>
            <a:off x="1285460" y="1100708"/>
            <a:ext cx="609600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18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E</a:t>
            </a:r>
            <a:r>
              <a:rPr lang="nl-NL" sz="2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m học được điều gì từ bạn?</a:t>
            </a:r>
            <a:endPar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F06E63C-0560-A6F4-E0DF-5BC9222635F8}"/>
              </a:ext>
            </a:extLst>
          </p:cNvPr>
          <p:cNvSpPr txBox="1"/>
          <p:nvPr/>
        </p:nvSpPr>
        <p:spPr>
          <a:xfrm>
            <a:off x="1285460" y="1623928"/>
            <a:ext cx="609600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2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Em học từ bạn nào?</a:t>
            </a:r>
            <a:endParaRPr kumimoji="0" lang="en-US" sz="28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74E7B04-554B-80F3-6829-D9DFC635DE24}"/>
              </a:ext>
            </a:extLst>
          </p:cNvPr>
          <p:cNvSpPr txBox="1"/>
          <p:nvPr/>
        </p:nvSpPr>
        <p:spPr>
          <a:xfrm>
            <a:off x="1139686" y="2147148"/>
            <a:ext cx="6096000" cy="564257"/>
          </a:xfrm>
          <a:prstGeom prst="rect">
            <a:avLst/>
          </a:prstGeom>
          <a:noFill/>
        </p:spPr>
        <p:txBody>
          <a:bodyPr wrap="square">
            <a:spAutoFit/>
          </a:bodyPr>
          <a:lstStyle/>
          <a:p>
            <a:pPr marL="0" marR="0">
              <a:lnSpc>
                <a:spcPct val="120000"/>
              </a:lnSpc>
              <a:spcBef>
                <a:spcPts val="0"/>
              </a:spcBef>
              <a:spcAft>
                <a:spcPts val="0"/>
              </a:spcAft>
            </a:pPr>
            <a:r>
              <a:rPr lang="nl-NL" sz="2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 Vì sao em muốn học bạn điều đó? </a:t>
            </a:r>
            <a:endParaRPr lang="en-US" sz="2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65B3C78-9A3B-BB36-ECD8-127406EF096C}"/>
              </a:ext>
            </a:extLst>
          </p:cNvPr>
          <p:cNvSpPr txBox="1"/>
          <p:nvPr/>
        </p:nvSpPr>
        <p:spPr>
          <a:xfrm>
            <a:off x="715617" y="970704"/>
            <a:ext cx="569843" cy="584775"/>
          </a:xfrm>
          <a:prstGeom prst="rect">
            <a:avLst/>
          </a:prstGeom>
          <a:noFill/>
        </p:spPr>
        <p:txBody>
          <a:bodyPr wrap="square" rtlCol="0">
            <a:spAutoFit/>
          </a:bodyPr>
          <a:lstStyle/>
          <a:p>
            <a:r>
              <a:rPr lang="en-US" sz="3200" dirty="0">
                <a:solidFill>
                  <a:srgbClr val="FF0000"/>
                </a:solidFill>
              </a:rPr>
              <a:t>G:</a:t>
            </a:r>
            <a:endParaRPr lang="vi-VN" sz="3200" dirty="0">
              <a:solidFill>
                <a:srgbClr val="FF0000"/>
              </a:solidFill>
            </a:endParaRPr>
          </a:p>
        </p:txBody>
      </p:sp>
    </p:spTree>
    <p:extLst>
      <p:ext uri="{BB962C8B-B14F-4D97-AF65-F5344CB8AC3E}">
        <p14:creationId xmlns:p14="http://schemas.microsoft.com/office/powerpoint/2010/main" val="1417570917"/>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clouds&#10;&#10;Description automatically generated">
            <a:extLst>
              <a:ext uri="{FF2B5EF4-FFF2-40B4-BE49-F238E27FC236}">
                <a16:creationId xmlns:a16="http://schemas.microsoft.com/office/drawing/2014/main" id="{CD43CD27-7940-4C33-860C-7A26B850FBEF}"/>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16" name="Picture 15" descr="Icon&#10;&#10;Description automatically generated">
            <a:extLst>
              <a:ext uri="{FF2B5EF4-FFF2-40B4-BE49-F238E27FC236}">
                <a16:creationId xmlns:a16="http://schemas.microsoft.com/office/drawing/2014/main" id="{EC1B2997-C900-4EAB-A4B1-AEE2935958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7" name="Picture 16" descr="Icon&#10;&#10;Description automatically generated">
            <a:extLst>
              <a:ext uri="{FF2B5EF4-FFF2-40B4-BE49-F238E27FC236}">
                <a16:creationId xmlns:a16="http://schemas.microsoft.com/office/drawing/2014/main" id="{ABDAFFDE-C388-4BCE-89D6-17C992823B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19" name="Picture 18">
            <a:extLst>
              <a:ext uri="{FF2B5EF4-FFF2-40B4-BE49-F238E27FC236}">
                <a16:creationId xmlns:a16="http://schemas.microsoft.com/office/drawing/2014/main" id="{80244DC7-5D37-43C8-818F-875209D29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445" y="4932190"/>
            <a:ext cx="5072588" cy="1782143"/>
          </a:xfrm>
          <a:prstGeom prst="rect">
            <a:avLst/>
          </a:prstGeom>
        </p:spPr>
      </p:pic>
      <p:pic>
        <p:nvPicPr>
          <p:cNvPr id="20" name="Picture 19" descr="A picture containing text, wooden, wood, file&#10;&#10;Description automatically generated">
            <a:extLst>
              <a:ext uri="{FF2B5EF4-FFF2-40B4-BE49-F238E27FC236}">
                <a16:creationId xmlns:a16="http://schemas.microsoft.com/office/drawing/2014/main" id="{DBD94919-0FAF-4994-A91C-60960C265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1808" y="1969634"/>
            <a:ext cx="4051436" cy="4325658"/>
          </a:xfrm>
          <a:prstGeom prst="rect">
            <a:avLst/>
          </a:prstGeom>
        </p:spPr>
      </p:pic>
      <p:sp>
        <p:nvSpPr>
          <p:cNvPr id="21" name="TextBox 20">
            <a:extLst>
              <a:ext uri="{FF2B5EF4-FFF2-40B4-BE49-F238E27FC236}">
                <a16:creationId xmlns:a16="http://schemas.microsoft.com/office/drawing/2014/main" id="{8B4FC923-4B00-4B57-A096-3DFC72D86FFD}"/>
              </a:ext>
            </a:extLst>
          </p:cNvPr>
          <p:cNvSpPr txBox="1"/>
          <p:nvPr/>
        </p:nvSpPr>
        <p:spPr>
          <a:xfrm>
            <a:off x="8171473" y="2404134"/>
            <a:ext cx="3630221" cy="1708160"/>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solidFill>
                    <a:schemeClr val="accent6"/>
                  </a:solidFill>
                </a:ln>
                <a:solidFill>
                  <a:srgbClr val="000099"/>
                </a:solidFill>
                <a:effectLst>
                  <a:outerShdw blurRad="38100" dist="38100" dir="2700000" algn="tl">
                    <a:srgbClr val="000000">
                      <a:alpha val="43137"/>
                    </a:srgbClr>
                  </a:outerShdw>
                </a:effectLst>
                <a:uLnTx/>
                <a:uFillTx/>
                <a:cs typeface="Calibri" panose="020F0502020204030204" pitchFamily="34" charset="0"/>
              </a:rPr>
              <a:t>Các nhóm khác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500" b="1" kern="0" dirty="0">
                <a:ln>
                  <a:solidFill>
                    <a:schemeClr val="accent6"/>
                  </a:solidFill>
                </a:ln>
                <a:solidFill>
                  <a:srgbClr val="000099"/>
                </a:solidFill>
                <a:effectLst>
                  <a:outerShdw blurRad="38100" dist="38100" dir="2700000" algn="tl">
                    <a:srgbClr val="000000">
                      <a:alpha val="43137"/>
                    </a:srgbClr>
                  </a:outerShdw>
                </a:effectLst>
                <a:cs typeface="Calibri" panose="020F0502020204030204" pitchFamily="34" charset="0"/>
              </a:rPr>
              <a:t>Lắng nghe – góp ý – bổ sung</a:t>
            </a:r>
            <a:endParaRPr kumimoji="0" lang="en-US" sz="3500" b="1" i="0" u="none" strike="noStrike" kern="0" cap="none" spc="0" normalizeH="0" baseline="0" noProof="0" dirty="0">
              <a:ln>
                <a:solidFill>
                  <a:schemeClr val="accent6"/>
                </a:solidFill>
              </a:ln>
              <a:solidFill>
                <a:srgbClr val="000099"/>
              </a:solidFill>
              <a:effectLst>
                <a:outerShdw blurRad="38100" dist="38100" dir="2700000" algn="tl">
                  <a:srgbClr val="000000">
                    <a:alpha val="43137"/>
                  </a:srgbClr>
                </a:outerShdw>
              </a:effectLst>
              <a:uLnTx/>
              <a:uFillTx/>
              <a:cs typeface="Calibri" panose="020F0502020204030204" pitchFamily="34" charset="0"/>
            </a:endParaRPr>
          </a:p>
        </p:txBody>
      </p:sp>
      <p:sp>
        <p:nvSpPr>
          <p:cNvPr id="22" name="TextBox 21">
            <a:extLst>
              <a:ext uri="{FF2B5EF4-FFF2-40B4-BE49-F238E27FC236}">
                <a16:creationId xmlns:a16="http://schemas.microsoft.com/office/drawing/2014/main" id="{3ED0BCDA-1F84-48A6-A11E-522EF847844E}"/>
              </a:ext>
            </a:extLst>
          </p:cNvPr>
          <p:cNvSpPr txBox="1"/>
          <p:nvPr/>
        </p:nvSpPr>
        <p:spPr>
          <a:xfrm>
            <a:off x="1233023" y="3034058"/>
            <a:ext cx="5875432" cy="1077218"/>
          </a:xfrm>
          <a:prstGeom prst="rect">
            <a:avLst/>
          </a:prstGeom>
          <a:noFill/>
        </p:spPr>
        <p:txBody>
          <a:bodyPr wrap="square" lIns="0" tIns="0" rIns="0" bIns="0" rtlCol="0">
            <a:spAutoFit/>
          </a:bodyPr>
          <a:lstStyle/>
          <a:p>
            <a:pPr algn="ctr"/>
            <a:r>
              <a:rPr lang="en-US" sz="7000" b="1" dirty="0" err="1">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Cùng</a:t>
            </a:r>
            <a:r>
              <a:rPr lang="en-US" sz="7000" b="1" dirty="0">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chia </a:t>
            </a:r>
            <a:r>
              <a:rPr lang="en-US" sz="7000" b="1" dirty="0" err="1">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sẻ</a:t>
            </a:r>
            <a:endParaRPr lang="en-US" sz="7000" b="1" dirty="0">
              <a:ln w="25400">
                <a:solidFill>
                  <a:schemeClr val="bg1"/>
                </a:solidFill>
              </a:ln>
              <a:solidFill>
                <a:srgbClr val="0070C0"/>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4" name="Picture 2" descr="Pin on Teacher resources">
            <a:extLst>
              <a:ext uri="{FF2B5EF4-FFF2-40B4-BE49-F238E27FC236}">
                <a16:creationId xmlns:a16="http://schemas.microsoft.com/office/drawing/2014/main" id="{EF8849C6-273E-42BA-8DEB-50384C7D5D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940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8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bg1"/>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dõi</a:t>
            </a:r>
            <a:endPar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p:cNvSpPr/>
          <p:nvPr/>
        </p:nvSpPr>
        <p:spPr>
          <a:xfrm>
            <a:off x="4878947" y="616039"/>
            <a:ext cx="3903292"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a:t>
            </a:r>
            <a:r>
              <a:rPr kumimoji="0" lang="en-US" sz="54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endParaRPr kumimoji="0" lang="en-US" sz="54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a:t>
            </a:r>
            <a:endParaRPr kumimoji="0" 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1954350" y="810070"/>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63DA108A-0F1A-62E0-39F7-F498F9CD2362}"/>
              </a:ext>
            </a:extLst>
          </p:cNvPr>
          <p:cNvGrpSpPr/>
          <p:nvPr/>
        </p:nvGrpSpPr>
        <p:grpSpPr>
          <a:xfrm>
            <a:off x="6617401" y="630449"/>
            <a:ext cx="5246005" cy="3446251"/>
            <a:chOff x="4636250" y="1045439"/>
            <a:chExt cx="2793482" cy="3024034"/>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50" y="2087868"/>
              <a:ext cx="2793482" cy="1981605"/>
              <a:chOff x="4992773" y="3783110"/>
              <a:chExt cx="2793482"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3" y="3783110"/>
                <a:ext cx="2793482" cy="1981605"/>
              </a:xfrm>
              <a:custGeom>
                <a:avLst/>
                <a:gdLst>
                  <a:gd name="connsiteX0" fmla="*/ 0 w 2793482"/>
                  <a:gd name="connsiteY0" fmla="*/ 0 h 1981605"/>
                  <a:gd name="connsiteX1" fmla="*/ 2793482 w 2793482"/>
                  <a:gd name="connsiteY1" fmla="*/ 0 h 1981605"/>
                  <a:gd name="connsiteX2" fmla="*/ 2793482 w 2793482"/>
                  <a:gd name="connsiteY2" fmla="*/ 1436386 h 1981605"/>
                  <a:gd name="connsiteX3" fmla="*/ 2248263 w 2793482"/>
                  <a:gd name="connsiteY3" fmla="*/ 1981605 h 1981605"/>
                  <a:gd name="connsiteX4" fmla="*/ 0 w 2793482"/>
                  <a:gd name="connsiteY4" fmla="*/ 1981605 h 1981605"/>
                  <a:gd name="connsiteX5" fmla="*/ 0 w 2793482"/>
                  <a:gd name="connsiteY5" fmla="*/ 0 h 1981605"/>
                  <a:gd name="connsiteX0" fmla="*/ 2248263 w 2793482"/>
                  <a:gd name="connsiteY0" fmla="*/ 1981605 h 1981605"/>
                  <a:gd name="connsiteX1" fmla="*/ 2357307 w 2793482"/>
                  <a:gd name="connsiteY1" fmla="*/ 1545430 h 1981605"/>
                  <a:gd name="connsiteX2" fmla="*/ 2793482 w 2793482"/>
                  <a:gd name="connsiteY2" fmla="*/ 1436386 h 1981605"/>
                  <a:gd name="connsiteX3" fmla="*/ 2248263 w 2793482"/>
                  <a:gd name="connsiteY3" fmla="*/ 1981605 h 1981605"/>
                  <a:gd name="connsiteX0" fmla="*/ 2248263 w 2793482"/>
                  <a:gd name="connsiteY0" fmla="*/ 1981605 h 1981605"/>
                  <a:gd name="connsiteX1" fmla="*/ 2357307 w 2793482"/>
                  <a:gd name="connsiteY1" fmla="*/ 1545430 h 1981605"/>
                  <a:gd name="connsiteX2" fmla="*/ 2793482 w 2793482"/>
                  <a:gd name="connsiteY2" fmla="*/ 1436386 h 1981605"/>
                  <a:gd name="connsiteX3" fmla="*/ 2248263 w 2793482"/>
                  <a:gd name="connsiteY3" fmla="*/ 1981605 h 1981605"/>
                  <a:gd name="connsiteX4" fmla="*/ 0 w 2793482"/>
                  <a:gd name="connsiteY4" fmla="*/ 1981605 h 1981605"/>
                  <a:gd name="connsiteX5" fmla="*/ 0 w 2793482"/>
                  <a:gd name="connsiteY5" fmla="*/ 0 h 1981605"/>
                  <a:gd name="connsiteX6" fmla="*/ 2793482 w 2793482"/>
                  <a:gd name="connsiteY6" fmla="*/ 0 h 1981605"/>
                  <a:gd name="connsiteX7" fmla="*/ 2793482 w 2793482"/>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3482" h="1981605" stroke="0" extrusionOk="0">
                    <a:moveTo>
                      <a:pt x="0" y="0"/>
                    </a:moveTo>
                    <a:cubicBezTo>
                      <a:pt x="748448" y="59505"/>
                      <a:pt x="2221587" y="-114822"/>
                      <a:pt x="2793482" y="0"/>
                    </a:cubicBezTo>
                    <a:cubicBezTo>
                      <a:pt x="2718639" y="664634"/>
                      <a:pt x="2709399" y="1041095"/>
                      <a:pt x="2793482" y="1436386"/>
                    </a:cubicBezTo>
                    <a:cubicBezTo>
                      <a:pt x="2600014" y="1618570"/>
                      <a:pt x="2333901" y="1913078"/>
                      <a:pt x="2248263" y="1981605"/>
                    </a:cubicBezTo>
                    <a:cubicBezTo>
                      <a:pt x="1720590" y="2091569"/>
                      <a:pt x="893352" y="2136734"/>
                      <a:pt x="0" y="1981605"/>
                    </a:cubicBezTo>
                    <a:cubicBezTo>
                      <a:pt x="-12414" y="1372867"/>
                      <a:pt x="44654" y="336812"/>
                      <a:pt x="0" y="0"/>
                    </a:cubicBezTo>
                    <a:close/>
                  </a:path>
                  <a:path w="2793482" h="1981605" fill="darkenLess" stroke="0" extrusionOk="0">
                    <a:moveTo>
                      <a:pt x="2248263" y="1981605"/>
                    </a:moveTo>
                    <a:cubicBezTo>
                      <a:pt x="2314365" y="1832743"/>
                      <a:pt x="2313903" y="1759770"/>
                      <a:pt x="2357307" y="1545430"/>
                    </a:cubicBezTo>
                    <a:cubicBezTo>
                      <a:pt x="2434372" y="1513385"/>
                      <a:pt x="2702833" y="1419454"/>
                      <a:pt x="2793482" y="1436386"/>
                    </a:cubicBezTo>
                    <a:cubicBezTo>
                      <a:pt x="2596340" y="1666408"/>
                      <a:pt x="2509195" y="1753640"/>
                      <a:pt x="2248263" y="1981605"/>
                    </a:cubicBezTo>
                    <a:close/>
                  </a:path>
                  <a:path w="2793482" h="1981605" fill="none" extrusionOk="0">
                    <a:moveTo>
                      <a:pt x="2248263" y="1981605"/>
                    </a:moveTo>
                    <a:cubicBezTo>
                      <a:pt x="2288316" y="1833575"/>
                      <a:pt x="2334634" y="1687218"/>
                      <a:pt x="2357307" y="1545430"/>
                    </a:cubicBezTo>
                    <a:cubicBezTo>
                      <a:pt x="2442508" y="1551848"/>
                      <a:pt x="2730312" y="1448462"/>
                      <a:pt x="2793482" y="1436386"/>
                    </a:cubicBezTo>
                    <a:cubicBezTo>
                      <a:pt x="2611499" y="1635406"/>
                      <a:pt x="2450057" y="1833543"/>
                      <a:pt x="2248263" y="1981605"/>
                    </a:cubicBezTo>
                    <a:cubicBezTo>
                      <a:pt x="1586719" y="1820052"/>
                      <a:pt x="984937" y="1980289"/>
                      <a:pt x="0" y="1981605"/>
                    </a:cubicBezTo>
                    <a:cubicBezTo>
                      <a:pt x="9113" y="1435559"/>
                      <a:pt x="-30352" y="885070"/>
                      <a:pt x="0" y="0"/>
                    </a:cubicBezTo>
                    <a:cubicBezTo>
                      <a:pt x="1022656" y="-129353"/>
                      <a:pt x="1881630" y="147737"/>
                      <a:pt x="2793482" y="0"/>
                    </a:cubicBezTo>
                    <a:cubicBezTo>
                      <a:pt x="2898224" y="553506"/>
                      <a:pt x="2865751" y="883008"/>
                      <a:pt x="2793482" y="1436386"/>
                    </a:cubicBezTo>
                  </a:path>
                  <a:path w="2793482" h="1981605" fill="none" stroke="0" extrusionOk="0">
                    <a:moveTo>
                      <a:pt x="2248263" y="1981605"/>
                    </a:moveTo>
                    <a:cubicBezTo>
                      <a:pt x="2300018" y="1830577"/>
                      <a:pt x="2357146" y="1622807"/>
                      <a:pt x="2357307" y="1545430"/>
                    </a:cubicBezTo>
                    <a:cubicBezTo>
                      <a:pt x="2401207" y="1514532"/>
                      <a:pt x="2713267" y="1424643"/>
                      <a:pt x="2793482" y="1436386"/>
                    </a:cubicBezTo>
                    <a:cubicBezTo>
                      <a:pt x="2718612" y="1538060"/>
                      <a:pt x="2358855" y="1880545"/>
                      <a:pt x="2248263" y="1981605"/>
                    </a:cubicBezTo>
                    <a:cubicBezTo>
                      <a:pt x="1192398" y="1999464"/>
                      <a:pt x="333707" y="2105302"/>
                      <a:pt x="0" y="1981605"/>
                    </a:cubicBezTo>
                    <a:cubicBezTo>
                      <a:pt x="150798" y="1331105"/>
                      <a:pt x="-125971" y="910176"/>
                      <a:pt x="0" y="0"/>
                    </a:cubicBezTo>
                    <a:cubicBezTo>
                      <a:pt x="481221" y="-96482"/>
                      <a:pt x="2032764" y="-122580"/>
                      <a:pt x="2793482" y="0"/>
                    </a:cubicBezTo>
                    <a:cubicBezTo>
                      <a:pt x="2860648" y="712948"/>
                      <a:pt x="2883077" y="1291901"/>
                      <a:pt x="2793482"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610" y="4074421"/>
                <a:ext cx="2551234" cy="1602073"/>
              </a:xfrm>
              <a:prstGeom prst="rect">
                <a:avLst/>
              </a:prstGeom>
              <a:solidFill>
                <a:schemeClr val="bg1"/>
              </a:solidFill>
            </p:spPr>
            <p:txBody>
              <a:bodyPr wrap="square" rtlCol="0">
                <a:spAutoFit/>
              </a:bodyPr>
              <a:lstStyle/>
              <a:p>
                <a:pPr marL="0" marR="0">
                  <a:lnSpc>
                    <a:spcPct val="120000"/>
                  </a:lnSpc>
                  <a:spcBef>
                    <a:spcPts val="0"/>
                  </a:spcBef>
                  <a:spcAft>
                    <a:spcPts val="0"/>
                  </a:spcAft>
                </a:pPr>
                <a:r>
                  <a:rPr lang="nl-NL" sz="3200" b="1" dirty="0">
                    <a:solidFill>
                      <a:srgbClr val="000099"/>
                    </a:solidFill>
                    <a:effectLst/>
                    <a:ea typeface="Times New Roman" panose="02020603050405020304" pitchFamily="18" charset="0"/>
                  </a:rPr>
                  <a:t>Mỗi bạn nói về cảm xúc, suy nghĩ của mình khi học điều hay từ bạn.</a:t>
                </a:r>
                <a:endParaRPr lang="en-US" sz="3200" b="1" dirty="0">
                  <a:solidFill>
                    <a:srgbClr val="000099"/>
                  </a:solidFill>
                  <a:effectLst/>
                  <a:ea typeface="Times New Roman" panose="02020603050405020304" pitchFamily="18"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868657" y="1045439"/>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504825" y="-488331"/>
            <a:ext cx="5276850" cy="4173077"/>
            <a:chOff x="665360" y="-488331"/>
            <a:chExt cx="4563707"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411902" cy="2452107"/>
              <a:chOff x="755713" y="-600220"/>
              <a:chExt cx="399673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996732" cy="3113290"/>
                <a:chOff x="2299109" y="-402452"/>
                <a:chExt cx="7924487"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428921" y="-45109"/>
                  <a:ext cx="253763"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927498"/>
                  <a:ext cx="7924487"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97691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2373115"/>
              <a:chOff x="755713" y="-630826"/>
              <a:chExt cx="3965642" cy="3143896"/>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3143896"/>
                <a:chOff x="2299109" y="-433058"/>
                <a:chExt cx="7613779" cy="3143896"/>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8"/>
                  <a:ext cx="7613779" cy="1783340"/>
                </a:xfrm>
                <a:prstGeom prst="roundRect">
                  <a:avLst/>
                </a:prstGeom>
                <a:blipFill>
                  <a:blip r:embed="rId4">
                    <a:extLst>
                      <a:ext uri="{837473B0-CC2E-450A-ABE3-18F120FF3D39}">
                        <a1611:picAttrSrcUrl xmlns:a1611="http://schemas.microsoft.com/office/drawing/2016/11/main" xmlns=""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10193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65360" y="2423445"/>
              <a:ext cx="4563707" cy="1015663"/>
            </a:xfrm>
            <a:prstGeom prst="rect">
              <a:avLst/>
            </a:prstGeom>
            <a:solidFill>
              <a:schemeClr val="bg1"/>
            </a:solid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ea typeface="微软雅黑"/>
                  <a:cs typeface="Calibri" panose="020F0502020204030204" pitchFamily="34" charset="0"/>
                </a:rPr>
                <a:t>2.</a:t>
              </a:r>
              <a:r>
                <a:rPr kumimoji="0" lang="vi-VN" sz="3000" b="1" i="0" u="none" strike="noStrike" kern="1200" cap="none" spc="0" normalizeH="0" baseline="0" noProof="0">
                  <a:ln w="0"/>
                  <a:solidFill>
                    <a:srgbClr val="000099"/>
                  </a:solidFill>
                  <a:effectLst>
                    <a:glow rad="63500">
                      <a:srgbClr val="FFC000">
                        <a:satMod val="175000"/>
                        <a:alpha val="40000"/>
                      </a:srgbClr>
                    </a:glow>
                    <a:outerShdw blurRad="38100" dist="19050" dir="2700000" algn="tl" rotWithShape="0">
                      <a:prstClr val="black">
                        <a:alpha val="40000"/>
                      </a:prstClr>
                    </a:outerShdw>
                  </a:effectLst>
                  <a:uLnTx/>
                  <a:uFillTx/>
                  <a:ea typeface="微软雅黑"/>
                  <a:cs typeface="Calibri" panose="020F0502020204030204" pitchFamily="34" charset="0"/>
                </a:rPr>
                <a:t>Khi </a:t>
              </a:r>
              <a:r>
                <a:rPr kumimoji="0" lang="vi-VN" sz="3000" b="1" i="0" u="none" strike="noStrike" kern="1200" cap="none" spc="0" normalizeH="0" baseline="0" noProof="0" dirty="0">
                  <a:ln w="0"/>
                  <a:solidFill>
                    <a:srgbClr val="000099"/>
                  </a:solidFill>
                  <a:effectLst>
                    <a:glow rad="63500">
                      <a:srgbClr val="FFC000">
                        <a:satMod val="175000"/>
                        <a:alpha val="40000"/>
                      </a:srgbClr>
                    </a:glow>
                    <a:outerShdw blurRad="38100" dist="19050" dir="2700000" algn="tl" rotWithShape="0">
                      <a:prstClr val="black">
                        <a:alpha val="40000"/>
                      </a:prstClr>
                    </a:outerShdw>
                  </a:effectLst>
                  <a:uLnTx/>
                  <a:uFillTx/>
                  <a:ea typeface="微软雅黑"/>
                  <a:cs typeface="Calibri" panose="020F0502020204030204" pitchFamily="34" charset="0"/>
                </a:rPr>
                <a:t>học được điều hay từ bạn, em cảm thấy thế nào?</a:t>
              </a: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300255"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sz="4000" b="1" i="0" u="none" strike="noStrike" kern="1200" cap="none" spc="0" normalizeH="0" baseline="0" noProof="0" dirty="0">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rPr>
                <a:t>đôi</a:t>
              </a:r>
              <a:endParaRPr kumimoji="0" lang="en-US" sz="4000" b="1" i="0" u="none" strike="noStrike" kern="1200" cap="none" spc="0" normalizeH="0" baseline="0" noProof="0" dirty="0">
                <a:ln>
                  <a:noFill/>
                </a:ln>
                <a:solidFill>
                  <a:srgbClr val="000099"/>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500" fill="hold"/>
                                        <p:tgtEl>
                                          <p:spTgt spid="64"/>
                                        </p:tgtEl>
                                        <p:attrNameLst>
                                          <p:attrName>ppt_x</p:attrName>
                                        </p:attrNameLst>
                                      </p:cBhvr>
                                      <p:tavLst>
                                        <p:tav tm="0">
                                          <p:val>
                                            <p:strVal val="#ppt_x"/>
                                          </p:val>
                                        </p:tav>
                                        <p:tav tm="100000">
                                          <p:val>
                                            <p:strVal val="#ppt_x"/>
                                          </p:val>
                                        </p:tav>
                                      </p:tavLst>
                                    </p:anim>
                                    <p:anim calcmode="lin" valueType="num">
                                      <p:cBhvr additive="base">
                                        <p:cTn id="1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98A588-0611-E207-374F-2B4FBC72EFA6}"/>
              </a:ext>
            </a:extLst>
          </p:cNvPr>
          <p:cNvGrpSpPr/>
          <p:nvPr/>
        </p:nvGrpSpPr>
        <p:grpSpPr>
          <a:xfrm>
            <a:off x="342632" y="-755780"/>
            <a:ext cx="4915168" cy="3042364"/>
            <a:chOff x="755713" y="-630826"/>
            <a:chExt cx="3965642" cy="3143896"/>
          </a:xfrm>
        </p:grpSpPr>
        <p:grpSp>
          <p:nvGrpSpPr>
            <p:cNvPr id="12" name="Group 11">
              <a:extLst>
                <a:ext uri="{FF2B5EF4-FFF2-40B4-BE49-F238E27FC236}">
                  <a16:creationId xmlns:a16="http://schemas.microsoft.com/office/drawing/2014/main" id="{8394CB0B-52DC-313E-AC56-042834C2CBE2}"/>
                </a:ext>
              </a:extLst>
            </p:cNvPr>
            <p:cNvGrpSpPr/>
            <p:nvPr/>
          </p:nvGrpSpPr>
          <p:grpSpPr>
            <a:xfrm>
              <a:off x="755713" y="-630826"/>
              <a:ext cx="3840026" cy="3143896"/>
              <a:chOff x="2299109" y="-433058"/>
              <a:chExt cx="7613779" cy="3143896"/>
            </a:xfrm>
          </p:grpSpPr>
          <p:sp>
            <p:nvSpPr>
              <p:cNvPr id="14" name="Rectangle: Rounded Corners 13">
                <a:extLst>
                  <a:ext uri="{FF2B5EF4-FFF2-40B4-BE49-F238E27FC236}">
                    <a16:creationId xmlns:a16="http://schemas.microsoft.com/office/drawing/2014/main" id="{3D47D92B-436D-C266-D385-74003F875E0F}"/>
                  </a:ext>
                </a:extLst>
              </p:cNvPr>
              <p:cNvSpPr/>
              <p:nvPr/>
            </p:nvSpPr>
            <p:spPr>
              <a:xfrm>
                <a:off x="4055231" y="-433058"/>
                <a:ext cx="253762" cy="1783340"/>
              </a:xfrm>
              <a:prstGeom prst="roundRect">
                <a:avLst/>
              </a:prstGeom>
              <a:blipFill>
                <a:blip r:embed="rId2">
                  <a:extLst>
                    <a:ext uri="{837473B0-CC2E-450A-ABE3-18F120FF3D39}">
                      <a1611:picAttrSrcUrl xmlns:a1611="http://schemas.microsoft.com/office/drawing/2016/11/main" xmlns="" r:id="rId3"/>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C4202C77-FC2A-5472-C7B4-39311EB46E19}"/>
                  </a:ext>
                </a:extLst>
              </p:cNvPr>
              <p:cNvSpPr/>
              <p:nvPr/>
            </p:nvSpPr>
            <p:spPr>
              <a:xfrm>
                <a:off x="8627231" y="-433058"/>
                <a:ext cx="253762" cy="1783340"/>
              </a:xfrm>
              <a:prstGeom prst="roundRect">
                <a:avLst/>
              </a:prstGeom>
              <a:blipFill>
                <a:blip r:embed="rId2">
                  <a:extLst>
                    <a:ext uri="{837473B0-CC2E-450A-ABE3-18F120FF3D39}">
                      <a1611:picAttrSrcUrl xmlns:a1611="http://schemas.microsoft.com/office/drawing/2016/11/main" xmlns="" r:id="rId3"/>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DE58049-092A-8844-9461-61EB57289301}"/>
                  </a:ext>
                </a:extLst>
              </p:cNvPr>
              <p:cNvSpPr/>
              <p:nvPr/>
            </p:nvSpPr>
            <p:spPr>
              <a:xfrm>
                <a:off x="2299109" y="1236614"/>
                <a:ext cx="7613779" cy="1474224"/>
              </a:xfrm>
              <a:prstGeom prst="roundRect">
                <a:avLst/>
              </a:prstGeom>
              <a:blipFill>
                <a:blip r:embed="rId2">
                  <a:extLst>
                    <a:ext uri="{837473B0-CC2E-450A-ABE3-18F120FF3D39}">
                      <a1611:picAttrSrcUrl xmlns:a1611="http://schemas.microsoft.com/office/drawing/2016/11/main" xmlns="" r:id="rId3"/>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B060127B-57FF-56C6-71D7-E317E668E162}"/>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C0CDA849-1254-6986-EE93-742C7E866048}"/>
              </a:ext>
            </a:extLst>
          </p:cNvPr>
          <p:cNvSpPr txBox="1"/>
          <p:nvPr/>
        </p:nvSpPr>
        <p:spPr>
          <a:xfrm>
            <a:off x="519282" y="1174312"/>
            <a:ext cx="4509917" cy="646331"/>
          </a:xfrm>
          <a:prstGeom prst="rect">
            <a:avLst/>
          </a:prstGeom>
          <a:solidFill>
            <a:schemeClr val="bg1"/>
          </a:solidFill>
          <a:effectLst>
            <a:outerShdw blurRad="50800" dist="38100" dir="18900000" algn="b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99"/>
                </a:solidFill>
                <a:effectLst/>
                <a:uLnTx/>
                <a:uFillTx/>
                <a:latin typeface="+mj-lt"/>
                <a:ea typeface="Tahoma" panose="020B0604030504040204" pitchFamily="34" charset="0"/>
                <a:cs typeface="Tahoma" panose="020B0604030504040204" pitchFamily="34" charset="0"/>
              </a:rPr>
              <a:t>Chia sẻ trước lớp</a:t>
            </a:r>
            <a:endParaRPr kumimoji="0" lang="en-US" sz="3600" b="1" i="0" u="none" strike="noStrike" kern="1200" cap="none" spc="0" normalizeH="0" baseline="0" noProof="0" dirty="0">
              <a:ln>
                <a:noFill/>
              </a:ln>
              <a:solidFill>
                <a:srgbClr val="000099"/>
              </a:solidFill>
              <a:effectLst/>
              <a:uLnTx/>
              <a:uFillTx/>
              <a:latin typeface="+mj-lt"/>
              <a:ea typeface="Tahoma" panose="020B0604030504040204" pitchFamily="34" charset="0"/>
              <a:cs typeface="Tahoma" panose="020B0604030504040204" pitchFamily="34" charset="0"/>
            </a:endParaRPr>
          </a:p>
        </p:txBody>
      </p:sp>
      <p:grpSp>
        <p:nvGrpSpPr>
          <p:cNvPr id="25" name="Group 24">
            <a:extLst>
              <a:ext uri="{FF2B5EF4-FFF2-40B4-BE49-F238E27FC236}">
                <a16:creationId xmlns:a16="http://schemas.microsoft.com/office/drawing/2014/main" id="{D13497A6-2A3B-8EC2-378D-6EFFAC607401}"/>
              </a:ext>
            </a:extLst>
          </p:cNvPr>
          <p:cNvGrpSpPr/>
          <p:nvPr/>
        </p:nvGrpSpPr>
        <p:grpSpPr>
          <a:xfrm>
            <a:off x="5460592" y="2139945"/>
            <a:ext cx="6388776" cy="2165018"/>
            <a:chOff x="7930237" y="869799"/>
            <a:chExt cx="5085471" cy="2412266"/>
          </a:xfrm>
        </p:grpSpPr>
        <p:pic>
          <p:nvPicPr>
            <p:cNvPr id="26" name="Graphic 25">
              <a:extLst>
                <a:ext uri="{FF2B5EF4-FFF2-40B4-BE49-F238E27FC236}">
                  <a16:creationId xmlns:a16="http://schemas.microsoft.com/office/drawing/2014/main" id="{FF49B3B6-EBE1-045C-475B-C0034905DBC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30237" y="869799"/>
              <a:ext cx="5085471" cy="2412266"/>
            </a:xfrm>
            <a:prstGeom prst="rect">
              <a:avLst/>
            </a:prstGeom>
          </p:spPr>
        </p:pic>
        <p:sp>
          <p:nvSpPr>
            <p:cNvPr id="27" name="TextBox 26">
              <a:extLst>
                <a:ext uri="{FF2B5EF4-FFF2-40B4-BE49-F238E27FC236}">
                  <a16:creationId xmlns:a16="http://schemas.microsoft.com/office/drawing/2014/main" id="{69E7191E-5D34-DBF2-35B1-284405E4DEB6}"/>
                </a:ext>
              </a:extLst>
            </p:cNvPr>
            <p:cNvSpPr txBox="1"/>
            <p:nvPr/>
          </p:nvSpPr>
          <p:spPr>
            <a:xfrm>
              <a:off x="8052211" y="1390082"/>
              <a:ext cx="4656316" cy="150887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tổ</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khác</a:t>
              </a:r>
              <a:endPar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Lắng</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nghe</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99"/>
                  </a:solidFill>
                  <a:effectLst/>
                  <a:uLnTx/>
                  <a:uFillTx/>
                  <a:latin typeface="Times New Roman" panose="02020603050405020304" pitchFamily="18" charset="0"/>
                  <a:cs typeface="Times New Roman" panose="02020603050405020304" pitchFamily="18" charset="0"/>
                </a:rPr>
                <a:t>xé</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 name="Group 6">
            <a:extLst>
              <a:ext uri="{FF2B5EF4-FFF2-40B4-BE49-F238E27FC236}">
                <a16:creationId xmlns:a16="http://schemas.microsoft.com/office/drawing/2014/main" id="{355EBAB8-DD1C-AB0B-2BE5-A9C62B068E89}"/>
              </a:ext>
            </a:extLst>
          </p:cNvPr>
          <p:cNvGrpSpPr/>
          <p:nvPr/>
        </p:nvGrpSpPr>
        <p:grpSpPr>
          <a:xfrm>
            <a:off x="477399" y="2499423"/>
            <a:ext cx="5311303" cy="4247270"/>
            <a:chOff x="477399" y="2499423"/>
            <a:chExt cx="5311303" cy="4247270"/>
          </a:xfrm>
        </p:grpSpPr>
        <p:sp>
          <p:nvSpPr>
            <p:cNvPr id="6" name="Oval 5">
              <a:extLst>
                <a:ext uri="{FF2B5EF4-FFF2-40B4-BE49-F238E27FC236}">
                  <a16:creationId xmlns:a16="http://schemas.microsoft.com/office/drawing/2014/main" id="{CD5A6B35-E4C0-6DA4-6645-2615153B0B73}"/>
                </a:ext>
              </a:extLst>
            </p:cNvPr>
            <p:cNvSpPr/>
            <p:nvPr/>
          </p:nvSpPr>
          <p:spPr>
            <a:xfrm>
              <a:off x="2741164" y="5395148"/>
              <a:ext cx="783771" cy="4950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B009D351-6D91-C136-F923-71AAC9EB05C8}"/>
                </a:ext>
              </a:extLst>
            </p:cNvPr>
            <p:cNvSpPr/>
            <p:nvPr/>
          </p:nvSpPr>
          <p:spPr>
            <a:xfrm>
              <a:off x="1296955" y="4579058"/>
              <a:ext cx="783771" cy="4950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34D3317-7B2A-CC34-4C2C-5200991717D4}"/>
                </a:ext>
              </a:extLst>
            </p:cNvPr>
            <p:cNvGrpSpPr/>
            <p:nvPr/>
          </p:nvGrpSpPr>
          <p:grpSpPr>
            <a:xfrm>
              <a:off x="477399" y="2499423"/>
              <a:ext cx="5311303" cy="4247270"/>
              <a:chOff x="477399" y="2499423"/>
              <a:chExt cx="5311303" cy="4247270"/>
            </a:xfrm>
          </p:grpSpPr>
          <p:sp>
            <p:nvSpPr>
              <p:cNvPr id="4" name="Oval 3">
                <a:extLst>
                  <a:ext uri="{FF2B5EF4-FFF2-40B4-BE49-F238E27FC236}">
                    <a16:creationId xmlns:a16="http://schemas.microsoft.com/office/drawing/2014/main" id="{9669C99F-78F0-D89F-EC63-DF4CE8E6B9C2}"/>
                  </a:ext>
                </a:extLst>
              </p:cNvPr>
              <p:cNvSpPr/>
              <p:nvPr/>
            </p:nvSpPr>
            <p:spPr>
              <a:xfrm>
                <a:off x="1688841" y="4579058"/>
                <a:ext cx="419877" cy="2821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B0CDA90-E58A-A249-CBB1-FBF3E43F4DF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2729" b="98246" l="9816" r="89724">
                            <a14:foregroundMark x1="33589" y1="36452" x2="42331" y2="46004"/>
                            <a14:foregroundMark x1="42331" y1="46004" x2="43558" y2="42300"/>
                            <a14:foregroundMark x1="36656" y1="32554" x2="43712" y2="42495"/>
                            <a14:foregroundMark x1="43712" y1="42495" x2="44172" y2="38012"/>
                            <a14:foregroundMark x1="43405" y1="36842" x2="41104" y2="44444"/>
                            <a14:foregroundMark x1="36810" y1="40156" x2="33129" y2="48343"/>
                            <a14:foregroundMark x1="66258" y1="16569" x2="72853" y2="30409"/>
                            <a14:foregroundMark x1="63804" y1="6433" x2="73620" y2="10331"/>
                            <a14:foregroundMark x1="73620" y1="10331" x2="67178" y2="7602"/>
                            <a14:foregroundMark x1="66411" y1="16179" x2="72699" y2="25731"/>
                            <a14:foregroundMark x1="72699" y1="25731" x2="67178" y2="15984"/>
                            <a14:foregroundMark x1="66871" y1="16764" x2="77301" y2="21248"/>
                            <a14:foregroundMark x1="77301" y1="21248" x2="76227" y2="20273"/>
                            <a14:foregroundMark x1="71166" y1="19883" x2="67791" y2="18519"/>
                            <a14:foregroundMark x1="63650" y1="18519" x2="64571" y2="31189"/>
                            <a14:foregroundMark x1="64571" y1="31189" x2="67178" y2="36647"/>
                            <a14:foregroundMark x1="67178" y1="21832" x2="73313" y2="51462"/>
                            <a14:foregroundMark x1="51687" y1="68226" x2="51227" y2="70760"/>
                            <a14:foregroundMark x1="49387" y1="69591" x2="54448" y2="83821"/>
                            <a14:foregroundMark x1="54448" y1="83821" x2="51687" y2="73684"/>
                            <a14:foregroundMark x1="40031" y1="73099" x2="40798" y2="87329"/>
                            <a14:foregroundMark x1="51994" y1="70370" x2="60276" y2="83431"/>
                            <a14:foregroundMark x1="60276" y1="83431" x2="59969" y2="85185"/>
                            <a14:foregroundMark x1="54601" y1="71735" x2="54601" y2="73099"/>
                            <a14:foregroundMark x1="38804" y1="87719" x2="40798" y2="94932"/>
                            <a14:foregroundMark x1="59509" y1="93762" x2="56902" y2="98246"/>
                            <a14:foregroundMark x1="38497" y1="76608" x2="38497" y2="79922"/>
                            <a14:foregroundMark x1="38650" y1="77388" x2="40184" y2="78752"/>
                            <a14:foregroundMark x1="40031" y1="76803" x2="37117" y2="78168"/>
                            <a14:foregroundMark x1="38344" y1="48343" x2="42485" y2="69786"/>
                            <a14:foregroundMark x1="42485" y1="69786" x2="44325" y2="60234"/>
                            <a14:foregroundMark x1="40184" y1="47953" x2="32209" y2="64717"/>
                            <a14:foregroundMark x1="32209" y1="64717" x2="36656" y2="67446"/>
                            <a14:foregroundMark x1="35736" y1="32359" x2="42638" y2="51267"/>
                            <a14:foregroundMark x1="42638" y1="51267" x2="38804" y2="35478"/>
                            <a14:foregroundMark x1="38804" y1="35478" x2="33436" y2="36257"/>
                            <a14:foregroundMark x1="13037" y1="73684" x2="9816" y2="81287"/>
                            <a14:foregroundMark x1="67178" y1="5068" x2="68712" y2="13060"/>
                            <a14:foregroundMark x1="63804" y1="3509" x2="63804" y2="7212"/>
                            <a14:foregroundMark x1="50153" y1="68616" x2="43712" y2="77583"/>
                            <a14:foregroundMark x1="43712" y1="77583" x2="51380" y2="76023"/>
                            <a14:foregroundMark x1="38344" y1="35478" x2="40491" y2="35867"/>
                            <a14:foregroundMark x1="36196" y1="35867" x2="38497" y2="52242"/>
                            <a14:foregroundMark x1="38804" y1="39766" x2="37423" y2="47173"/>
                            <a14:foregroundMark x1="27761" y1="51462" x2="28221" y2="61793"/>
                            <a14:foregroundMark x1="27761" y1="52047" x2="27607" y2="60819"/>
                            <a14:foregroundMark x1="79448" y1="13840" x2="81135" y2="12281"/>
                            <a14:foregroundMark x1="79908" y1="11306" x2="80215" y2="13450"/>
                            <a14:foregroundMark x1="64110" y1="3899" x2="64110" y2="2729"/>
                          </a14:backgroundRemoval>
                        </a14:imgEffect>
                      </a14:imgLayer>
                    </a14:imgProps>
                  </a:ext>
                </a:extLst>
              </a:blip>
              <a:stretch>
                <a:fillRect/>
              </a:stretch>
            </p:blipFill>
            <p:spPr>
              <a:xfrm>
                <a:off x="477399" y="2499423"/>
                <a:ext cx="5311303" cy="4247270"/>
              </a:xfrm>
              <a:prstGeom prst="rect">
                <a:avLst/>
              </a:prstGeom>
            </p:spPr>
          </p:pic>
        </p:grpSp>
      </p:grpSp>
    </p:spTree>
    <p:extLst>
      <p:ext uri="{BB962C8B-B14F-4D97-AF65-F5344CB8AC3E}">
        <p14:creationId xmlns:p14="http://schemas.microsoft.com/office/powerpoint/2010/main" val="1444878409"/>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14:presetBounceEnd="76000">
                                      <p:stCondLst>
                                        <p:cond delay="700"/>
                                      </p:stCondLst>
                                      <p:childTnLst>
                                        <p:set>
                                          <p:cBhvr>
                                            <p:cTn id="14" dur="1" fill="hold">
                                              <p:stCondLst>
                                                <p:cond delay="0"/>
                                              </p:stCondLst>
                                            </p:cTn>
                                            <p:tgtEl>
                                              <p:spTgt spid="25"/>
                                            </p:tgtEl>
                                            <p:attrNameLst>
                                              <p:attrName>style.visibility</p:attrName>
                                            </p:attrNameLst>
                                          </p:cBhvr>
                                          <p:to>
                                            <p:strVal val="visible"/>
                                          </p:to>
                                        </p:set>
                                        <p:anim calcmode="lin" valueType="num" p14:bounceEnd="76000">
                                          <p:cBhvr additive="base">
                                            <p:cTn id="15" dur="750" fill="hold"/>
                                            <p:tgtEl>
                                              <p:spTgt spid="25"/>
                                            </p:tgtEl>
                                            <p:attrNameLst>
                                              <p:attrName>ppt_x</p:attrName>
                                            </p:attrNameLst>
                                          </p:cBhvr>
                                          <p:tavLst>
                                            <p:tav tm="0">
                                              <p:val>
                                                <p:strVal val="1+#ppt_w/2"/>
                                              </p:val>
                                            </p:tav>
                                            <p:tav tm="100000">
                                              <p:val>
                                                <p:strVal val="#ppt_x"/>
                                              </p:val>
                                            </p:tav>
                                          </p:tavLst>
                                        </p:anim>
                                        <p:anim calcmode="lin" valueType="num" p14:bounceEnd="76000">
                                          <p:cBhvr additive="base">
                                            <p:cTn id="16"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7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750" fill="hold"/>
                                            <p:tgtEl>
                                              <p:spTgt spid="25"/>
                                            </p:tgtEl>
                                            <p:attrNameLst>
                                              <p:attrName>ppt_x</p:attrName>
                                            </p:attrNameLst>
                                          </p:cBhvr>
                                          <p:tavLst>
                                            <p:tav tm="0">
                                              <p:val>
                                                <p:strVal val="1+#ppt_w/2"/>
                                              </p:val>
                                            </p:tav>
                                            <p:tav tm="100000">
                                              <p:val>
                                                <p:strVal val="#ppt_x"/>
                                              </p:val>
                                            </p:tav>
                                          </p:tavLst>
                                        </p:anim>
                                        <p:anim calcmode="lin" valueType="num">
                                          <p:cBhvr additive="base">
                                            <p:cTn id="16"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25048" y="530087"/>
            <a:ext cx="9828505" cy="6240637"/>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71977" y="327149"/>
            <a:ext cx="7132367" cy="2356233"/>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599559" y="1474462"/>
            <a:ext cx="3058040" cy="2882826"/>
            <a:chOff x="496529" y="1603251"/>
            <a:chExt cx="3058040" cy="2882826"/>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496529" y="1603251"/>
              <a:ext cx="3058040" cy="2882826"/>
            </a:xfrm>
            <a:prstGeom prst="rect">
              <a:avLst/>
            </a:prstGeom>
          </p:spPr>
        </p:pic>
        <p:sp>
          <p:nvSpPr>
            <p:cNvPr id="6" name="TextBox 5"/>
            <p:cNvSpPr txBox="1"/>
            <p:nvPr/>
          </p:nvSpPr>
          <p:spPr>
            <a:xfrm>
              <a:off x="1214721" y="3583194"/>
              <a:ext cx="209925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6207818" y="2001054"/>
            <a:ext cx="3322704" cy="2356234"/>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074163" y="3387868"/>
              <a:ext cx="2437711" cy="8557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3326044" y="4027694"/>
            <a:ext cx="3632815" cy="2259256"/>
            <a:chOff x="2287461" y="3646657"/>
            <a:chExt cx="3657599" cy="3448032"/>
          </a:xfrm>
          <a:solidFill>
            <a:schemeClr val="bg1"/>
          </a:solidFill>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a:grpFill/>
          </p:spPr>
        </p:pic>
        <p:sp>
          <p:nvSpPr>
            <p:cNvPr id="12" name="TextBox 11"/>
            <p:cNvSpPr txBox="1"/>
            <p:nvPr/>
          </p:nvSpPr>
          <p:spPr>
            <a:xfrm>
              <a:off x="3150937" y="5581815"/>
              <a:ext cx="2210656" cy="89247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8017564" y="4160469"/>
            <a:ext cx="3322704" cy="2660211"/>
            <a:chOff x="8024581" y="4160469"/>
            <a:chExt cx="3426954" cy="2660211"/>
          </a:xfrm>
          <a:solidFill>
            <a:schemeClr val="bg1"/>
          </a:solidFill>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8024581" y="4160469"/>
              <a:ext cx="3426954" cy="2660211"/>
            </a:xfrm>
            <a:prstGeom prst="rect">
              <a:avLst/>
            </a:prstGeom>
            <a:grpFill/>
          </p:spPr>
        </p:pic>
        <p:sp>
          <p:nvSpPr>
            <p:cNvPr id="16" name="TextBox 15"/>
            <p:cNvSpPr txBox="1"/>
            <p:nvPr/>
          </p:nvSpPr>
          <p:spPr>
            <a:xfrm>
              <a:off x="8748731" y="5876779"/>
              <a:ext cx="2106528"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1506427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23436" y="967175"/>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086632"/>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520608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136BADAC-F696-4B1F-8309-05FB28B0A364}"/>
              </a:ext>
            </a:extLst>
          </p:cNvPr>
          <p:cNvSpPr txBox="1"/>
          <p:nvPr/>
        </p:nvSpPr>
        <p:spPr>
          <a:xfrm>
            <a:off x="3587812" y="259289"/>
            <a:ext cx="4188967" cy="707886"/>
          </a:xfrm>
          <a:prstGeom prst="rect">
            <a:avLst/>
          </a:prstGeom>
          <a:noFill/>
        </p:spPr>
        <p:txBody>
          <a:bodyPr wrap="none" rtlCol="0">
            <a:spAutoFit/>
          </a:bodyPr>
          <a:lstStyle/>
          <a:p>
            <a:r>
              <a:rPr lang="en-US" sz="4000" b="1" dirty="0" err="1">
                <a:solidFill>
                  <a:srgbClr val="000099"/>
                </a:solidFill>
                <a:latin typeface="Times New Roman" panose="02020603050405020304" pitchFamily="18" charset="0"/>
                <a:cs typeface="Times New Roman" panose="02020603050405020304" pitchFamily="18" charset="0"/>
              </a:rPr>
              <a:t>Luyện</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đọc</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câu</a:t>
            </a:r>
            <a:r>
              <a:rPr lang="en-US" sz="4000" b="1" dirty="0">
                <a:solidFill>
                  <a:srgbClr val="000099"/>
                </a:solidFill>
                <a:latin typeface="Times New Roman" panose="02020603050405020304" pitchFamily="18" charset="0"/>
                <a:cs typeface="Times New Roman" panose="02020603050405020304" pitchFamily="18" charset="0"/>
              </a:rPr>
              <a:t> </a:t>
            </a:r>
            <a:r>
              <a:rPr lang="en-US" sz="4000" b="1" dirty="0" err="1">
                <a:solidFill>
                  <a:srgbClr val="000099"/>
                </a:solidFill>
                <a:latin typeface="Times New Roman" panose="02020603050405020304" pitchFamily="18" charset="0"/>
                <a:cs typeface="Times New Roman" panose="02020603050405020304" pitchFamily="18" charset="0"/>
              </a:rPr>
              <a:t>dài</a:t>
            </a:r>
            <a:endParaRPr lang="en-US" sz="40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714</Words>
  <Application>Microsoft Office PowerPoint</Application>
  <PresentationFormat>Widescreen</PresentationFormat>
  <Paragraphs>96</Paragraphs>
  <Slides>31</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微软雅黑</vt:lpstr>
      <vt:lpstr>Arial</vt:lpstr>
      <vt:lpstr>Arial-Rounded</vt:lpstr>
      <vt:lpstr>Calibri</vt:lpstr>
      <vt:lpstr>Calibri Light</vt:lpstr>
      <vt:lpstr>Coiny</vt:lpstr>
      <vt:lpstr>等线</vt:lpstr>
      <vt:lpstr>Tahoma</vt:lpstr>
      <vt:lpstr>Times New Roman</vt:lpstr>
      <vt:lpstr>UTM Cookies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35</cp:revision>
  <dcterms:created xsi:type="dcterms:W3CDTF">2022-11-12T23:52:22Z</dcterms:created>
  <dcterms:modified xsi:type="dcterms:W3CDTF">2025-02-26T09:33:23Z</dcterms:modified>
</cp:coreProperties>
</file>