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  <p:sldMasterId id="2147483683" r:id="rId3"/>
    <p:sldMasterId id="2147483695" r:id="rId4"/>
  </p:sldMasterIdLst>
  <p:notesMasterIdLst>
    <p:notesMasterId r:id="rId24"/>
  </p:notesMasterIdLst>
  <p:sldIdLst>
    <p:sldId id="266" r:id="rId5"/>
    <p:sldId id="269" r:id="rId6"/>
    <p:sldId id="311" r:id="rId7"/>
    <p:sldId id="315" r:id="rId8"/>
    <p:sldId id="321" r:id="rId9"/>
    <p:sldId id="322" r:id="rId10"/>
    <p:sldId id="327" r:id="rId11"/>
    <p:sldId id="328" r:id="rId12"/>
    <p:sldId id="330" r:id="rId13"/>
    <p:sldId id="312" r:id="rId14"/>
    <p:sldId id="302" r:id="rId15"/>
    <p:sldId id="305" r:id="rId16"/>
    <p:sldId id="335" r:id="rId17"/>
    <p:sldId id="262" r:id="rId18"/>
    <p:sldId id="334" r:id="rId19"/>
    <p:sldId id="333" r:id="rId20"/>
    <p:sldId id="332" r:id="rId21"/>
    <p:sldId id="319" r:id="rId22"/>
    <p:sldId id="308" r:id="rId23"/>
  </p:sldIdLst>
  <p:sldSz cx="14630400" cy="8229600"/>
  <p:notesSz cx="8229600" cy="146304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achen" panose="02020500000000000000" pitchFamily="18" charset="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Segoe UI Symbol" panose="020B0502040204020203" pitchFamily="34" charset="0"/>
      <p:regular r:id="rId40"/>
    </p:embeddedFont>
    <p:embeddedFont>
      <p:font typeface="Red Hat Text" panose="020B0604020202020204" charset="0"/>
      <p:regular r:id="rId41"/>
    </p:embeddedFont>
    <p:embeddedFont>
      <p:font typeface="Roboto Light" panose="02000000000000000000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03" autoAdjust="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13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9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19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E60C-66AE-3EE3-DA0E-6D56A636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A6C8A-BE8E-BFF8-6826-E0C8F7409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36E2-DE98-B09F-0188-A112949A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8C580-9BF0-E1F2-F920-3E90E642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59F87-B534-4211-4012-788EEA46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44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A6FB-8A92-5600-2657-969A02FD2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CC86-2C2D-37C4-A515-553BD849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4C8A0-8C05-1124-EED9-0FFC1E2F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95D3A-AB21-A779-AD47-71B2C72C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D8B5-B156-80B0-23C8-23E520FD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6F81-0A32-54EC-74C0-A96357F1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5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2B730-C58F-B51C-8114-53C55253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5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3C460-D792-51AB-40F5-98F23F97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FA66D-3D39-3EAF-709B-8AB33BFC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8F21-FA2C-E2E4-0840-526E8A8E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2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0DA8-09FF-0367-DB49-D5780E27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EDFA-367A-2009-FF50-E461DC698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1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B1B7F-B63D-39E8-29B4-58DED0F4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1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223B1-628C-686E-75AD-057C6E76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A7192-C234-E34C-C665-8FCCF703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A5133-ED71-2E8C-4F10-F527FA88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30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29AC-A606-020D-F284-009F2A17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1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6825-2465-7413-0C7E-A96D438B3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7" y="2017396"/>
            <a:ext cx="6189345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51431-2224-97A8-CBA2-338115DC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7" y="3006090"/>
            <a:ext cx="6189345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C5E8E-1AC1-38AF-AAF5-5DEDEEDD4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7530C-0262-0D0A-60C4-7B84A16FC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A1B82-12DB-AF5E-8EE5-5C5B9AA3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73246-AB34-A459-2346-B1BD7A2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FAC47-7986-D730-31B3-37F9C191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4792-3E3F-646A-FCEF-7DCBD49B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4212E-F013-D837-0C13-675B0FF7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58A1C-59EB-471C-3131-7A188491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FECA1-2A6B-90B2-DF9E-CD4BD499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78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18BFE-EB7E-071F-9BC3-1BD0101E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C0EDF-2A49-E797-46E7-36CBD395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6C083-9A53-6B3D-516E-66195BF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2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1401-C5C3-5500-5AD9-7DD28DB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99EE-32C0-D4F8-89E0-A8D0540E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45921-3FBA-793E-B2CD-3E621436C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18D82-7147-01E1-6E05-1A950292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A0A2-7723-32D5-F9B7-DB8B9C93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DA998-3376-E2D2-7C43-8293C7BF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80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4F55-0857-2106-A901-30228944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C5128-7213-1D62-B37B-98CCC1FBB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BC59C-4C94-2B41-B809-6AAFC173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59A78-9601-30E9-0750-26A17032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6A86C-841A-33BA-0509-5173409C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F7EF-C1D9-65AE-DDAC-0B17F7CC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B3B79-16E7-72F2-BEAD-B90D2739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97BF-8235-473A-2D96-4F26593DF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AC150-A969-CAE7-04E9-0F84E9A6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EF329-DDB6-AC98-C6D1-A921AFA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EA0F8-3B9F-0D99-5137-CF90236E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96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AD30B-D47F-CBD5-E4A5-1AC64FD73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1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304BB-72F1-66E3-8BED-AAA422DB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1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858E-65DC-CA81-9E76-304CF4BB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6EE03-4241-4061-129C-5B4BFCD6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5DDB-FB58-F415-7F9C-BBF0695A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9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E60C-66AE-3EE3-DA0E-6D56A636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A6C8A-BE8E-BFF8-6826-E0C8F7409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36E2-DE98-B09F-0188-A112949A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8C580-9BF0-E1F2-F920-3E90E642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59F87-B534-4211-4012-788EEA46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4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A6FB-8A92-5600-2657-969A02FD2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CC86-2C2D-37C4-A515-553BD849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4C8A0-8C05-1124-EED9-0FFC1E2F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95D3A-AB21-A779-AD47-71B2C72C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D8B5-B156-80B0-23C8-23E520FD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89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6F81-0A32-54EC-74C0-A96357F1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2B730-C58F-B51C-8114-53C55253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3C460-D792-51AB-40F5-98F23F97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FA66D-3D39-3EAF-709B-8AB33BFC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8F21-FA2C-E2E4-0840-526E8A8E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7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0DA8-09FF-0367-DB49-D5780E27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EDFA-367A-2009-FF50-E461DC698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B1B7F-B63D-39E8-29B4-58DED0F4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223B1-628C-686E-75AD-057C6E76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A7192-C234-E34C-C665-8FCCF703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A5133-ED71-2E8C-4F10-F527FA88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47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29AC-A606-020D-F284-009F2A17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6825-2465-7413-0C7E-A96D438B3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51431-2224-97A8-CBA2-338115DC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C5E8E-1AC1-38AF-AAF5-5DEDEEDD4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7530C-0262-0D0A-60C4-7B84A16FC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A1B82-12DB-AF5E-8EE5-5C5B9AA3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73246-AB34-A459-2346-B1BD7A2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FAC47-7986-D730-31B3-37F9C191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79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4792-3E3F-646A-FCEF-7DCBD49B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4212E-F013-D837-0C13-675B0FF7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58A1C-59EB-471C-3131-7A188491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FECA1-2A6B-90B2-DF9E-CD4BD499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74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18BFE-EB7E-071F-9BC3-1BD0101E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C0EDF-2A49-E797-46E7-36CBD395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6C083-9A53-6B3D-516E-66195BF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2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1401-C5C3-5500-5AD9-7DD28DB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99EE-32C0-D4F8-89E0-A8D0540E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45921-3FBA-793E-B2CD-3E621436C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18D82-7147-01E1-6E05-1A950292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A0A2-7723-32D5-F9B7-DB8B9C93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DA998-3376-E2D2-7C43-8293C7BF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4F55-0857-2106-A901-30228944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C5128-7213-1D62-B37B-98CCC1FBB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BC59C-4C94-2B41-B809-6AAFC173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59A78-9601-30E9-0750-26A17032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6A86C-841A-33BA-0509-5173409C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F7EF-C1D9-65AE-DDAC-0B17F7CC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78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B3B79-16E7-72F2-BEAD-B90D2739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97BF-8235-473A-2D96-4F26593DF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AC150-A969-CAE7-04E9-0F84E9A6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EF329-DDB6-AC98-C6D1-A921AFA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EA0F8-3B9F-0D99-5137-CF90236E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7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AD30B-D47F-CBD5-E4A5-1AC64FD73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304BB-72F1-66E3-8BED-AAA422DB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858E-65DC-CA81-9E76-304CF4BB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6EE03-4241-4061-129C-5B4BFCD6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5DDB-FB58-F415-7F9C-BBF0695A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37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E60C-66AE-3EE3-DA0E-6D56A636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A6C8A-BE8E-BFF8-6826-E0C8F7409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36E2-DE98-B09F-0188-A112949A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8C580-9BF0-E1F2-F920-3E90E642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59F87-B534-4211-4012-788EEA46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21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A6FB-8A92-5600-2657-969A02FD2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BCC86-2C2D-37C4-A515-553BD849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4C8A0-8C05-1124-EED9-0FFC1E2F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95D3A-AB21-A779-AD47-71B2C72C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D8B5-B156-80B0-23C8-23E520FD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92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6F81-0A32-54EC-74C0-A96357F1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2B730-C58F-B51C-8114-53C55253C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3C460-D792-51AB-40F5-98F23F97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FA66D-3D39-3EAF-709B-8AB33BFC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8F21-FA2C-E2E4-0840-526E8A8E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00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0DA8-09FF-0367-DB49-D5780E27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EDFA-367A-2009-FF50-E461DC698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B1B7F-B63D-39E8-29B4-58DED0F4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223B1-628C-686E-75AD-057C6E76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A7192-C234-E34C-C665-8FCCF703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A5133-ED71-2E8C-4F10-F527FA88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32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29AC-A606-020D-F284-009F2A17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6825-2465-7413-0C7E-A96D438B3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51431-2224-97A8-CBA2-338115DC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C5E8E-1AC1-38AF-AAF5-5DEDEEDD4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7530C-0262-0D0A-60C4-7B84A16FC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A1B82-12DB-AF5E-8EE5-5C5B9AA3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73246-AB34-A459-2346-B1BD7A2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FAC47-7986-D730-31B3-37F9C191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32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4792-3E3F-646A-FCEF-7DCBD49B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4212E-F013-D837-0C13-675B0FF7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58A1C-59EB-471C-3131-7A188491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FECA1-2A6B-90B2-DF9E-CD4BD499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18BFE-EB7E-071F-9BC3-1BD0101E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C0EDF-2A49-E797-46E7-36CBD395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6C083-9A53-6B3D-516E-66195BF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1401-C5C3-5500-5AD9-7DD28DB8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99EE-32C0-D4F8-89E0-A8D0540E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45921-3FBA-793E-B2CD-3E621436C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18D82-7147-01E1-6E05-1A950292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A0A2-7723-32D5-F9B7-DB8B9C93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DA998-3376-E2D2-7C43-8293C7BF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0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4F55-0857-2106-A901-30228944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C5128-7213-1D62-B37B-98CCC1FBB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BC59C-4C94-2B41-B809-6AAFC173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59A78-9601-30E9-0750-26A17032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6A86C-841A-33BA-0509-5173409C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1F7EF-C1D9-65AE-DDAC-0B17F7CC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74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B3B79-16E7-72F2-BEAD-B90D2739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97BF-8235-473A-2D96-4F26593DF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AC150-A969-CAE7-04E9-0F84E9A6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EF329-DDB6-AC98-C6D1-A921AFA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EA0F8-3B9F-0D99-5137-CF90236E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69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AD30B-D47F-CBD5-E4A5-1AC64FD73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304BB-72F1-66E3-8BED-AAA422DB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858E-65DC-CA81-9E76-304CF4BB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6EE03-4241-4061-129C-5B4BFCD6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5DDB-FB58-F415-7F9C-BBF0695A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458AA-786D-6BCF-46AB-19CFDA7D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1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3C98-C368-9FCF-D25C-1A7D7FD5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1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FB105-73FE-9514-28D9-86AE3670D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CB8E-545D-ADAF-3381-B65D25097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D10B-F9B2-50B8-8A1F-ABDE259E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458AA-786D-6BCF-46AB-19CFDA7D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3C98-C368-9FCF-D25C-1A7D7FD5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FB105-73FE-9514-28D9-86AE3670D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CB8E-545D-ADAF-3381-B65D25097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D10B-F9B2-50B8-8A1F-ABDE259E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458AA-786D-6BCF-46AB-19CFDA7D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3C98-C368-9FCF-D25C-1A7D7FD5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FB105-73FE-9514-28D9-86AE3670D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E8AA88D8-0C54-41FC-9BB6-720D4CC4DA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CB8E-545D-ADAF-3381-B65D25097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D10B-F9B2-50B8-8A1F-ABDE259E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415C26E6-CB38-4FF4-9A07-3058FB1C2C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microsoft.com/office/2007/relationships/hdphoto" Target="../media/hdphoto4.wdp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B496D7-69AF-1258-4A53-6CA9839857E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9" y="309462"/>
            <a:ext cx="13629398" cy="7615783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89ADBB34-1DAC-EF93-CBC3-C802A5E3D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35710" y="2644958"/>
            <a:ext cx="2794686" cy="5584643"/>
          </a:xfrm>
          <a:prstGeom prst="rect">
            <a:avLst/>
          </a:prstGeom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F934BC98-C08F-A275-29E9-A72F4440C397}"/>
              </a:ext>
            </a:extLst>
          </p:cNvPr>
          <p:cNvSpPr txBox="1"/>
          <p:nvPr/>
        </p:nvSpPr>
        <p:spPr>
          <a:xfrm>
            <a:off x="685801" y="2553375"/>
            <a:ext cx="1380744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50000"/>
              </a:lnSpc>
            </a:pPr>
            <a:r>
              <a:rPr lang="en-GB" altLang="zh-CN" sz="432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</a:t>
            </a:r>
            <a:r>
              <a:rPr lang="en-GB" altLang="zh-CN" sz="432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 </a:t>
            </a:r>
            <a:r>
              <a:rPr lang="en-GB" altLang="zh-CN" sz="432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</a:t>
            </a:r>
            <a:r>
              <a:rPr lang="en-GB" altLang="zh-CN" sz="432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</a:t>
            </a:r>
            <a:r>
              <a:rPr lang="en-GB" altLang="zh-CN" sz="432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 TIẾT </a:t>
            </a:r>
            <a:r>
              <a:rPr lang="en-GB" altLang="zh-CN" sz="432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 defTabSz="1097280">
              <a:lnSpc>
                <a:spcPct val="150000"/>
              </a:lnSpc>
            </a:pPr>
            <a:r>
              <a:rPr lang="en-GB" altLang="zh-CN" sz="432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432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 </a:t>
            </a:r>
            <a:r>
              <a:rPr lang="en-GB" altLang="zh-CN" sz="432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altLang="zh-CN" sz="432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16D4F-ECCA-F35A-7C1D-3931FD95794E}"/>
              </a:ext>
            </a:extLst>
          </p:cNvPr>
          <p:cNvGrpSpPr/>
          <p:nvPr/>
        </p:nvGrpSpPr>
        <p:grpSpPr>
          <a:xfrm>
            <a:off x="4594978" y="435113"/>
            <a:ext cx="5598200" cy="679994"/>
            <a:chOff x="3397102" y="431804"/>
            <a:chExt cx="4665166" cy="566661"/>
          </a:xfrm>
        </p:grpSpPr>
        <p:sp>
          <p:nvSpPr>
            <p:cNvPr id="3" name="文本框 11">
              <a:extLst>
                <a:ext uri="{FF2B5EF4-FFF2-40B4-BE49-F238E27FC236}">
                  <a16:creationId xmlns:a16="http://schemas.microsoft.com/office/drawing/2014/main" id="{7B0F38B6-6F3A-C18A-E623-10CD24D6115D}"/>
                </a:ext>
              </a:extLst>
            </p:cNvPr>
            <p:cNvSpPr txBox="1"/>
            <p:nvPr/>
          </p:nvSpPr>
          <p:spPr>
            <a:xfrm>
              <a:off x="3397102" y="431804"/>
              <a:ext cx="4665166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97280">
                <a:defRPr/>
              </a:pPr>
              <a:r>
                <a:rPr lang="en-US" altLang="zh-CN" sz="288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 </a:t>
              </a:r>
              <a:r>
                <a:rPr lang="en-US" altLang="zh-CN" sz="288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 HỌC NGÔ GIA TỰ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288DB6-C055-394B-4FE5-4F4D6AF83F4A}"/>
                </a:ext>
              </a:extLst>
            </p:cNvPr>
            <p:cNvCxnSpPr>
              <a:cxnSpLocks/>
            </p:cNvCxnSpPr>
            <p:nvPr/>
          </p:nvCxnSpPr>
          <p:spPr>
            <a:xfrm>
              <a:off x="4312236" y="998465"/>
              <a:ext cx="26153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8F7642-5A90-F0A4-ACF9-018A75981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17" y="1128135"/>
            <a:ext cx="1546733" cy="1546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354" t="6252" r="2356" b="5112"/>
          <a:stretch/>
        </p:blipFill>
        <p:spPr>
          <a:xfrm>
            <a:off x="5852161" y="6066335"/>
            <a:ext cx="3474720" cy="18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9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1" y="392134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929397" y="580285"/>
            <a:ext cx="2579483" cy="1828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B25E45-B8C3-D2AA-31FD-C0A5EB79F6D9}"/>
              </a:ext>
            </a:extLst>
          </p:cNvPr>
          <p:cNvGrpSpPr/>
          <p:nvPr/>
        </p:nvGrpSpPr>
        <p:grpSpPr>
          <a:xfrm>
            <a:off x="1595053" y="829054"/>
            <a:ext cx="10050409" cy="4194890"/>
            <a:chOff x="2208770" y="1087319"/>
            <a:chExt cx="7746819" cy="3370820"/>
          </a:xfrm>
        </p:grpSpPr>
        <p:pic>
          <p:nvPicPr>
            <p:cNvPr id="5" name="图片 1" descr="D:\科研所资料\垃圾分类工作\指导手册\素材\244de02e91730d583deb517014b270c8.png244de02e91730d583deb517014b270c8">
              <a:extLst>
                <a:ext uri="{FF2B5EF4-FFF2-40B4-BE49-F238E27FC236}">
                  <a16:creationId xmlns:a16="http://schemas.microsoft.com/office/drawing/2014/main" id="{1B861266-5A10-D693-DCE9-3E543A8F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770" y="1087319"/>
              <a:ext cx="7746819" cy="337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0E6735-11C8-2DE6-F57D-B9CD1E8ADF39}"/>
                </a:ext>
              </a:extLst>
            </p:cNvPr>
            <p:cNvSpPr txBox="1"/>
            <p:nvPr/>
          </p:nvSpPr>
          <p:spPr>
            <a:xfrm>
              <a:off x="2971491" y="1628770"/>
              <a:ext cx="6382045" cy="2032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>
                <a:defRPr/>
              </a:pPr>
              <a:r>
                <a:rPr lang="en-GB" sz="7920" b="1">
                  <a:solidFill>
                    <a:srgbClr val="FF31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en-GB" sz="7920" b="1" smtClean="0">
                  <a:solidFill>
                    <a:srgbClr val="FF31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6:</a:t>
              </a:r>
            </a:p>
            <a:p>
              <a:pPr algn="ctr" defTabSz="1097280">
                <a:defRPr/>
              </a:pPr>
              <a:r>
                <a:rPr lang="en-GB" sz="7920" b="1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Chia sẻ cảm xúc</a:t>
              </a:r>
              <a:endParaRPr lang="en-US" sz="792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0" b="100000" l="14745" r="92263">
                        <a14:foregroundMark x1="37518" y1="41365" x2="37518" y2="41365"/>
                        <a14:foregroundMark x1="33431" y1="32836" x2="33431" y2="32836"/>
                        <a14:foregroundMark x1="33431" y1="32836" x2="34891" y2="35608"/>
                        <a14:foregroundMark x1="39708" y1="42431" x2="39708" y2="42431"/>
                        <a14:foregroundMark x1="40292" y1="43497" x2="40292" y2="43497"/>
                        <a14:foregroundMark x1="41460" y1="38166" x2="41460" y2="38166"/>
                        <a14:foregroundMark x1="41460" y1="38166" x2="41460" y2="38166"/>
                        <a14:foregroundMark x1="43066" y1="37740" x2="43066" y2="37740"/>
                        <a14:foregroundMark x1="64672" y1="35608" x2="64672" y2="35608"/>
                        <a14:foregroundMark x1="64672" y1="35608" x2="64672" y2="35608"/>
                        <a14:foregroundMark x1="67153" y1="44776" x2="68175" y2="46908"/>
                        <a14:foregroundMark x1="70219" y1="49467" x2="70219" y2="49467"/>
                        <a14:foregroundMark x1="75912" y1="34755" x2="75912" y2="34755"/>
                        <a14:foregroundMark x1="83504" y1="40725" x2="83504" y2="40725"/>
                        <a14:foregroundMark x1="83504" y1="40725" x2="83504" y2="40725"/>
                        <a14:foregroundMark x1="81460" y1="49467" x2="81460" y2="49467"/>
                        <a14:foregroundMark x1="81460" y1="49467" x2="81460" y2="49467"/>
                        <a14:foregroundMark x1="22044" y1="28571" x2="22044" y2="28571"/>
                        <a14:foregroundMark x1="22336" y1="28785" x2="22336" y2="287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572" y="4698712"/>
            <a:ext cx="4757689" cy="32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B496D7-69AF-1258-4A53-6CA9839857E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0" y="306908"/>
            <a:ext cx="13629398" cy="7615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12131"/>
            <a:ext cx="9444726" cy="1902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14223" y="6336941"/>
            <a:ext cx="5185674" cy="1902161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D6B6F17-CF74-5406-1CBE-F75841A86C8A}"/>
              </a:ext>
            </a:extLst>
          </p:cNvPr>
          <p:cNvSpPr/>
          <p:nvPr/>
        </p:nvSpPr>
        <p:spPr>
          <a:xfrm>
            <a:off x="830950" y="724419"/>
            <a:ext cx="522007" cy="5074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 0"/>
          <p:cNvSpPr/>
          <p:nvPr/>
        </p:nvSpPr>
        <p:spPr>
          <a:xfrm>
            <a:off x="3481420" y="638652"/>
            <a:ext cx="7544038" cy="602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600" dirty="0">
                <a:solidFill>
                  <a:srgbClr val="00B05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 ĐỘNG 6: CHIA SẺ CẢM XÚC</a:t>
            </a:r>
          </a:p>
        </p:txBody>
      </p:sp>
      <p:sp>
        <p:nvSpPr>
          <p:cNvPr id="50" name="Shape 2"/>
          <p:cNvSpPr/>
          <p:nvPr/>
        </p:nvSpPr>
        <p:spPr>
          <a:xfrm>
            <a:off x="3155981" y="1580688"/>
            <a:ext cx="7544038" cy="709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</p:sp>
      <p:sp>
        <p:nvSpPr>
          <p:cNvPr id="59" name="Text 3"/>
          <p:cNvSpPr/>
          <p:nvPr/>
        </p:nvSpPr>
        <p:spPr>
          <a:xfrm>
            <a:off x="4502519" y="1829275"/>
            <a:ext cx="287190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 thể hiện Yêu thương</a:t>
            </a:r>
            <a:endParaRPr lang="en-US" sz="32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1" name="Shape 5"/>
          <p:cNvSpPr/>
          <p:nvPr/>
        </p:nvSpPr>
        <p:spPr>
          <a:xfrm>
            <a:off x="3226693" y="4587363"/>
            <a:ext cx="7544038" cy="774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62" name="Text 6"/>
          <p:cNvSpPr/>
          <p:nvPr/>
        </p:nvSpPr>
        <p:spPr>
          <a:xfrm>
            <a:off x="4411487" y="4837516"/>
            <a:ext cx="319539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 nhận được Yêu thương</a:t>
            </a:r>
            <a:endParaRPr lang="en-US" sz="32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067" y="4167300"/>
            <a:ext cx="1637914" cy="16379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484958" y="2967655"/>
            <a:ext cx="2157441" cy="1207017"/>
          </a:xfrm>
          <a:prstGeom prst="cloud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rgbClr val="7030A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Vui vẻ</a:t>
            </a:r>
            <a:endParaRPr lang="en-US" sz="3200">
              <a:solidFill>
                <a:srgbClr val="7030A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5263163" y="2913957"/>
            <a:ext cx="3489159" cy="1207017"/>
          </a:xfrm>
          <a:prstGeom prst="cloud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rgbClr val="7030A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Hạnh phúc</a:t>
            </a:r>
            <a:endParaRPr lang="en-US" sz="3200">
              <a:solidFill>
                <a:srgbClr val="7030A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362077" y="2926342"/>
            <a:ext cx="2219324" cy="1207017"/>
          </a:xfrm>
          <a:prstGeom prst="cloud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rgbClr val="7030A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 ích</a:t>
            </a:r>
            <a:endParaRPr lang="en-US" sz="3200">
              <a:solidFill>
                <a:srgbClr val="7030A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2484958" y="5779205"/>
            <a:ext cx="2157441" cy="1207017"/>
          </a:xfrm>
          <a:prstGeom prst="cloud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Ấm áp</a:t>
            </a:r>
            <a:endParaRPr lang="en-US" sz="320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5540798" y="5623748"/>
            <a:ext cx="2602620" cy="1207017"/>
          </a:xfrm>
          <a:prstGeom prst="cloud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Biết ơn</a:t>
            </a:r>
            <a:endParaRPr lang="en-US" sz="320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9041817" y="5721028"/>
            <a:ext cx="3267147" cy="1207017"/>
          </a:xfrm>
          <a:prstGeom prst="cloud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Cảm động</a:t>
            </a:r>
            <a:endParaRPr lang="en-US" sz="320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63" b="87778" l="36042" r="62604"/>
                    </a14:imgEffect>
                  </a14:imgLayer>
                </a14:imgProps>
              </a:ext>
            </a:extLst>
          </a:blip>
          <a:srcRect l="35244" t="43496" r="36707" b="11192"/>
          <a:stretch/>
        </p:blipFill>
        <p:spPr>
          <a:xfrm>
            <a:off x="1655222" y="1315864"/>
            <a:ext cx="1363603" cy="12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1" y="328413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929397" y="580285"/>
            <a:ext cx="2579483" cy="1828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pic>
        <p:nvPicPr>
          <p:cNvPr id="5" name="图片 1" descr="D:\科研所资料\垃圾分类工作\指导手册\素材\244de02e91730d583deb517014b270c8.png244de02e91730d583deb517014b270c8">
            <a:extLst>
              <a:ext uri="{FF2B5EF4-FFF2-40B4-BE49-F238E27FC236}">
                <a16:creationId xmlns:a16="http://schemas.microsoft.com/office/drawing/2014/main" id="{1B861266-5A10-D693-DCE9-3E543A8F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463" y="1483459"/>
            <a:ext cx="8881552" cy="436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0E6735-11C8-2DE6-F57D-B9CD1E8ADF39}"/>
              </a:ext>
            </a:extLst>
          </p:cNvPr>
          <p:cNvSpPr txBox="1"/>
          <p:nvPr/>
        </p:nvSpPr>
        <p:spPr>
          <a:xfrm>
            <a:off x="3208567" y="2291184"/>
            <a:ext cx="765845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defRPr/>
            </a:pPr>
            <a:r>
              <a:rPr lang="en-GB" sz="7920" b="1">
                <a:solidFill>
                  <a:srgbClr val="FF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GB" sz="7920" b="1" smtClean="0">
                <a:solidFill>
                  <a:srgbClr val="FF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  <a:p>
            <a:pPr algn="ctr" defTabSz="1097280">
              <a:defRPr/>
            </a:pPr>
            <a:r>
              <a:rPr lang="en-GB" sz="792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lang="en-GB" sz="792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8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0585" y="146566"/>
            <a:ext cx="13474470" cy="786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/>
          <p:nvPr/>
        </p:nvSpPr>
        <p:spPr>
          <a:xfrm>
            <a:off x="4043729" y="395163"/>
            <a:ext cx="6464111" cy="653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HOẠT ĐỘNG 7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30" y="1296976"/>
            <a:ext cx="10141570" cy="612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0585" y="146566"/>
            <a:ext cx="13474470" cy="786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4043729" y="395163"/>
            <a:ext cx="6464111" cy="653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HOẠT ĐỘNG 7</a:t>
            </a:r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: </a:t>
            </a:r>
            <a:r>
              <a:rPr lang="en-US" sz="3600" b="1" smtClean="0">
                <a:solidFill>
                  <a:srgbClr val="C00000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VẬN DỤNG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 0"/>
          <p:cNvSpPr/>
          <p:nvPr/>
        </p:nvSpPr>
        <p:spPr>
          <a:xfrm>
            <a:off x="2610623" y="1123592"/>
            <a:ext cx="11644432" cy="642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6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THỰC HÀNH ĐÓNG VAI: LAN TỎA YÊU THƯƠNG</a:t>
            </a:r>
          </a:p>
        </p:txBody>
      </p:sp>
      <p:sp>
        <p:nvSpPr>
          <p:cNvPr id="17" name="Text 1"/>
          <p:cNvSpPr/>
          <p:nvPr/>
        </p:nvSpPr>
        <p:spPr>
          <a:xfrm>
            <a:off x="1152941" y="1795963"/>
            <a:ext cx="13102114" cy="108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Các nhóm cùng nhau </a:t>
            </a:r>
            <a:r>
              <a:rPr lang="en-US" sz="3200" b="1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thảo </a:t>
            </a: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luận nhóm 4 </a:t>
            </a:r>
            <a:r>
              <a:rPr lang="en-US" sz="3200" b="1" dirty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và đóng vai </a:t>
            </a:r>
            <a:r>
              <a:rPr lang="en-US" sz="3200" b="1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thể </a:t>
            </a: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hiện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3200" b="1" dirty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tình yêu </a:t>
            </a:r>
            <a:r>
              <a:rPr lang="en-US" sz="3200" b="1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thương </a:t>
            </a: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trong </a:t>
            </a:r>
            <a:r>
              <a:rPr lang="en-US" sz="3200" b="1" dirty="0">
                <a:solidFill>
                  <a:srgbClr val="3B3535"/>
                </a:solidFill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các tình huống thực tế sau: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8" name="Text 5"/>
          <p:cNvSpPr/>
          <p:nvPr/>
        </p:nvSpPr>
        <p:spPr>
          <a:xfrm>
            <a:off x="1582788" y="4192758"/>
            <a:ext cx="256877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Thấy bạn </a:t>
            </a:r>
            <a:r>
              <a:rPr lang="en-US" sz="3200" b="1">
                <a:solidFill>
                  <a:srgbClr val="3B3535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bị </a:t>
            </a: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ngã ở trường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9" name="Shape 8"/>
          <p:cNvSpPr/>
          <p:nvPr/>
        </p:nvSpPr>
        <p:spPr>
          <a:xfrm>
            <a:off x="833887" y="3636107"/>
            <a:ext cx="6441996" cy="121920"/>
          </a:xfrm>
          <a:prstGeom prst="roundRect">
            <a:avLst>
              <a:gd name="adj" fmla="val 26864"/>
            </a:avLst>
          </a:prstGeom>
          <a:solidFill>
            <a:srgbClr val="F5A3A3"/>
          </a:solidFill>
          <a:ln/>
        </p:spPr>
      </p:sp>
      <p:sp>
        <p:nvSpPr>
          <p:cNvPr id="20" name="Shape 9"/>
          <p:cNvSpPr/>
          <p:nvPr/>
        </p:nvSpPr>
        <p:spPr>
          <a:xfrm>
            <a:off x="3596375" y="3347518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F5A3A3"/>
          </a:solidFill>
          <a:ln/>
        </p:spPr>
      </p:sp>
      <p:sp>
        <p:nvSpPr>
          <p:cNvPr id="22" name="Text 10"/>
          <p:cNvSpPr/>
          <p:nvPr/>
        </p:nvSpPr>
        <p:spPr>
          <a:xfrm>
            <a:off x="8200262" y="4283484"/>
            <a:ext cx="3005614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smtClean="0">
                <a:solidFill>
                  <a:srgbClr val="3B3535"/>
                </a:solidFill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Thấy cụ già xách đồ nặng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23" name="Shape 18"/>
          <p:cNvSpPr/>
          <p:nvPr/>
        </p:nvSpPr>
        <p:spPr>
          <a:xfrm>
            <a:off x="7694338" y="3628521"/>
            <a:ext cx="6441996" cy="121920"/>
          </a:xfrm>
          <a:prstGeom prst="roundRect">
            <a:avLst>
              <a:gd name="adj" fmla="val 26864"/>
            </a:avLst>
          </a:prstGeom>
          <a:solidFill>
            <a:srgbClr val="F5A3A3"/>
          </a:solidFill>
          <a:ln/>
        </p:spPr>
      </p:sp>
      <p:sp>
        <p:nvSpPr>
          <p:cNvPr id="24" name="Shape 19"/>
          <p:cNvSpPr/>
          <p:nvPr/>
        </p:nvSpPr>
        <p:spPr>
          <a:xfrm>
            <a:off x="10696916" y="3354709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F5A3A3"/>
          </a:solidFill>
          <a:ln/>
        </p:spPr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29187"/>
          <a:stretch/>
        </p:blipFill>
        <p:spPr>
          <a:xfrm>
            <a:off x="2347484" y="4884234"/>
            <a:ext cx="3152745" cy="272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24" y="5798633"/>
            <a:ext cx="476250" cy="2762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47484" y="6846849"/>
            <a:ext cx="755234" cy="60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511" y="4897504"/>
            <a:ext cx="3888274" cy="2694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290" y="342570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1</a:t>
            </a:r>
            <a:endParaRPr lang="en-US" sz="32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07832" y="341509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endParaRPr lang="en-US" sz="320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0585" y="146566"/>
            <a:ext cx="13474470" cy="786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/>
          <p:nvPr/>
        </p:nvSpPr>
        <p:spPr>
          <a:xfrm>
            <a:off x="4043729" y="395163"/>
            <a:ext cx="6464111" cy="653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HOẠT ĐỘNG 7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 0"/>
          <p:cNvSpPr/>
          <p:nvPr/>
        </p:nvSpPr>
        <p:spPr>
          <a:xfrm>
            <a:off x="2610623" y="1123592"/>
            <a:ext cx="11644432" cy="642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THỰC HÀNH ĐÓNG VAI: LAN TỎA YÊU THƯƠNG</a:t>
            </a:r>
          </a:p>
        </p:txBody>
      </p:sp>
      <p:sp>
        <p:nvSpPr>
          <p:cNvPr id="17" name="Text 1"/>
          <p:cNvSpPr/>
          <p:nvPr/>
        </p:nvSpPr>
        <p:spPr>
          <a:xfrm>
            <a:off x="1152941" y="1795963"/>
            <a:ext cx="13102114" cy="108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Các nhóm cùng nhau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thảo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luận nhóm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và đóng vai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thể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hiện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tình yêu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thương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trong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oboto Light" pitchFamily="34" charset="-122"/>
                <a:cs typeface="Roboto Light" pitchFamily="34" charset="-120"/>
              </a:rPr>
              <a:t>các tình huống thực tế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 5"/>
          <p:cNvSpPr/>
          <p:nvPr/>
        </p:nvSpPr>
        <p:spPr>
          <a:xfrm>
            <a:off x="1582788" y="4192758"/>
            <a:ext cx="256877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Thấy bạn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bị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ngã ở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Shape 8"/>
          <p:cNvSpPr/>
          <p:nvPr/>
        </p:nvSpPr>
        <p:spPr>
          <a:xfrm>
            <a:off x="833887" y="3636107"/>
            <a:ext cx="6441996" cy="121920"/>
          </a:xfrm>
          <a:prstGeom prst="roundRect">
            <a:avLst>
              <a:gd name="adj" fmla="val 26864"/>
            </a:avLst>
          </a:prstGeom>
          <a:solidFill>
            <a:srgbClr val="F5A3A3"/>
          </a:solidFill>
          <a:ln/>
        </p:spPr>
      </p:sp>
      <p:sp>
        <p:nvSpPr>
          <p:cNvPr id="20" name="Shape 9"/>
          <p:cNvSpPr/>
          <p:nvPr/>
        </p:nvSpPr>
        <p:spPr>
          <a:xfrm>
            <a:off x="3596375" y="3347518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F5A3A3"/>
          </a:solidFill>
          <a:ln/>
        </p:spPr>
      </p:sp>
      <p:sp>
        <p:nvSpPr>
          <p:cNvPr id="22" name="Text 10"/>
          <p:cNvSpPr/>
          <p:nvPr/>
        </p:nvSpPr>
        <p:spPr>
          <a:xfrm>
            <a:off x="8019386" y="4301108"/>
            <a:ext cx="3005614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UTM Avo" panose="02040603050506020204" pitchFamily="18" charset="0"/>
                <a:ea typeface="Red Hat Text" pitchFamily="34" charset="-122"/>
                <a:cs typeface="Red Hat Text" pitchFamily="34" charset="-120"/>
              </a:rPr>
              <a:t>Thấy cụ già xách đồ nặng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Shape 18"/>
          <p:cNvSpPr/>
          <p:nvPr/>
        </p:nvSpPr>
        <p:spPr>
          <a:xfrm>
            <a:off x="7513462" y="3646145"/>
            <a:ext cx="6441996" cy="121920"/>
          </a:xfrm>
          <a:prstGeom prst="roundRect">
            <a:avLst>
              <a:gd name="adj" fmla="val 26864"/>
            </a:avLst>
          </a:prstGeom>
          <a:solidFill>
            <a:srgbClr val="F5A3A3"/>
          </a:solidFill>
          <a:ln/>
        </p:spPr>
      </p:sp>
      <p:sp>
        <p:nvSpPr>
          <p:cNvPr id="24" name="Shape 19"/>
          <p:cNvSpPr/>
          <p:nvPr/>
        </p:nvSpPr>
        <p:spPr>
          <a:xfrm>
            <a:off x="10516040" y="3372333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F5A3A3"/>
          </a:solidFill>
          <a:ln/>
        </p:spPr>
      </p:sp>
      <p:sp>
        <p:nvSpPr>
          <p:cNvPr id="2" name="TextBox 1"/>
          <p:cNvSpPr txBox="1"/>
          <p:nvPr/>
        </p:nvSpPr>
        <p:spPr>
          <a:xfrm>
            <a:off x="3707290" y="342570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1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26956" y="343271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375" y="4796980"/>
            <a:ext cx="7504772" cy="3068253"/>
          </a:xfrm>
          <a:prstGeom prst="roundRect">
            <a:avLst/>
          </a:prstGeom>
          <a:solidFill>
            <a:srgbClr val="FFCC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43740" y="4786942"/>
            <a:ext cx="3938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mtClean="0">
                <a:solidFill>
                  <a:srgbClr val="7030A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Tiêu chí đánh giá</a:t>
            </a:r>
            <a:endParaRPr lang="en-US" sz="3600">
              <a:solidFill>
                <a:srgbClr val="7030A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7588163" y="5613741"/>
            <a:ext cx="499987" cy="47934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5-Point Star 24"/>
          <p:cNvSpPr/>
          <p:nvPr/>
        </p:nvSpPr>
        <p:spPr>
          <a:xfrm>
            <a:off x="7588163" y="6336201"/>
            <a:ext cx="538625" cy="5543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5-Point Star 30"/>
          <p:cNvSpPr/>
          <p:nvPr/>
        </p:nvSpPr>
        <p:spPr>
          <a:xfrm>
            <a:off x="8088150" y="7193623"/>
            <a:ext cx="557561" cy="50150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8264870" y="5613740"/>
            <a:ext cx="499987" cy="47934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8864886" y="5613740"/>
            <a:ext cx="499987" cy="47934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9514786" y="5604391"/>
            <a:ext cx="499987" cy="47934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8264870" y="6325049"/>
            <a:ext cx="538625" cy="5543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8903958" y="6325049"/>
            <a:ext cx="538625" cy="5543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10191493" y="5613741"/>
            <a:ext cx="499987" cy="47934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8817600" y="7183455"/>
            <a:ext cx="538625" cy="5543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71888" y="5557938"/>
            <a:ext cx="3431109" cy="669608"/>
            <a:chOff x="3375913" y="5567976"/>
            <a:chExt cx="3431109" cy="793416"/>
          </a:xfrm>
        </p:grpSpPr>
        <p:sp>
          <p:nvSpPr>
            <p:cNvPr id="10" name="Rounded Rectangle 9"/>
            <p:cNvSpPr/>
            <p:nvPr/>
          </p:nvSpPr>
          <p:spPr>
            <a:xfrm>
              <a:off x="3375913" y="5567976"/>
              <a:ext cx="3431109" cy="7934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01483" y="5720576"/>
              <a:ext cx="542246" cy="4882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smtClean="0">
                  <a:solidFill>
                    <a:schemeClr val="tx1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1</a:t>
              </a:r>
              <a:endParaRPr lang="en-US" sz="280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11265" y="5552423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smtClean="0">
                <a:solidFill>
                  <a:schemeClr val="accent5">
                    <a:lumMod val="50000"/>
                  </a:schemeClr>
                </a:solidFill>
              </a:rPr>
              <a:t>Hành động</a:t>
            </a:r>
            <a:endParaRPr lang="en-US" sz="3600" b="1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771888" y="6417277"/>
            <a:ext cx="3431109" cy="572604"/>
            <a:chOff x="3375913" y="5567976"/>
            <a:chExt cx="3431109" cy="793416"/>
          </a:xfrm>
        </p:grpSpPr>
        <p:sp>
          <p:nvSpPr>
            <p:cNvPr id="41" name="Rounded Rectangle 40"/>
            <p:cNvSpPr/>
            <p:nvPr/>
          </p:nvSpPr>
          <p:spPr>
            <a:xfrm>
              <a:off x="3375913" y="5567976"/>
              <a:ext cx="3431109" cy="7934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501483" y="5720576"/>
              <a:ext cx="542246" cy="4882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smtClean="0">
                  <a:solidFill>
                    <a:schemeClr val="tx1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2</a:t>
              </a:r>
              <a:endParaRPr lang="en-US" sz="280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41577" y="7123966"/>
            <a:ext cx="4057776" cy="640816"/>
            <a:chOff x="3375913" y="5567976"/>
            <a:chExt cx="3431109" cy="793416"/>
          </a:xfrm>
        </p:grpSpPr>
        <p:sp>
          <p:nvSpPr>
            <p:cNvPr id="44" name="Rounded Rectangle 43"/>
            <p:cNvSpPr/>
            <p:nvPr/>
          </p:nvSpPr>
          <p:spPr>
            <a:xfrm>
              <a:off x="3375913" y="5567976"/>
              <a:ext cx="3431109" cy="7934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501483" y="5720576"/>
              <a:ext cx="542246" cy="4882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smtClean="0">
                  <a:solidFill>
                    <a:schemeClr val="tx1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3</a:t>
              </a:r>
              <a:endParaRPr lang="en-US" sz="280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728490" y="6333512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smtClean="0">
                <a:solidFill>
                  <a:srgbClr val="7030A0"/>
                </a:solidFill>
              </a:rPr>
              <a:t>Lời nói</a:t>
            </a:r>
            <a:endParaRPr lang="en-US" sz="3600" b="1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1021" y="7145124"/>
            <a:ext cx="3117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smtClean="0">
                <a:solidFill>
                  <a:srgbClr val="C00000"/>
                </a:solidFill>
              </a:rPr>
              <a:t>Nét mặt, cử chỉ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/>
          <a:stretch/>
        </p:blipFill>
        <p:spPr>
          <a:xfrm>
            <a:off x="1156641" y="535258"/>
            <a:ext cx="12220692" cy="6456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5943" y="7326351"/>
            <a:ext cx="1418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 sinh quyên góp  - Ủng hộ đồng bào chịu ảnh hưởng do bão lũ</a:t>
            </a:r>
            <a:endParaRPr lang="en-US" sz="360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7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1" y="328413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929397" y="580285"/>
            <a:ext cx="2579483" cy="1828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0E6735-11C8-2DE6-F57D-B9CD1E8ADF39}"/>
              </a:ext>
            </a:extLst>
          </p:cNvPr>
          <p:cNvSpPr txBox="1"/>
          <p:nvPr/>
        </p:nvSpPr>
        <p:spPr>
          <a:xfrm>
            <a:off x="2829919" y="1111251"/>
            <a:ext cx="765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smtClean="0">
                <a:ln>
                  <a:noFill/>
                </a:ln>
                <a:solidFill>
                  <a:srgbClr val="FF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thương con người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033" y="2292118"/>
            <a:ext cx="5956749" cy="433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Yêu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thương bố mẹ,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Giúp đỡ ông bà.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Anh em thuận hòa,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Con cháu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ngoan ngoãn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1803" y="1469259"/>
            <a:ext cx="5956749" cy="5334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Bạn bè giúp đỡ,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Hàng xóm vui cười.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Yêu thương mọi người,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Cuộc sống tươi đẹp.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🌸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2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1" y="328413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929397" y="580285"/>
            <a:ext cx="2579483" cy="1828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0E6735-11C8-2DE6-F57D-B9CD1E8ADF39}"/>
              </a:ext>
            </a:extLst>
          </p:cNvPr>
          <p:cNvSpPr txBox="1"/>
          <p:nvPr/>
        </p:nvSpPr>
        <p:spPr>
          <a:xfrm>
            <a:off x="2829919" y="828143"/>
            <a:ext cx="765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smtClean="0">
                <a:ln>
                  <a:noFill/>
                </a:ln>
                <a:solidFill>
                  <a:srgbClr val="FF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GB" sz="5400" b="1" i="0" u="none" strike="noStrike" kern="1200" cap="none" spc="0" normalizeH="0" noProof="0" smtClean="0">
                <a:ln>
                  <a:noFill/>
                </a:ln>
                <a:solidFill>
                  <a:srgbClr val="FF3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thương con người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3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033" y="2292118"/>
            <a:ext cx="59567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Yêu thương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/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Giúp </a:t>
            </a: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đỡ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/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                  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thuận hòa,</a:t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Con cháu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ngoan ngoãn</a:t>
            </a: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1803" y="1469259"/>
            <a:ext cx="59567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sz="320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                 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giúp đỡ,</a:t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                 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vui cười.</a:t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 smtClean="0">
                <a:latin typeface="UTM Avo" panose="02040603050506020204" pitchFamily="18" charset="0"/>
                <a:ea typeface="Times New Roman" panose="02020603050405020304" pitchFamily="18" charset="0"/>
              </a:rPr>
              <a:t>                   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mọi người,</a:t>
            </a:r>
            <a:b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</a:b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</a:rPr>
              <a:t>Cuộc sống tươi đẹp. </a:t>
            </a:r>
            <a:r>
              <a:rPr lang="en-US" sz="3600">
                <a:latin typeface="UTM Avo" panose="02040603050506020204" pitchFamily="18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🌸</a:t>
            </a:r>
            <a:endParaRPr lang="en-US" sz="360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99" y="2192542"/>
            <a:ext cx="1398577" cy="1061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963" y="3460601"/>
            <a:ext cx="1415052" cy="1075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23395"/>
          <a:stretch/>
        </p:blipFill>
        <p:spPr>
          <a:xfrm>
            <a:off x="2271253" y="4547721"/>
            <a:ext cx="1295364" cy="112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41058"/>
          <a:stretch/>
        </p:blipFill>
        <p:spPr>
          <a:xfrm>
            <a:off x="7991803" y="3564675"/>
            <a:ext cx="2170524" cy="1283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591" y="4794628"/>
            <a:ext cx="1425857" cy="1207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981" y="2299908"/>
            <a:ext cx="2284424" cy="11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99" y="306909"/>
            <a:ext cx="13629398" cy="7615783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89ADBB34-1DAC-EF93-CBC3-C802A5E3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2456" y="540234"/>
            <a:ext cx="3847939" cy="7689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C1D9C-53FB-64F5-DD2E-9B6B115F2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" y="5283989"/>
            <a:ext cx="14625730" cy="2945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11DFE8-512F-C506-8B1D-20BAD584A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464"/>
          <a:stretch/>
        </p:blipFill>
        <p:spPr>
          <a:xfrm rot="20067243">
            <a:off x="1004753" y="2017825"/>
            <a:ext cx="1870590" cy="11885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68C98E-5EFD-6A44-3D5B-DF40D71956BF}"/>
              </a:ext>
            </a:extLst>
          </p:cNvPr>
          <p:cNvSpPr txBox="1"/>
          <p:nvPr/>
        </p:nvSpPr>
        <p:spPr>
          <a:xfrm>
            <a:off x="2285737" y="3006805"/>
            <a:ext cx="1052403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>
              <a:defRPr/>
            </a:pPr>
            <a:r>
              <a:rPr lang="en-US" sz="648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74767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B496D7-69AF-1258-4A53-6CA9839857E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1" y="392134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231076" y="713179"/>
            <a:ext cx="3415916" cy="24211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A7B6A5-DB3F-7690-B60F-386EFFD4CFB8}"/>
              </a:ext>
            </a:extLst>
          </p:cNvPr>
          <p:cNvGrpSpPr/>
          <p:nvPr/>
        </p:nvGrpSpPr>
        <p:grpSpPr>
          <a:xfrm>
            <a:off x="4666" y="6327439"/>
            <a:ext cx="14630399" cy="1902161"/>
            <a:chOff x="3888" y="5272866"/>
            <a:chExt cx="12191999" cy="15851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B5C426-EEC2-E0C0-C158-9F814A61F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" y="5272866"/>
              <a:ext cx="7870605" cy="15851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7872BE-B2BE-6763-CA91-636523400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95"/>
            <a:stretch/>
          </p:blipFill>
          <p:spPr>
            <a:xfrm flipH="1">
              <a:off x="7874492" y="5272866"/>
              <a:ext cx="4321395" cy="158513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54E46-07EB-4486-9B9C-A6BCDB66FEB9}"/>
              </a:ext>
            </a:extLst>
          </p:cNvPr>
          <p:cNvGrpSpPr/>
          <p:nvPr/>
        </p:nvGrpSpPr>
        <p:grpSpPr>
          <a:xfrm>
            <a:off x="2268829" y="1802725"/>
            <a:ext cx="8524575" cy="4385450"/>
            <a:chOff x="2845381" y="1603119"/>
            <a:chExt cx="7103813" cy="3654542"/>
          </a:xfrm>
        </p:grpSpPr>
        <p:pic>
          <p:nvPicPr>
            <p:cNvPr id="13" name="图片 1" descr="D:\科研所资料\垃圾分类工作\指导手册\素材\244de02e91730d583deb517014b270c8.png244de02e91730d583deb517014b270c8">
              <a:extLst>
                <a:ext uri="{FF2B5EF4-FFF2-40B4-BE49-F238E27FC236}">
                  <a16:creationId xmlns:a16="http://schemas.microsoft.com/office/drawing/2014/main" id="{4F8CB53E-A62B-6567-BD00-8144B908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381" y="1603119"/>
              <a:ext cx="7103813" cy="365454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0E6735-11C8-2DE6-F57D-B9CD1E8ADF39}"/>
                </a:ext>
              </a:extLst>
            </p:cNvPr>
            <p:cNvSpPr txBox="1"/>
            <p:nvPr/>
          </p:nvSpPr>
          <p:spPr>
            <a:xfrm>
              <a:off x="3989886" y="2853598"/>
              <a:ext cx="4852023" cy="1102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97280">
                <a:defRPr/>
              </a:pPr>
              <a:r>
                <a:rPr lang="en-US" sz="8000" b="1" smtClean="0">
                  <a:ln w="12700">
                    <a:noFill/>
                  </a:ln>
                  <a:solidFill>
                    <a:srgbClr val="61B4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KHỞI ĐỘNG</a:t>
              </a:r>
              <a:endParaRPr lang="en-US" sz="8000" b="1" dirty="0">
                <a:ln w="12700">
                  <a:noFill/>
                </a:ln>
                <a:solidFill>
                  <a:srgbClr val="61B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01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87" y="207027"/>
            <a:ext cx="13629398" cy="761578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E393417-0654-4378-E3F1-941BCB33B14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20">
            <a:off x="10191008" y="531347"/>
            <a:ext cx="3415916" cy="2421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CDB96D-81AC-2A27-B721-9536ADC2F483}"/>
              </a:ext>
            </a:extLst>
          </p:cNvPr>
          <p:cNvGrpSpPr/>
          <p:nvPr/>
        </p:nvGrpSpPr>
        <p:grpSpPr>
          <a:xfrm>
            <a:off x="1765727" y="1352579"/>
            <a:ext cx="8933805" cy="4255017"/>
            <a:chOff x="2645093" y="1601728"/>
            <a:chExt cx="7444837" cy="3654542"/>
          </a:xfrm>
        </p:grpSpPr>
        <p:pic>
          <p:nvPicPr>
            <p:cNvPr id="5" name="图片 1" descr="D:\科研所资料\垃圾分类工作\指导手册\素材\244de02e91730d583deb517014b270c8.png244de02e91730d583deb517014b270c8">
              <a:extLst>
                <a:ext uri="{FF2B5EF4-FFF2-40B4-BE49-F238E27FC236}">
                  <a16:creationId xmlns:a16="http://schemas.microsoft.com/office/drawing/2014/main" id="{1B861266-5A10-D693-DCE9-3E543A8F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093" y="1601728"/>
              <a:ext cx="7444837" cy="365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0E6735-11C8-2DE6-F57D-B9CD1E8ADF39}"/>
                </a:ext>
              </a:extLst>
            </p:cNvPr>
            <p:cNvSpPr txBox="1"/>
            <p:nvPr/>
          </p:nvSpPr>
          <p:spPr>
            <a:xfrm>
              <a:off x="3526400" y="2342550"/>
              <a:ext cx="5768994" cy="2172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97280">
                <a:defRPr/>
              </a:pPr>
              <a:r>
                <a:rPr lang="en-GB" sz="7920" b="1" smtClean="0">
                  <a:solidFill>
                    <a:srgbClr val="FF31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HOẠT ĐỘNG 5:</a:t>
              </a:r>
            </a:p>
            <a:p>
              <a:pPr algn="ctr" defTabSz="1097280">
                <a:defRPr/>
              </a:pPr>
              <a:r>
                <a:rPr lang="en-GB" sz="7920" b="1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Nhận biết</a:t>
              </a:r>
              <a:endParaRPr lang="en-US" sz="792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8" b="94030" l="0" r="99416">
                        <a14:foregroundMark x1="61314" y1="53945" x2="61314" y2="53945"/>
                        <a14:foregroundMark x1="56788" y1="30704" x2="56788" y2="30704"/>
                        <a14:foregroundMark x1="63066" y1="36887" x2="63066" y2="36887"/>
                        <a14:foregroundMark x1="64818" y1="36674" x2="64818" y2="36674"/>
                        <a14:foregroundMark x1="67591" y1="39872" x2="67591" y2="39872"/>
                        <a14:foregroundMark x1="62628" y1="31770" x2="62628" y2="31770"/>
                        <a14:foregroundMark x1="69197" y1="51599" x2="69197" y2="51599"/>
                        <a14:foregroundMark x1="70365" y1="44350" x2="70365" y2="44350"/>
                        <a14:foregroundMark x1="72701" y1="65245" x2="72701" y2="65245"/>
                        <a14:foregroundMark x1="68613" y1="66738" x2="68613" y2="66738"/>
                        <a14:foregroundMark x1="63066" y1="59275" x2="63066" y2="59275"/>
                        <a14:foregroundMark x1="66423" y1="64179" x2="66423" y2="64179"/>
                        <a14:foregroundMark x1="66423" y1="65885" x2="66423" y2="65885"/>
                        <a14:foregroundMark x1="71679" y1="71215" x2="71679" y2="71215"/>
                        <a14:foregroundMark x1="75912" y1="76546" x2="75912" y2="76546"/>
                        <a14:foregroundMark x1="78978" y1="73987" x2="78978" y2="73987"/>
                        <a14:foregroundMark x1="69197" y1="72281" x2="69197" y2="72281"/>
                        <a14:foregroundMark x1="67883" y1="73987" x2="69197" y2="73987"/>
                        <a14:foregroundMark x1="58102" y1="53518" x2="58102" y2="53518"/>
                        <a14:foregroundMark x1="64380" y1="46908" x2="65401" y2="47335"/>
                        <a14:foregroundMark x1="71971" y1="49893" x2="73869" y2="51599"/>
                        <a14:foregroundMark x1="77518" y1="54158" x2="77518" y2="54158"/>
                        <a14:foregroundMark x1="87737" y1="56716" x2="87737" y2="56716"/>
                        <a14:foregroundMark x1="88029" y1="57143" x2="88759" y2="57143"/>
                        <a14:foregroundMark x1="92117" y1="54158" x2="92117" y2="54158"/>
                        <a14:foregroundMark x1="90511" y1="49893" x2="90511" y2="49893"/>
                        <a14:foregroundMark x1="89489" y1="47974" x2="89489" y2="47974"/>
                        <a14:foregroundMark x1="89489" y1="43284" x2="89489" y2="43284"/>
                        <a14:foregroundMark x1="92117" y1="37313" x2="92117" y2="37313"/>
                        <a14:foregroundMark x1="92555" y1="37313" x2="92555" y2="37313"/>
                        <a14:foregroundMark x1="81168" y1="31770" x2="80438" y2="32623"/>
                        <a14:foregroundMark x1="82920" y1="54584" x2="82920" y2="54584"/>
                        <a14:foregroundMark x1="87007" y1="64819" x2="87007" y2="64819"/>
                        <a14:foregroundMark x1="89343" y1="71855" x2="89343" y2="72921"/>
                        <a14:foregroundMark x1="89343" y1="75267" x2="89343" y2="75267"/>
                        <a14:foregroundMark x1="93577" y1="63326" x2="93577" y2="63326"/>
                        <a14:foregroundMark x1="95620" y1="56503" x2="95620" y2="56503"/>
                        <a14:foregroundMark x1="95328" y1="51386" x2="95328" y2="51386"/>
                        <a14:foregroundMark x1="49489" y1="54584" x2="49489" y2="54584"/>
                        <a14:foregroundMark x1="40000" y1="69296" x2="40000" y2="69296"/>
                        <a14:foregroundMark x1="47007" y1="64606" x2="47007" y2="64606"/>
                        <a14:foregroundMark x1="42482" y1="71429" x2="42482" y2="71429"/>
                        <a14:foregroundMark x1="41752" y1="72708" x2="41752" y2="72708"/>
                        <a14:foregroundMark x1="42920" y1="59275" x2="42920" y2="59275"/>
                        <a14:foregroundMark x1="42920" y1="59275" x2="42920" y2="59275"/>
                        <a14:foregroundMark x1="42190" y1="64179" x2="42190" y2="64179"/>
                        <a14:foregroundMark x1="42482" y1="59275" x2="42482" y2="59275"/>
                        <a14:foregroundMark x1="47737" y1="60554" x2="47737" y2="60554"/>
                        <a14:foregroundMark x1="42920" y1="66311" x2="42920" y2="66311"/>
                        <a14:foregroundMark x1="45985" y1="63753" x2="45985" y2="63753"/>
                        <a14:foregroundMark x1="49489" y1="58209" x2="49489" y2="58209"/>
                        <a14:foregroundMark x1="33723" y1="46482" x2="33723" y2="46482"/>
                        <a14:foregroundMark x1="38394" y1="37740" x2="38394" y2="37740"/>
                        <a14:foregroundMark x1="43212" y1="36674" x2="43212" y2="36674"/>
                        <a14:foregroundMark x1="41898" y1="36674" x2="41898" y2="36674"/>
                        <a14:foregroundMark x1="36642" y1="44350" x2="36642" y2="44350"/>
                        <a14:foregroundMark x1="34453" y1="46055" x2="34453" y2="47335"/>
                        <a14:foregroundMark x1="18540" y1="37953" x2="18540" y2="37953"/>
                        <a14:foregroundMark x1="7299" y1="43923" x2="7299" y2="43923"/>
                        <a14:foregroundMark x1="10949" y1="50959" x2="10949" y2="50959"/>
                        <a14:foregroundMark x1="5401" y1="53518" x2="5401" y2="53518"/>
                        <a14:foregroundMark x1="72117" y1="48614" x2="72117" y2="48614"/>
                        <a14:foregroundMark x1="71679" y1="53945" x2="71679" y2="53945"/>
                        <a14:foregroundMark x1="71387" y1="56077" x2="71387" y2="56077"/>
                        <a14:foregroundMark x1="70219" y1="46055" x2="70219" y2="46055"/>
                        <a14:foregroundMark x1="73139" y1="43284" x2="73139" y2="43284"/>
                        <a14:foregroundMark x1="69635" y1="40725" x2="69635" y2="40725"/>
                        <a14:foregroundMark x1="75620" y1="50107" x2="75620" y2="50107"/>
                        <a14:foregroundMark x1="78394" y1="59275" x2="78394" y2="59275"/>
                        <a14:foregroundMark x1="78978" y1="62260" x2="78978" y2="62260"/>
                        <a14:foregroundMark x1="73869" y1="48401" x2="73869" y2="48401"/>
                        <a14:foregroundMark x1="67591" y1="42857" x2="67591" y2="42857"/>
                        <a14:foregroundMark x1="70219" y1="39872" x2="70365" y2="40938"/>
                        <a14:foregroundMark x1="73869" y1="46055" x2="73869" y2="46055"/>
                        <a14:foregroundMark x1="74453" y1="44776" x2="74453" y2="44776"/>
                        <a14:foregroundMark x1="18832" y1="36247" x2="18832" y2="362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409" y="4699435"/>
            <a:ext cx="5155997" cy="35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5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7" y="208137"/>
            <a:ext cx="13629398" cy="761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5613"/>
          <a:stretch/>
        </p:blipFill>
        <p:spPr>
          <a:xfrm>
            <a:off x="1258835" y="2476378"/>
            <a:ext cx="6240517" cy="4708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6036"/>
          <a:stretch/>
        </p:blipFill>
        <p:spPr>
          <a:xfrm>
            <a:off x="7499352" y="2910468"/>
            <a:ext cx="6149898" cy="4274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35" y="417569"/>
            <a:ext cx="1295400" cy="120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902" y="760789"/>
            <a:ext cx="7526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latin typeface="UTM Avo" panose="02040603050506020204" pitchFamily="18" charset="0"/>
              </a:rPr>
              <a:t>Hoạt động 5: Nhận xét hành động </a:t>
            </a:r>
          </a:p>
          <a:p>
            <a:r>
              <a:rPr lang="en-GB" sz="3200" b="1" smtClean="0">
                <a:latin typeface="UTM Avo" panose="02040603050506020204" pitchFamily="18" charset="0"/>
              </a:rPr>
              <a:t>của các bạn dưới đây</a:t>
            </a:r>
            <a:endParaRPr lang="en-US" sz="32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43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7" y="229329"/>
            <a:ext cx="13629398" cy="761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5613"/>
          <a:stretch/>
        </p:blipFill>
        <p:spPr>
          <a:xfrm>
            <a:off x="2041006" y="3525950"/>
            <a:ext cx="5242212" cy="4161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7173588"/>
            <a:ext cx="9444726" cy="105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6036"/>
          <a:stretch/>
        </p:blipFill>
        <p:spPr>
          <a:xfrm>
            <a:off x="7773339" y="3534191"/>
            <a:ext cx="5273588" cy="4152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952129"/>
            <a:ext cx="5185674" cy="1277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35" y="417569"/>
            <a:ext cx="1295400" cy="120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902" y="468401"/>
            <a:ext cx="1225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5: Nhận xét hành động của các bạn dưới đây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67860" y="1535454"/>
            <a:ext cx="673145" cy="492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15842" y="1220955"/>
            <a:ext cx="9269913" cy="21244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90890" y="1329261"/>
            <a:ext cx="4006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THẢO LUẬN NHÓM 2</a:t>
            </a:r>
            <a:endParaRPr lang="en-US" sz="320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0313" y="2028439"/>
            <a:ext cx="9012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? Hành động nào thể hiện sự yêu thương, hành động nào chưa thể hiện sự yêu thương, vì sao?</a:t>
            </a:r>
            <a:endParaRPr lang="en-US" sz="32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1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7" y="207027"/>
            <a:ext cx="13629398" cy="761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5613"/>
          <a:stretch/>
        </p:blipFill>
        <p:spPr>
          <a:xfrm>
            <a:off x="1303283" y="2028439"/>
            <a:ext cx="6240517" cy="4953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6036"/>
          <a:stretch/>
        </p:blipFill>
        <p:spPr>
          <a:xfrm>
            <a:off x="7543800" y="2228846"/>
            <a:ext cx="6294120" cy="495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35" y="417569"/>
            <a:ext cx="1295400" cy="120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902" y="760789"/>
            <a:ext cx="1225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latin typeface="UTM Avo" panose="02040603050506020204" pitchFamily="18" charset="0"/>
              </a:rPr>
              <a:t>Hoạt động 5: Nhận xét hành động của các bạn dưới đây</a:t>
            </a:r>
            <a:endParaRPr lang="en-US" sz="32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5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87" y="207027"/>
            <a:ext cx="13629398" cy="761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55613"/>
          <a:stretch/>
        </p:blipFill>
        <p:spPr>
          <a:xfrm>
            <a:off x="494787" y="2850573"/>
            <a:ext cx="5611490" cy="4454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46036"/>
          <a:stretch/>
        </p:blipFill>
        <p:spPr>
          <a:xfrm>
            <a:off x="8804032" y="2877014"/>
            <a:ext cx="5471025" cy="4308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35" y="417569"/>
            <a:ext cx="1295400" cy="120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902" y="468401"/>
            <a:ext cx="1225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5: Nhận xét hành động của các bạn dưới đây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Digen_video_17610576282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b="5518"/>
          <a:stretch/>
        </p:blipFill>
        <p:spPr>
          <a:xfrm>
            <a:off x="5922784" y="1314551"/>
            <a:ext cx="2792038" cy="3246298"/>
          </a:xfrm>
          <a:prstGeom prst="rect">
            <a:avLst/>
          </a:prstGeom>
        </p:spPr>
      </p:pic>
      <p:pic>
        <p:nvPicPr>
          <p:cNvPr id="8" name="ong_vang_co_cung_y_kien_voi_cac_ban_day_buc_5cd45b12-0a96-49c6-baf1-059108054b7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72" y="10779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0" b="99041" l="9744" r="89776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1604" y="1249425"/>
            <a:ext cx="2201945" cy="1640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18" b="73130" l="9418" r="88920">
                        <a14:foregroundMark x1="16066" y1="36288" x2="16066" y2="36288"/>
                        <a14:foregroundMark x1="18560" y1="46814" x2="18560" y2="46814"/>
                        <a14:foregroundMark x1="83657" y1="21330" x2="83657" y2="21330"/>
                        <a14:foregroundMark x1="85596" y1="31856" x2="85596" y2="31856"/>
                        <a14:backgroundMark x1="31302" y1="60665" x2="31302" y2="60665"/>
                        <a14:backgroundMark x1="26316" y1="60665" x2="26316" y2="60665"/>
                        <a14:backgroundMark x1="74238" y1="52355" x2="74238" y2="52355"/>
                        <a14:backgroundMark x1="42659" y1="67590" x2="42659" y2="67590"/>
                        <a14:backgroundMark x1="63435" y1="64543" x2="63435" y2="64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787" y="916130"/>
            <a:ext cx="2894902" cy="26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" y="207027"/>
            <a:ext cx="13629398" cy="7615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5C426-EEC2-E0C0-C158-9F814A61F9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" y="6327439"/>
            <a:ext cx="9444726" cy="1902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872BE-B2BE-6763-CA91-6365234006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 flipH="1">
            <a:off x="9449391" y="6327439"/>
            <a:ext cx="5185674" cy="1902161"/>
          </a:xfrm>
          <a:prstGeom prst="rect">
            <a:avLst/>
          </a:prstGeom>
        </p:spPr>
      </p:pic>
      <p:pic>
        <p:nvPicPr>
          <p:cNvPr id="7" name="Digen_video_17610576282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b="5518"/>
          <a:stretch/>
        </p:blipFill>
        <p:spPr>
          <a:xfrm>
            <a:off x="10057779" y="427441"/>
            <a:ext cx="3672742" cy="4270290"/>
          </a:xfrm>
          <a:prstGeom prst="rect">
            <a:avLst/>
          </a:prstGeom>
        </p:spPr>
      </p:pic>
      <p:pic>
        <p:nvPicPr>
          <p:cNvPr id="5" name="to_cung_se_lam_nhu_cac_ban_nho_lop_1a4_se_nhat_51ca67c2-61f7-4ddd-b3ef-0364bd81e6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4926" y="536111"/>
            <a:ext cx="487363" cy="487363"/>
          </a:xfrm>
          <a:prstGeom prst="rect">
            <a:avLst/>
          </a:prstGeom>
        </p:spPr>
      </p:pic>
      <p:pic>
        <p:nvPicPr>
          <p:cNvPr id="2" name="Digen_video_176170279590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3661" y="1023474"/>
            <a:ext cx="7802563" cy="63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6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CDDC12-6E69-DDAC-666A-E9DB1AC4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" y="207027"/>
            <a:ext cx="13629398" cy="7615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3653"/>
          <a:stretch/>
        </p:blipFill>
        <p:spPr>
          <a:xfrm>
            <a:off x="7642747" y="3288800"/>
            <a:ext cx="5181462" cy="355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6969"/>
          <a:stretch/>
        </p:blipFill>
        <p:spPr>
          <a:xfrm>
            <a:off x="1612885" y="723332"/>
            <a:ext cx="5459360" cy="369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05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330</Words>
  <Application>Microsoft Office PowerPoint</Application>
  <PresentationFormat>Custom</PresentationFormat>
  <Paragraphs>64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 Light</vt:lpstr>
      <vt:lpstr>Calibri</vt:lpstr>
      <vt:lpstr>Aachen</vt:lpstr>
      <vt:lpstr>Cambria</vt:lpstr>
      <vt:lpstr>UTM Avo</vt:lpstr>
      <vt:lpstr>Segoe UI Symbol</vt:lpstr>
      <vt:lpstr>Red Hat Text</vt:lpstr>
      <vt:lpstr>Times New Roman</vt:lpstr>
      <vt:lpstr>Arial</vt:lpstr>
      <vt:lpstr>Roboto Light</vt:lpstr>
      <vt:lpstr>Office Theme</vt:lpstr>
      <vt:lpstr>5_Office Theme</vt:lpstr>
      <vt:lpstr>3_Office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</dc:creator>
  <cp:lastModifiedBy>ADMIN</cp:lastModifiedBy>
  <cp:revision>97</cp:revision>
  <dcterms:created xsi:type="dcterms:W3CDTF">2025-10-16T14:55:16Z</dcterms:created>
  <dcterms:modified xsi:type="dcterms:W3CDTF">2025-11-21T05:41:45Z</dcterms:modified>
</cp:coreProperties>
</file>