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3" r:id="rId3"/>
    <p:sldMasterId id="2147483727" r:id="rId4"/>
    <p:sldMasterId id="2147483753" r:id="rId5"/>
  </p:sldMasterIdLst>
  <p:notesMasterIdLst>
    <p:notesMasterId r:id="rId29"/>
  </p:notesMasterIdLst>
  <p:sldIdLst>
    <p:sldId id="266" r:id="rId6"/>
    <p:sldId id="268" r:id="rId7"/>
    <p:sldId id="267" r:id="rId8"/>
    <p:sldId id="257" r:id="rId9"/>
    <p:sldId id="258" r:id="rId10"/>
    <p:sldId id="295" r:id="rId11"/>
    <p:sldId id="296" r:id="rId12"/>
    <p:sldId id="297" r:id="rId13"/>
    <p:sldId id="300" r:id="rId14"/>
    <p:sldId id="298" r:id="rId15"/>
    <p:sldId id="299" r:id="rId16"/>
    <p:sldId id="302" r:id="rId17"/>
    <p:sldId id="304" r:id="rId18"/>
    <p:sldId id="319" r:id="rId19"/>
    <p:sldId id="320" r:id="rId20"/>
    <p:sldId id="2737" r:id="rId21"/>
    <p:sldId id="2738" r:id="rId22"/>
    <p:sldId id="2739" r:id="rId23"/>
    <p:sldId id="308" r:id="rId24"/>
    <p:sldId id="2741" r:id="rId25"/>
    <p:sldId id="2743" r:id="rId26"/>
    <p:sldId id="330"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69" d="100"/>
          <a:sy n="69" d="100"/>
        </p:scale>
        <p:origin x="568"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png"/><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19" Type="http://schemas.openxmlformats.org/officeDocument/2006/relationships/image" Target="../media/image7.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6.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5.png"/><Relationship Id="rId2" Type="http://schemas.openxmlformats.org/officeDocument/2006/relationships/slideLayout" Target="../slideLayouts/slideLayout52.xml"/><Relationship Id="rId16" Type="http://schemas.openxmlformats.org/officeDocument/2006/relationships/image" Target="../media/image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3.png"/><Relationship Id="rId10" Type="http://schemas.openxmlformats.org/officeDocument/2006/relationships/slideLayout" Target="../slideLayouts/slideLayout60.xml"/><Relationship Id="rId19" Type="http://schemas.openxmlformats.org/officeDocument/2006/relationships/image" Target="../media/image7.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2025/3/31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973F07BC-A8A3-4121-B1FA-8C8740C563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34.png"/><Relationship Id="rId12"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4.png"/><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29.svg"/><Relationship Id="rId14" Type="http://schemas.openxmlformats.org/officeDocument/2006/relationships/image" Target="../media/image34.sv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7.png"/><Relationship Id="rId4" Type="http://schemas.openxmlformats.org/officeDocument/2006/relationships/image" Target="../media/image11.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16460" y="4258601"/>
              <a:ext cx="228709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799" y="1708291"/>
            <a:ext cx="6636903" cy="3354765"/>
          </a:xfrm>
          <a:prstGeom prst="rect">
            <a:avLst/>
          </a:prstGeom>
        </p:spPr>
        <p:txBody>
          <a:bodyPr wrap="square">
            <a:spAutoFit/>
          </a:bodyPr>
          <a:lstStyle/>
          <a:p>
            <a:pPr algn="just">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Hay là </a:t>
            </a:r>
            <a:r>
              <a:rPr lang="vi-VN" sz="4800" b="1">
                <a:solidFill>
                  <a:srgbClr val="0070C0"/>
                </a:solidFill>
                <a:latin typeface="+mj-lt"/>
                <a:ea typeface="Arial-Rounded" panose="020B0500000000000000" pitchFamily="34" charset="0"/>
                <a:cs typeface="Arial-Rounded" panose="020B0500000000000000" pitchFamily="34" charset="0"/>
              </a:rPr>
              <a:t>con </a:t>
            </a:r>
            <a:r>
              <a:rPr lang="vi-VN" sz="4800" b="1" smtClean="0">
                <a:solidFill>
                  <a:srgbClr val="0070C0"/>
                </a:solidFill>
                <a:latin typeface="+mj-lt"/>
                <a:ea typeface="Arial-Rounded" panose="020B0500000000000000" pitchFamily="34" charset="0"/>
                <a:cs typeface="Arial-Rounded" panose="020B0500000000000000" pitchFamily="34" charset="0"/>
              </a:rPr>
              <a:t>nghĩ</a:t>
            </a:r>
            <a:endParaRPr lang="en-US" sz="4800" b="1" smtClean="0">
              <a:solidFill>
                <a:srgbClr val="0070C0"/>
              </a:solidFill>
              <a:latin typeface="+mj-lt"/>
              <a:ea typeface="Arial-Rounded" panose="020B0500000000000000" pitchFamily="34" charset="0"/>
              <a:cs typeface="Arial-Rounded" panose="020B0500000000000000" pitchFamily="34" charset="0"/>
            </a:endParaRPr>
          </a:p>
          <a:p>
            <a:pPr algn="just">
              <a:spcAft>
                <a:spcPts val="800"/>
              </a:spcAft>
            </a:pPr>
            <a:r>
              <a:rPr lang="vi-VN" sz="4800" b="1" smtClean="0">
                <a:solidFill>
                  <a:srgbClr val="0070C0"/>
                </a:solidFill>
                <a:latin typeface="+mj-lt"/>
                <a:ea typeface="Arial-Rounded" panose="020B0500000000000000" pitchFamily="34" charset="0"/>
                <a:cs typeface="Arial-Rounded" panose="020B0500000000000000" pitchFamily="34" charset="0"/>
              </a:rPr>
              <a:t>Đất nước trong nhà</a:t>
            </a:r>
            <a:endParaRPr lang="en-US" sz="4800" b="1" smtClean="0">
              <a:solidFill>
                <a:srgbClr val="FF0000"/>
              </a:solidFill>
              <a:latin typeface="+mj-lt"/>
              <a:ea typeface="Arial-Rounded" panose="020B0500000000000000" pitchFamily="34" charset="0"/>
              <a:cs typeface="Arial-Rounded" panose="020B0500000000000000" pitchFamily="34" charset="0"/>
            </a:endParaRPr>
          </a:p>
          <a:p>
            <a:pPr algn="just">
              <a:spcAft>
                <a:spcPts val="800"/>
              </a:spcAft>
            </a:pPr>
            <a:r>
              <a:rPr lang="vi-VN" sz="4800" b="1" smtClean="0">
                <a:solidFill>
                  <a:srgbClr val="0070C0"/>
                </a:solidFill>
                <a:latin typeface="+mj-lt"/>
                <a:ea typeface="Arial-Rounded" panose="020B0500000000000000" pitchFamily="34" charset="0"/>
                <a:cs typeface="Arial-Rounded" panose="020B0500000000000000" pitchFamily="34" charset="0"/>
              </a:rPr>
              <a:t>Là mẹ</a:t>
            </a:r>
            <a:r>
              <a:rPr lang="en-US" sz="4800" b="1" dirty="0">
                <a:solidFill>
                  <a:srgbClr val="FF0000"/>
                </a:solidFill>
                <a:latin typeface="+mj-lt"/>
                <a:ea typeface="Arial-Rounded" panose="020B0500000000000000" pitchFamily="34" charset="0"/>
                <a:cs typeface="Arial-Rounded" panose="020B0500000000000000" pitchFamily="34" charset="0"/>
              </a:rPr>
              <a:t> </a:t>
            </a:r>
            <a:r>
              <a:rPr lang="vi-VN" sz="4800" b="1" smtClean="0">
                <a:solidFill>
                  <a:srgbClr val="0070C0"/>
                </a:solidFill>
                <a:latin typeface="+mj-lt"/>
                <a:ea typeface="Arial-Rounded" panose="020B0500000000000000" pitchFamily="34" charset="0"/>
                <a:cs typeface="Arial-Rounded" panose="020B0500000000000000" pitchFamily="34" charset="0"/>
              </a:rPr>
              <a:t>là cha</a:t>
            </a:r>
            <a:endParaRPr lang="en-US" sz="4800" b="1" dirty="0">
              <a:solidFill>
                <a:srgbClr val="FF0000"/>
              </a:solidFill>
              <a:latin typeface="+mj-lt"/>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L</a:t>
            </a:r>
            <a:r>
              <a:rPr lang="en-US" sz="4800" b="1" dirty="0">
                <a:solidFill>
                  <a:srgbClr val="0070C0"/>
                </a:solidFill>
                <a:latin typeface="+mj-lt"/>
                <a:ea typeface="Arial-Rounded" panose="020B0500000000000000" pitchFamily="34" charset="0"/>
                <a:cs typeface="Arial-Rounded" panose="020B0500000000000000" pitchFamily="34" charset="0"/>
              </a:rPr>
              <a:t>à</a:t>
            </a:r>
            <a:r>
              <a:rPr lang="vi-VN" sz="4800" b="1" dirty="0">
                <a:solidFill>
                  <a:srgbClr val="0070C0"/>
                </a:solidFill>
                <a:latin typeface="+mj-lt"/>
                <a:ea typeface="Arial-Rounded" panose="020B0500000000000000" pitchFamily="34" charset="0"/>
                <a:cs typeface="Arial-Rounded" panose="020B0500000000000000" pitchFamily="34" charset="0"/>
              </a:rPr>
              <a:t> cờ Tổ </a:t>
            </a:r>
            <a:r>
              <a:rPr lang="vi-VN" sz="4800" b="1">
                <a:solidFill>
                  <a:srgbClr val="0070C0"/>
                </a:solidFill>
                <a:latin typeface="+mj-lt"/>
                <a:ea typeface="Arial-Rounded" panose="020B0500000000000000" pitchFamily="34" charset="0"/>
                <a:cs typeface="Arial-Rounded" panose="020B0500000000000000" pitchFamily="34" charset="0"/>
              </a:rPr>
              <a:t>quốc</a:t>
            </a:r>
            <a:r>
              <a:rPr lang="vi-VN" sz="4800" b="1" smtClean="0">
                <a:solidFill>
                  <a:srgbClr val="0070C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850223" y="457523"/>
            <a:ext cx="6145301" cy="1774090"/>
          </a:xfrm>
          <a:prstGeom prst="rect">
            <a:avLst/>
          </a:prstGeom>
        </p:spPr>
      </p:pic>
      <p:sp>
        <p:nvSpPr>
          <p:cNvPr id="2" name="Rectangle 1"/>
          <p:cNvSpPr/>
          <p:nvPr/>
        </p:nvSpPr>
        <p:spPr>
          <a:xfrm>
            <a:off x="7920480" y="1812741"/>
            <a:ext cx="356188" cy="830997"/>
          </a:xfrm>
          <a:prstGeom prst="rect">
            <a:avLst/>
          </a:prstGeom>
        </p:spPr>
        <p:txBody>
          <a:bodyPr wrap="none">
            <a:spAutoFit/>
          </a:bodyPr>
          <a:lstStyle/>
          <a:p>
            <a:r>
              <a:rPr lang="en-US" sz="4800">
                <a:solidFill>
                  <a:srgbClr val="FF0000"/>
                </a:solidFill>
              </a:rPr>
              <a:t>/</a:t>
            </a:r>
          </a:p>
        </p:txBody>
      </p:sp>
      <p:sp>
        <p:nvSpPr>
          <p:cNvPr id="19" name="Rectangle 18"/>
          <p:cNvSpPr/>
          <p:nvPr/>
        </p:nvSpPr>
        <p:spPr>
          <a:xfrm>
            <a:off x="8875202" y="2578459"/>
            <a:ext cx="356188" cy="830997"/>
          </a:xfrm>
          <a:prstGeom prst="rect">
            <a:avLst/>
          </a:prstGeom>
        </p:spPr>
        <p:txBody>
          <a:bodyPr wrap="none">
            <a:spAutoFit/>
          </a:bodyPr>
          <a:lstStyle/>
          <a:p>
            <a:r>
              <a:rPr lang="en-US" sz="4800">
                <a:solidFill>
                  <a:srgbClr val="FF0000"/>
                </a:solidFill>
              </a:rPr>
              <a:t>/</a:t>
            </a:r>
          </a:p>
        </p:txBody>
      </p:sp>
      <p:sp>
        <p:nvSpPr>
          <p:cNvPr id="29" name="Rectangle 28"/>
          <p:cNvSpPr/>
          <p:nvPr/>
        </p:nvSpPr>
        <p:spPr>
          <a:xfrm>
            <a:off x="5374620" y="3444785"/>
            <a:ext cx="356188" cy="830997"/>
          </a:xfrm>
          <a:prstGeom prst="rect">
            <a:avLst/>
          </a:prstGeom>
        </p:spPr>
        <p:txBody>
          <a:bodyPr wrap="none">
            <a:spAutoFit/>
          </a:bodyPr>
          <a:lstStyle/>
          <a:p>
            <a:r>
              <a:rPr lang="en-US" sz="4800">
                <a:solidFill>
                  <a:srgbClr val="FF0000"/>
                </a:solidFill>
              </a:rPr>
              <a:t>/</a:t>
            </a:r>
          </a:p>
        </p:txBody>
      </p:sp>
      <p:sp>
        <p:nvSpPr>
          <p:cNvPr id="30" name="Rectangle 29"/>
          <p:cNvSpPr/>
          <p:nvPr/>
        </p:nvSpPr>
        <p:spPr>
          <a:xfrm>
            <a:off x="7112180" y="3431971"/>
            <a:ext cx="356188" cy="830997"/>
          </a:xfrm>
          <a:prstGeom prst="rect">
            <a:avLst/>
          </a:prstGeom>
        </p:spPr>
        <p:txBody>
          <a:bodyPr wrap="none">
            <a:spAutoFit/>
          </a:bodyPr>
          <a:lstStyle/>
          <a:p>
            <a:r>
              <a:rPr lang="en-US" sz="4800">
                <a:solidFill>
                  <a:srgbClr val="FF0000"/>
                </a:solidFill>
              </a:rPr>
              <a:t>/</a:t>
            </a:r>
          </a:p>
        </p:txBody>
      </p:sp>
      <p:sp>
        <p:nvSpPr>
          <p:cNvPr id="31" name="Rectangle 30"/>
          <p:cNvSpPr/>
          <p:nvPr/>
        </p:nvSpPr>
        <p:spPr>
          <a:xfrm>
            <a:off x="7778069" y="4210588"/>
            <a:ext cx="527709" cy="830997"/>
          </a:xfrm>
          <a:prstGeom prst="rect">
            <a:avLst/>
          </a:prstGeom>
        </p:spPr>
        <p:txBody>
          <a:bodyPr wrap="none">
            <a:spAutoFit/>
          </a:bodyPr>
          <a:lstStyle/>
          <a:p>
            <a:r>
              <a:rPr lang="en-US" sz="4800" smtClean="0">
                <a:solidFill>
                  <a:srgbClr val="FF0000"/>
                </a:solidFill>
              </a:rPr>
              <a:t>//</a:t>
            </a:r>
            <a:endParaRPr lang="en-US" sz="4800">
              <a:solidFill>
                <a:srgbClr val="FF0000"/>
              </a:solidFill>
            </a:endParaRPr>
          </a:p>
        </p:txBody>
      </p:sp>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P spid="19"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2"/>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latin typeface="Cambria" panose="02040503050406030204" pitchFamily="18" charset="0"/>
                  <a:ea typeface="思源黑体 CN"/>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351196" y="3107071"/>
            <a:ext cx="4541927" cy="1692771"/>
          </a:xfrm>
          <a:prstGeom prst="rect">
            <a:avLst/>
          </a:prstGeom>
          <a:noFill/>
        </p:spPr>
        <p:txBody>
          <a:bodyPr wrap="square">
            <a:spAutoFit/>
          </a:bodyPr>
          <a:lstStyle/>
          <a:p>
            <a:pPr lvl="0" algn="just">
              <a:defRPr/>
            </a:pPr>
            <a:r>
              <a:rPr lang="en-US" sz="4000" b="1" smtClean="0">
                <a:solidFill>
                  <a:srgbClr val="000000"/>
                </a:solidFill>
                <a:latin typeface="Cambria" panose="02040503050406030204" pitchFamily="18" charset="0"/>
              </a:rPr>
              <a:t>	</a:t>
            </a:r>
            <a:r>
              <a:rPr lang="vi-VN" sz="3200" b="1" i="1" smtClean="0">
                <a:solidFill>
                  <a:srgbClr val="000000"/>
                </a:solidFill>
                <a:latin typeface="Cambria" panose="02040503050406030204" pitchFamily="18" charset="0"/>
              </a:rPr>
              <a:t>Đất </a:t>
            </a:r>
            <a:r>
              <a:rPr lang="vi-VN" sz="3200" b="1" i="1" dirty="0">
                <a:solidFill>
                  <a:srgbClr val="000000"/>
                </a:solidFill>
                <a:latin typeface="Cambria" panose="02040503050406030204" pitchFamily="18" charset="0"/>
              </a:rPr>
              <a:t>nước </a:t>
            </a:r>
            <a:r>
              <a:rPr lang="vi-VN" sz="3200" b="1" i="1">
                <a:solidFill>
                  <a:srgbClr val="000000"/>
                </a:solidFill>
                <a:latin typeface="Cambria" panose="02040503050406030204" pitchFamily="18" charset="0"/>
              </a:rPr>
              <a:t>là </a:t>
            </a:r>
            <a:r>
              <a:rPr lang="vi-VN" sz="3200" b="1" i="1" smtClean="0">
                <a:solidFill>
                  <a:srgbClr val="000000"/>
                </a:solidFill>
                <a:latin typeface="Cambria" panose="02040503050406030204" pitchFamily="18" charset="0"/>
              </a:rPr>
              <a:t>gì</a:t>
            </a:r>
            <a:r>
              <a:rPr lang="en-US" sz="3200" b="1" i="1" smtClean="0">
                <a:solidFill>
                  <a:srgbClr val="000000"/>
                </a:solidFill>
                <a:latin typeface="Cambria" panose="02040503050406030204" pitchFamily="18" charset="0"/>
              </a:rPr>
              <a:t>?</a:t>
            </a:r>
          </a:p>
          <a:p>
            <a:pPr lvl="0" algn="just">
              <a:defRPr/>
            </a:pPr>
            <a:r>
              <a:rPr lang="vi-VN" sz="3200" b="1" i="1" smtClean="0">
                <a:solidFill>
                  <a:srgbClr val="000000"/>
                </a:solidFill>
                <a:latin typeface="Cambria" panose="02040503050406030204" pitchFamily="18" charset="0"/>
              </a:rPr>
              <a:t> </a:t>
            </a:r>
            <a:r>
              <a:rPr lang="en-US" sz="3200" b="1" i="1" smtClean="0">
                <a:solidFill>
                  <a:srgbClr val="000000"/>
                </a:solidFill>
                <a:latin typeface="Cambria" panose="02040503050406030204" pitchFamily="18" charset="0"/>
              </a:rPr>
              <a:t>	</a:t>
            </a:r>
            <a:r>
              <a:rPr lang="vi-VN" sz="3200" b="1" i="1" smtClean="0">
                <a:solidFill>
                  <a:srgbClr val="000000"/>
                </a:solidFill>
                <a:latin typeface="Cambria" panose="02040503050406030204" pitchFamily="18" charset="0"/>
              </a:rPr>
              <a:t>Vẽ </a:t>
            </a:r>
            <a:r>
              <a:rPr lang="vi-VN" sz="3200" b="1" i="1" dirty="0">
                <a:solidFill>
                  <a:srgbClr val="000000"/>
                </a:solidFill>
                <a:latin typeface="Cambria" panose="02040503050406030204" pitchFamily="18" charset="0"/>
              </a:rPr>
              <a:t>bằng bút </a:t>
            </a:r>
            <a:r>
              <a:rPr lang="vi-VN" sz="3200" b="1" i="1">
                <a:solidFill>
                  <a:srgbClr val="000000"/>
                </a:solidFill>
                <a:latin typeface="Cambria" panose="02040503050406030204" pitchFamily="18" charset="0"/>
              </a:rPr>
              <a:t>chì </a:t>
            </a:r>
            <a:endParaRPr lang="en-US" sz="3200" b="1" i="1" smtClean="0">
              <a:solidFill>
                <a:srgbClr val="000000"/>
              </a:solidFill>
              <a:latin typeface="Cambria" panose="02040503050406030204" pitchFamily="18" charset="0"/>
            </a:endParaRPr>
          </a:p>
          <a:p>
            <a:pPr lvl="0" algn="just">
              <a:defRPr/>
            </a:pPr>
            <a:r>
              <a:rPr lang="en-US" sz="3200" b="1" i="1">
                <a:solidFill>
                  <a:srgbClr val="000000"/>
                </a:solidFill>
                <a:latin typeface="Cambria" panose="02040503050406030204" pitchFamily="18" charset="0"/>
              </a:rPr>
              <a:t>	</a:t>
            </a:r>
            <a:r>
              <a:rPr lang="vi-VN" sz="3200" b="1" i="1" smtClean="0">
                <a:solidFill>
                  <a:srgbClr val="000000"/>
                </a:solidFill>
                <a:latin typeface="Cambria" panose="02040503050406030204" pitchFamily="18" charset="0"/>
              </a:rPr>
              <a:t>Có </a:t>
            </a:r>
            <a:r>
              <a:rPr lang="vi-VN" sz="3200" b="1" i="1" dirty="0">
                <a:solidFill>
                  <a:srgbClr val="000000"/>
                </a:solidFill>
                <a:latin typeface="Cambria" panose="02040503050406030204" pitchFamily="18" charset="0"/>
              </a:rPr>
              <a:t>vừa trang </a:t>
            </a:r>
            <a:r>
              <a:rPr lang="vi-VN" sz="3200" b="1" i="1">
                <a:solidFill>
                  <a:srgbClr val="000000"/>
                </a:solidFill>
                <a:latin typeface="Cambria" panose="02040503050406030204" pitchFamily="18" charset="0"/>
              </a:rPr>
              <a:t>giấy</a:t>
            </a:r>
            <a:r>
              <a:rPr lang="vi-VN" sz="3200" b="1" i="1" smtClean="0">
                <a:solidFill>
                  <a:srgbClr val="000000"/>
                </a:solidFill>
                <a:latin typeface="Cambria" panose="02040503050406030204" pitchFamily="18" charset="0"/>
              </a:rPr>
              <a:t>?</a:t>
            </a:r>
            <a:endParaRPr lang="vi-VN" sz="3200" b="1" i="1" dirty="0">
              <a:solidFill>
                <a:srgbClr val="000000"/>
              </a:solidFill>
              <a:latin typeface="Cambria" panose="02040503050406030204" pitchFamily="18" charset="0"/>
            </a:endParaRP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
        <p:nvSpPr>
          <p:cNvPr id="10" name="TextBox 9">
            <a:extLst>
              <a:ext uri="{FF2B5EF4-FFF2-40B4-BE49-F238E27FC236}">
                <a16:creationId xmlns:a16="http://schemas.microsoft.com/office/drawing/2014/main" id="{69C1DE9F-6F5C-4C8A-DA6C-A345BB940ED5}"/>
              </a:ext>
            </a:extLst>
          </p:cNvPr>
          <p:cNvSpPr txBox="1"/>
          <p:nvPr/>
        </p:nvSpPr>
        <p:spPr>
          <a:xfrm>
            <a:off x="6291813" y="3186060"/>
            <a:ext cx="4068821" cy="2062103"/>
          </a:xfrm>
          <a:prstGeom prst="rect">
            <a:avLst/>
          </a:prstGeom>
          <a:noFill/>
        </p:spPr>
        <p:txBody>
          <a:bodyPr wrap="square">
            <a:spAutoFit/>
          </a:bodyPr>
          <a:lstStyle/>
          <a:p>
            <a:pPr algn="just">
              <a:defRPr/>
            </a:pPr>
            <a:r>
              <a:rPr lang="vi-VN" sz="3200" b="1" i="1">
                <a:solidFill>
                  <a:srgbClr val="000000"/>
                </a:solidFill>
                <a:latin typeface="Cambria" panose="02040503050406030204" pitchFamily="18" charset="0"/>
              </a:rPr>
              <a:t>Làm </a:t>
            </a:r>
            <a:r>
              <a:rPr lang="vi-VN" sz="3200" b="1" i="1" dirty="0">
                <a:solidFill>
                  <a:srgbClr val="000000"/>
                </a:solidFill>
                <a:latin typeface="Cambria" panose="02040503050406030204" pitchFamily="18" charset="0"/>
              </a:rPr>
              <a:t>sao để </a:t>
            </a:r>
            <a:r>
              <a:rPr lang="vi-VN" sz="3200" b="1" i="1">
                <a:solidFill>
                  <a:srgbClr val="000000"/>
                </a:solidFill>
                <a:latin typeface="Cambria" panose="02040503050406030204" pitchFamily="18" charset="0"/>
              </a:rPr>
              <a:t>thấy </a:t>
            </a:r>
            <a:endParaRPr lang="en-US" sz="3200" b="1" i="1">
              <a:solidFill>
                <a:srgbClr val="000000"/>
              </a:solidFill>
              <a:latin typeface="Cambria" panose="02040503050406030204" pitchFamily="18" charset="0"/>
            </a:endParaRPr>
          </a:p>
          <a:p>
            <a:pPr algn="just">
              <a:defRPr/>
            </a:pPr>
            <a:r>
              <a:rPr lang="vi-VN" sz="3200" b="1" i="1">
                <a:solidFill>
                  <a:srgbClr val="000000"/>
                </a:solidFill>
                <a:latin typeface="Cambria" panose="02040503050406030204" pitchFamily="18" charset="0"/>
              </a:rPr>
              <a:t>Núi </a:t>
            </a:r>
            <a:r>
              <a:rPr lang="vi-VN" sz="3200" b="1" i="1" dirty="0">
                <a:solidFill>
                  <a:srgbClr val="000000"/>
                </a:solidFill>
                <a:latin typeface="Cambria" panose="02040503050406030204" pitchFamily="18" charset="0"/>
              </a:rPr>
              <a:t>cao </a:t>
            </a:r>
            <a:r>
              <a:rPr lang="vi-VN" sz="3200" b="1" i="1">
                <a:solidFill>
                  <a:srgbClr val="000000"/>
                </a:solidFill>
                <a:latin typeface="Cambria" panose="02040503050406030204" pitchFamily="18" charset="0"/>
              </a:rPr>
              <a:t>thế nào </a:t>
            </a:r>
            <a:endParaRPr lang="en-US" sz="3200" b="1" i="1">
              <a:solidFill>
                <a:srgbClr val="000000"/>
              </a:solidFill>
              <a:latin typeface="Cambria" panose="02040503050406030204" pitchFamily="18" charset="0"/>
            </a:endParaRPr>
          </a:p>
          <a:p>
            <a:pPr algn="just">
              <a:defRPr/>
            </a:pPr>
            <a:r>
              <a:rPr lang="vi-VN" sz="3200" b="1" i="1">
                <a:solidFill>
                  <a:srgbClr val="000000"/>
                </a:solidFill>
                <a:latin typeface="Cambria" panose="02040503050406030204" pitchFamily="18" charset="0"/>
              </a:rPr>
              <a:t>Biển </a:t>
            </a:r>
            <a:r>
              <a:rPr lang="vi-VN" sz="3200" b="1" i="1" dirty="0">
                <a:solidFill>
                  <a:srgbClr val="000000"/>
                </a:solidFill>
                <a:latin typeface="Cambria" panose="02040503050406030204" pitchFamily="18" charset="0"/>
              </a:rPr>
              <a:t>rộng </a:t>
            </a:r>
            <a:r>
              <a:rPr lang="vi-VN" sz="3200" b="1" i="1">
                <a:solidFill>
                  <a:srgbClr val="000000"/>
                </a:solidFill>
                <a:latin typeface="Cambria" panose="02040503050406030204" pitchFamily="18" charset="0"/>
              </a:rPr>
              <a:t>là bao </a:t>
            </a:r>
            <a:endParaRPr lang="en-US" sz="3200" b="1" i="1">
              <a:solidFill>
                <a:srgbClr val="000000"/>
              </a:solidFill>
              <a:latin typeface="Cambria" panose="02040503050406030204" pitchFamily="18" charset="0"/>
            </a:endParaRPr>
          </a:p>
          <a:p>
            <a:pPr algn="just">
              <a:defRPr/>
            </a:pPr>
            <a:r>
              <a:rPr lang="vi-VN" sz="3200" b="1" i="1">
                <a:solidFill>
                  <a:srgbClr val="000000"/>
                </a:solidFill>
                <a:latin typeface="Cambria" panose="02040503050406030204" pitchFamily="18" charset="0"/>
              </a:rPr>
              <a:t>Cách </a:t>
            </a:r>
            <a:r>
              <a:rPr lang="vi-VN" sz="3200" b="1" i="1" dirty="0">
                <a:solidFill>
                  <a:srgbClr val="000000"/>
                </a:solidFill>
                <a:latin typeface="Cambria" panose="02040503050406030204" pitchFamily="18" charset="0"/>
              </a:rPr>
              <a:t>nào đo nhỉ? </a:t>
            </a:r>
          </a:p>
        </p:txBody>
      </p:sp>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436659"/>
            <a:ext cx="8431827" cy="144929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4242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Cambria" panose="02040503050406030204" pitchFamily="18" charset="0"/>
                  <a:ea typeface="思源黑体 CN"/>
                  <a:cs typeface="+mn-cs"/>
                </a:rPr>
                <a:t>Bạn ấy đã tự suy nghĩ để trả lời câu hỏi đó như thế nào?</a:t>
              </a:r>
              <a:endParaRPr kumimoji="0" lang="vi-VN" sz="3600" b="1" i="0" u="none" strike="noStrike" kern="1200" cap="none" spc="0" normalizeH="0" baseline="0" noProof="0" dirty="0">
                <a:ln>
                  <a:noFill/>
                </a:ln>
                <a:effectLst/>
                <a:uLnTx/>
                <a:uFillTx/>
                <a:latin typeface="Cambria" panose="02040503050406030204" pitchFamily="18" charset="0"/>
                <a:ea typeface="思源黑体 CN"/>
                <a:cs typeface="+mn-cs"/>
              </a:endParaRP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latin typeface="Cambria" panose="02040503050406030204" pitchFamily="18" charset="0"/>
                  <a:ea typeface="思源黑体 CN"/>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631216"/>
          </a:xfrm>
          <a:prstGeom prst="rect">
            <a:avLst/>
          </a:prstGeom>
          <a:noFill/>
        </p:spPr>
        <p:txBody>
          <a:bodyPr wrap="square">
            <a:spAutoFit/>
          </a:bodyPr>
          <a:lstStyle/>
          <a:p>
            <a:pPr lvl="0" algn="just">
              <a:defRPr/>
            </a:pPr>
            <a:r>
              <a:rPr lang="en-US" sz="3600" b="1" smtClean="0">
                <a:solidFill>
                  <a:srgbClr val="000000"/>
                </a:solidFill>
                <a:latin typeface="Cambria" panose="02040503050406030204" pitchFamily="18" charset="0"/>
              </a:rPr>
              <a:t>     </a:t>
            </a:r>
            <a:r>
              <a:rPr lang="vi-VN" sz="3200" b="1" i="1" smtClean="0">
                <a:solidFill>
                  <a:srgbClr val="000000"/>
                </a:solidFill>
                <a:latin typeface="Cambria" panose="02040503050406030204" pitchFamily="18" charset="0"/>
              </a:rPr>
              <a:t>Bạn </a:t>
            </a:r>
            <a:r>
              <a:rPr lang="vi-VN" sz="3200" b="1" i="1" dirty="0">
                <a:solidFill>
                  <a:srgbClr val="000000"/>
                </a:solidFill>
                <a:latin typeface="Cambria" panose="02040503050406030204" pitchFamily="18" charset="0"/>
              </a:rPr>
              <a:t>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077218"/>
            </a:xfrm>
            <a:prstGeom prst="rect">
              <a:avLst/>
            </a:prstGeom>
            <a:noFill/>
          </p:spPr>
          <p:txBody>
            <a:bodyPr wrap="square">
              <a:spAutoFit/>
            </a:bodyPr>
            <a:lstStyle/>
            <a:p>
              <a:pPr algn="just">
                <a:defRPr/>
              </a:pPr>
              <a:r>
                <a:rPr lang="vi-VN" sz="3200" b="1" dirty="0">
                  <a:latin typeface="Cambria" panose="02040503050406030204" pitchFamily="18" charset="0"/>
                  <a:ea typeface="思源黑体 CN"/>
                </a:rPr>
                <a:t>Em có đồng ý với suy nghĩ của bạn nhỏ về đ</a:t>
              </a:r>
              <a:r>
                <a:rPr lang="en-US" sz="3200" b="1" dirty="0">
                  <a:latin typeface="Cambria" panose="02040503050406030204" pitchFamily="18" charset="0"/>
                  <a:ea typeface="思源黑体 CN"/>
                </a:rPr>
                <a:t>ấ</a:t>
              </a:r>
              <a:r>
                <a:rPr lang="vi-VN" sz="3200" b="1" dirty="0">
                  <a:latin typeface="Cambria" panose="02040503050406030204" pitchFamily="18" charset="0"/>
                  <a:ea typeface="思源黑体 CN"/>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123658"/>
          </a:xfrm>
          <a:prstGeom prst="rect">
            <a:avLst/>
          </a:prstGeom>
          <a:noFill/>
        </p:spPr>
        <p:txBody>
          <a:bodyPr wrap="square">
            <a:spAutoFit/>
          </a:bodyPr>
          <a:lstStyle/>
          <a:p>
            <a:pPr lvl="0" algn="just">
              <a:defRPr/>
            </a:pPr>
            <a:r>
              <a:rPr lang="en-US" sz="3600" b="1" smtClean="0">
                <a:solidFill>
                  <a:srgbClr val="000000"/>
                </a:solidFill>
                <a:latin typeface="Cambria" panose="02040503050406030204" pitchFamily="18" charset="0"/>
              </a:rPr>
              <a:t>     VD: </a:t>
            </a:r>
            <a:r>
              <a:rPr lang="vi-VN" sz="3200" b="1" i="1" smtClean="0">
                <a:solidFill>
                  <a:srgbClr val="000000"/>
                </a:solidFill>
                <a:latin typeface="Cambria" panose="02040503050406030204" pitchFamily="18" charset="0"/>
              </a:rPr>
              <a:t>Em </a:t>
            </a:r>
            <a:r>
              <a:rPr lang="vi-VN" sz="3200" b="1" i="1" dirty="0">
                <a:solidFill>
                  <a:srgbClr val="000000"/>
                </a:solidFill>
                <a:latin typeface="Cambria" panose="02040503050406030204" pitchFamily="18" charset="0"/>
              </a:rPr>
              <a:t>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0FD2DF-B36B-9ED0-B943-D6B739C8822A}"/>
              </a:ext>
            </a:extLst>
          </p:cNvPr>
          <p:cNvSpPr txBox="1"/>
          <p:nvPr/>
        </p:nvSpPr>
        <p:spPr>
          <a:xfrm>
            <a:off x="1016000" y="2381861"/>
            <a:ext cx="1004916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effectLst/>
                <a:uLnTx/>
                <a:uFillTx/>
                <a:latin typeface="Cambria" panose="02040503050406030204" pitchFamily="18" charset="0"/>
                <a:ea typeface="思源黑体 CN"/>
              </a:rPr>
              <a:t>     Bài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thơ</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thể</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hiện</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dòng</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suy</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nghĩ</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nhận</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thức</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của</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một</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bạn</a:t>
            </a:r>
            <a:r>
              <a:rPr kumimoji="0" lang="en-US" sz="3600" b="1" i="0" u="none" strike="noStrike" kern="1200" cap="none" spc="0" normalizeH="0" baseline="0" noProof="0" dirty="0">
                <a:ln>
                  <a:noFill/>
                </a:ln>
                <a:effectLst/>
                <a:uLnTx/>
                <a:uFillTx/>
                <a:latin typeface="Cambria" panose="02040503050406030204" pitchFamily="18" charset="0"/>
                <a:ea typeface="思源黑体 CN"/>
              </a:rPr>
              <a:t> </a:t>
            </a:r>
            <a:r>
              <a:rPr kumimoji="0" lang="en-US" sz="3600" b="1" i="0" u="none" strike="noStrike" kern="1200" cap="none" spc="0" normalizeH="0" baseline="0" noProof="0" dirty="0" err="1">
                <a:ln>
                  <a:noFill/>
                </a:ln>
                <a:effectLst/>
                <a:uLnTx/>
                <a:uFillTx/>
                <a:latin typeface="Cambria" panose="02040503050406030204" pitchFamily="18" charset="0"/>
                <a:ea typeface="思源黑体 CN"/>
              </a:rPr>
              <a:t>nhỏ</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về</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câu</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hỏi</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Đất</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nước</a:t>
            </a:r>
            <a:r>
              <a:rPr lang="en-US" sz="3600" b="1" dirty="0">
                <a:latin typeface="Cambria" panose="02040503050406030204" pitchFamily="18" charset="0"/>
                <a:ea typeface="思源黑体 CN"/>
              </a:rPr>
              <a:t> </a:t>
            </a:r>
            <a:r>
              <a:rPr lang="en-US" sz="3600" b="1" err="1">
                <a:latin typeface="Cambria" panose="02040503050406030204" pitchFamily="18" charset="0"/>
                <a:ea typeface="思源黑体 CN"/>
              </a:rPr>
              <a:t>là</a:t>
            </a:r>
            <a:r>
              <a:rPr lang="en-US" sz="3600" b="1">
                <a:latin typeface="Cambria" panose="02040503050406030204" pitchFamily="18" charset="0"/>
                <a:ea typeface="思源黑体 CN"/>
              </a:rPr>
              <a:t> </a:t>
            </a:r>
            <a:r>
              <a:rPr lang="en-US" sz="3600" b="1" smtClean="0">
                <a:latin typeface="Cambria" panose="02040503050406030204" pitchFamily="18" charset="0"/>
                <a:ea typeface="思源黑体 CN"/>
              </a:rPr>
              <a:t>gì?”. </a:t>
            </a:r>
            <a:r>
              <a:rPr lang="en-US" sz="3600" b="1" dirty="0">
                <a:latin typeface="Cambria" panose="02040503050406030204" pitchFamily="18" charset="0"/>
                <a:ea typeface="思源黑体 CN"/>
              </a:rPr>
              <a:t>Qua </a:t>
            </a:r>
            <a:r>
              <a:rPr lang="en-US" sz="3600" b="1" dirty="0" err="1">
                <a:latin typeface="Cambria" panose="02040503050406030204" pitchFamily="18" charset="0"/>
                <a:ea typeface="思源黑体 CN"/>
              </a:rPr>
              <a:t>câu</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trả</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lời</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của</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bạn</a:t>
            </a:r>
            <a:r>
              <a:rPr lang="en-US" sz="3600" b="1" dirty="0">
                <a:latin typeface="Cambria" panose="02040503050406030204" pitchFamily="18" charset="0"/>
                <a:ea typeface="思源黑体 CN"/>
              </a:rPr>
              <a:t>, ta </a:t>
            </a:r>
            <a:r>
              <a:rPr lang="en-US" sz="3600" b="1" dirty="0" err="1">
                <a:latin typeface="Cambria" panose="02040503050406030204" pitchFamily="18" charset="0"/>
                <a:ea typeface="思源黑体 CN"/>
              </a:rPr>
              <a:t>hiểu</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thêm</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rằng</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đất</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nước</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có</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trong</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tất</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cả</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mọi</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thứ</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mọi</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người</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mọi</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vật</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sống</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trên</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đất</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nước</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có</a:t>
            </a:r>
            <a:r>
              <a:rPr lang="en-US" sz="3600" b="1" dirty="0">
                <a:latin typeface="Cambria" panose="02040503050406030204" pitchFamily="18" charset="0"/>
                <a:ea typeface="思源黑体 CN"/>
              </a:rPr>
              <a:t> ở </a:t>
            </a:r>
            <a:r>
              <a:rPr lang="en-US" sz="3600" b="1" dirty="0" err="1">
                <a:latin typeface="Cambria" panose="02040503050406030204" pitchFamily="18" charset="0"/>
                <a:ea typeface="思源黑体 CN"/>
              </a:rPr>
              <a:t>đất</a:t>
            </a:r>
            <a:r>
              <a:rPr lang="en-US" sz="3600" b="1" dirty="0">
                <a:latin typeface="Cambria" panose="02040503050406030204" pitchFamily="18" charset="0"/>
                <a:ea typeface="思源黑体 CN"/>
              </a:rPr>
              <a:t> </a:t>
            </a:r>
            <a:r>
              <a:rPr lang="en-US" sz="3600" b="1" dirty="0" err="1">
                <a:latin typeface="Cambria" panose="02040503050406030204" pitchFamily="18" charset="0"/>
                <a:ea typeface="思源黑体 CN"/>
              </a:rPr>
              <a:t>nước</a:t>
            </a:r>
            <a:r>
              <a:rPr lang="en-US" sz="3600" b="1" dirty="0">
                <a:latin typeface="Cambria" panose="02040503050406030204" pitchFamily="18" charset="0"/>
                <a:ea typeface="思源黑体 CN"/>
              </a:rPr>
              <a:t>.</a:t>
            </a:r>
            <a:endParaRPr kumimoji="0" lang="vi-VN" sz="3600" b="1" i="0" u="none" strike="noStrike" kern="1200" cap="none" spc="0" normalizeH="0" baseline="0" noProof="0" dirty="0">
              <a:ln>
                <a:noFill/>
              </a:ln>
              <a:effectLst/>
              <a:uLnTx/>
              <a:uFillTx/>
              <a:latin typeface="Cambria" panose="02040503050406030204" pitchFamily="18" charset="0"/>
              <a:ea typeface="思源黑体 CN"/>
            </a:endParaRPr>
          </a:p>
        </p:txBody>
      </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2"/>
          <a:stretch>
            <a:fillRect/>
          </a:stretch>
        </p:blipFill>
        <p:spPr>
          <a:xfrm>
            <a:off x="489527" y="510309"/>
            <a:ext cx="2493817" cy="1804411"/>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412896" y="82645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2 -3 câu giới thiệu về đất nước mình </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2308324"/>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THẢO</a:t>
            </a:r>
            <a:r>
              <a:rPr lang="en-US" sz="4800" dirty="0">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 </a:t>
            </a:r>
            <a:r>
              <a:rPr lang="en-US" sz="4800" dirty="0" err="1">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LUẬN</a:t>
            </a:r>
            <a:r>
              <a:rPr lang="en-US" sz="4800" dirty="0">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CHIA </a:t>
            </a:r>
            <a:r>
              <a:rPr lang="en-US" sz="4800" dirty="0" err="1">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SẺ</a:t>
            </a:r>
            <a:r>
              <a:rPr lang="en-US" sz="48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4800" dirty="0" err="1">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TRƯỚC</a:t>
            </a:r>
            <a:r>
              <a:rPr lang="en-US" sz="48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4800" dirty="0" err="1">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LỚP</a:t>
            </a:r>
            <a:endParaRPr lang="en-US" sz="48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dáng</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Thủ</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cờ</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7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sp>
        <p:nvSpPr>
          <p:cNvPr id="2" name="TextBox 1"/>
          <p:cNvSpPr txBox="1"/>
          <p:nvPr/>
        </p:nvSpPr>
        <p:spPr>
          <a:xfrm>
            <a:off x="4082474" y="2365787"/>
            <a:ext cx="4230254" cy="1107996"/>
          </a:xfrm>
          <a:prstGeom prst="rect">
            <a:avLst/>
          </a:prstGeom>
          <a:noFill/>
        </p:spPr>
        <p:txBody>
          <a:bodyPr wrap="square" rtlCol="0">
            <a:spAutoFit/>
          </a:bodyPr>
          <a:lstStyle/>
          <a:p>
            <a:r>
              <a:rPr lang="en-US" sz="6600" b="1" smtClean="0">
                <a:solidFill>
                  <a:srgbClr val="FF0000"/>
                </a:solidFill>
              </a:rPr>
              <a:t>Vận dụng</a:t>
            </a:r>
            <a:endParaRPr lang="en-US" sz="6600" b="1">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9650"/>
            <a:ext cx="12192000" cy="2176081"/>
          </a:xfrm>
          <a:prstGeom prst="rect">
            <a:avLst/>
          </a:prstGeom>
        </p:spPr>
      </p:pic>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3"/>
          <a:stretch>
            <a:fillRect/>
          </a:stretch>
        </p:blipFill>
        <p:spPr>
          <a:xfrm>
            <a:off x="3031991" y="361916"/>
            <a:ext cx="6956139" cy="1694835"/>
          </a:xfrm>
          <a:prstGeom prst="rect">
            <a:avLst/>
          </a:prstGeom>
        </p:spPr>
      </p:pic>
      <p:sp>
        <p:nvSpPr>
          <p:cNvPr id="3" name="Rounded Rectangle 2"/>
          <p:cNvSpPr/>
          <p:nvPr/>
        </p:nvSpPr>
        <p:spPr>
          <a:xfrm>
            <a:off x="1385455" y="1819799"/>
            <a:ext cx="10409381" cy="41378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en-US" altLang="zh-CN" sz="3200" b="1" smtClean="0">
                <a:latin typeface="Times New Roman" panose="02020603050405020304" pitchFamily="18" charset="0"/>
                <a:ea typeface="Arial-Rounded" panose="020B0500000000000000" pitchFamily="34" charset="0"/>
                <a:cs typeface="Times New Roman" panose="02020603050405020304" pitchFamily="18" charset="0"/>
              </a:rPr>
              <a:t>Đ</a:t>
            </a:r>
            <a:r>
              <a:rPr lang="vi-VN" altLang="zh-CN" sz="3200" b="1">
                <a:latin typeface="Times New Roman" panose="02020603050405020304" pitchFamily="18" charset="0"/>
                <a:ea typeface="Arial-Rounded" panose="020B0500000000000000" pitchFamily="34" charset="0"/>
                <a:cs typeface="Times New Roman" panose="02020603050405020304" pitchFamily="18" charset="0"/>
              </a:rPr>
              <a:t>ọc đúng và rõ ràng bài thơ Đất nước là gì</a:t>
            </a:r>
            <a:r>
              <a:rPr lang="vi-VN" altLang="zh-CN" sz="3200" b="1" smtClean="0">
                <a:latin typeface="Times New Roman" panose="02020603050405020304" pitchFamily="18" charset="0"/>
                <a:ea typeface="Arial-Rounded" panose="020B0500000000000000" pitchFamily="34" charset="0"/>
                <a:cs typeface="Times New Roman" panose="02020603050405020304" pitchFamily="18" charset="0"/>
              </a:rPr>
              <a:t>?</a:t>
            </a:r>
            <a:endParaRPr lang="en-US" altLang="zh-CN" sz="3200" b="1" smtClean="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lgn="just">
              <a:buFontTx/>
              <a:buChar char="-"/>
            </a:pPr>
            <a:r>
              <a:rPr lang="vi-VN" altLang="zh-CN" sz="3200" b="1">
                <a:latin typeface="Times New Roman" panose="02020603050405020304" pitchFamily="18" charset="0"/>
                <a:ea typeface="Arial-Rounded" panose="020B0500000000000000" pitchFamily="34" charset="0"/>
                <a:cs typeface="Times New Roman" panose="02020603050405020304" pitchFamily="18" charset="0"/>
              </a:rPr>
              <a:t>Biết nghỉ hơi ở chỗ ngắt nhịp thơ và giữa các dòng </a:t>
            </a:r>
            <a:r>
              <a:rPr lang="vi-VN" altLang="zh-CN" sz="3200" b="1" smtClean="0">
                <a:latin typeface="Times New Roman" panose="02020603050405020304" pitchFamily="18" charset="0"/>
                <a:ea typeface="Arial-Rounded" panose="020B0500000000000000" pitchFamily="34" charset="0"/>
                <a:cs typeface="Times New Roman" panose="02020603050405020304" pitchFamily="18" charset="0"/>
              </a:rPr>
              <a:t>thơ</a:t>
            </a:r>
            <a:endParaRPr lang="en-US" altLang="zh-CN" sz="3200" b="1" smtClean="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lgn="just">
              <a:buFontTx/>
              <a:buChar char="-"/>
            </a:pPr>
            <a:r>
              <a:rPr lang="vi-VN" altLang="zh-CN" sz="3200" b="1">
                <a:latin typeface="Times New Roman" panose="02020603050405020304" pitchFamily="18" charset="0"/>
                <a:ea typeface="Arial-Rounded" panose="020B0500000000000000" pitchFamily="34" charset="0"/>
                <a:cs typeface="Times New Roman" panose="02020603050405020304" pitchFamily="18" charset="0"/>
              </a:rPr>
              <a:t>Bước đầu thể hiện cảm xúc của bạn nhỏ </a:t>
            </a:r>
            <a:r>
              <a:rPr lang="en-US" altLang="zh-CN" sz="3200" b="1">
                <a:latin typeface="Times New Roman" panose="02020603050405020304" pitchFamily="18" charset="0"/>
                <a:ea typeface="Arial-Rounded" panose="020B0500000000000000" pitchFamily="34" charset="0"/>
                <a:cs typeface="Times New Roman" panose="02020603050405020304" pitchFamily="18" charset="0"/>
              </a:rPr>
              <a:t>qua giọng </a:t>
            </a:r>
            <a:r>
              <a:rPr lang="en-US" altLang="zh-CN" sz="3200" b="1" smtClean="0">
                <a:latin typeface="Times New Roman" panose="02020603050405020304" pitchFamily="18" charset="0"/>
                <a:ea typeface="Arial-Rounded" panose="020B0500000000000000" pitchFamily="34" charset="0"/>
                <a:cs typeface="Times New Roman" panose="02020603050405020304" pitchFamily="18" charset="0"/>
              </a:rPr>
              <a:t>đọc</a:t>
            </a:r>
          </a:p>
          <a:p>
            <a:pPr marL="285750" indent="-285750" algn="just">
              <a:buFontTx/>
              <a:buChar char="-"/>
            </a:pPr>
            <a:r>
              <a:rPr lang="vi-VN" altLang="zh-CN" sz="3200" b="1">
                <a:latin typeface="Times New Roman" panose="02020603050405020304" pitchFamily="18" charset="0"/>
                <a:ea typeface="Arial-Rounded" panose="020B0500000000000000" pitchFamily="34" charset="0"/>
                <a:cs typeface="Times New Roman" panose="02020603050405020304" pitchFamily="18" charset="0"/>
              </a:rPr>
              <a:t>Hiểu điều tác giả muốn nói qua bài thơ.</a:t>
            </a:r>
            <a:endParaRPr lang="zh-CN" altLang="en-US" sz="3200" b="1">
              <a:latin typeface="Times New Roman" panose="02020603050405020304" pitchFamily="18" charset="0"/>
              <a:ea typeface="Arial-Rounded" panose="020B0500000000000000" pitchFamily="34" charset="0"/>
              <a:cs typeface="Times New Roman" panose="02020603050405020304" pitchFamily="18" charset="0"/>
            </a:endParaRPr>
          </a:p>
          <a:p>
            <a:pPr algn="ctr"/>
            <a:r>
              <a:rPr lang="vi-VN" altLang="zh-CN" b="1" smtClean="0">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b="1">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979844" y="2291713"/>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childTnLst>
                          </p:cTn>
                        </p:par>
                        <p:par>
                          <p:cTn id="26" fill="hold">
                            <p:stCondLst>
                              <p:cond delay="20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strVal val="#ppt_w*0.70"/>
                                          </p:val>
                                        </p:tav>
                                        <p:tav tm="100000">
                                          <p:val>
                                            <p:strVal val="#ppt_w"/>
                                          </p:val>
                                        </p:tav>
                                      </p:tavLst>
                                    </p:anim>
                                    <p:anim calcmode="lin" valueType="num">
                                      <p:cBhvr>
                                        <p:cTn id="30" dur="500" fill="hold"/>
                                        <p:tgtEl>
                                          <p:spTgt spid="34"/>
                                        </p:tgtEl>
                                        <p:attrNameLst>
                                          <p:attrName>ppt_h</p:attrName>
                                        </p:attrNameLst>
                                      </p:cBhvr>
                                      <p:tavLst>
                                        <p:tav tm="0">
                                          <p:val>
                                            <p:strVal val="#ppt_h"/>
                                          </p:val>
                                        </p:tav>
                                        <p:tav tm="100000">
                                          <p:val>
                                            <p:strVal val="#ppt_h"/>
                                          </p:val>
                                        </p:tav>
                                      </p:tavLst>
                                    </p:anim>
                                    <p:animEffect transition="in" filter="fade">
                                      <p:cBhvr>
                                        <p:cTn id="31" dur="500"/>
                                        <p:tgtEl>
                                          <p:spTgt spid="34"/>
                                        </p:tgtEl>
                                      </p:cBhvr>
                                    </p:animEffect>
                                  </p:childTnLst>
                                </p:cTn>
                              </p:par>
                              <p:par>
                                <p:cTn id="32" presetID="22" presetClass="entr" presetSubtype="8"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par>
                                <p:cTn id="35" presetID="22" presetClass="entr" presetSubtype="8"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b="1" dirty="0">
                <a:latin typeface="+mj-lt"/>
                <a:ea typeface="Arial-Rounded" panose="020B0500000000000000" pitchFamily="34" charset="0"/>
                <a:cs typeface="Arial-Rounded" panose="020B0500000000000000" pitchFamily="34" charset="0"/>
              </a:rPr>
              <a:t>Cho con hỏi nhé</a:t>
            </a:r>
          </a:p>
          <a:p>
            <a:pPr algn="just"/>
            <a:r>
              <a:rPr lang="vi-VN" sz="2200" b="1" dirty="0">
                <a:latin typeface="+mj-lt"/>
                <a:ea typeface="Arial-Rounded" panose="020B0500000000000000" pitchFamily="34" charset="0"/>
                <a:cs typeface="Arial-Rounded" panose="020B0500000000000000" pitchFamily="34" charset="0"/>
              </a:rPr>
              <a:t>Đất nước là gì</a:t>
            </a:r>
          </a:p>
          <a:p>
            <a:pPr algn="just"/>
            <a:r>
              <a:rPr lang="vi-VN" sz="2200" b="1" dirty="0">
                <a:latin typeface="+mj-lt"/>
                <a:ea typeface="Arial-Rounded" panose="020B0500000000000000" pitchFamily="34" charset="0"/>
                <a:cs typeface="Arial-Rounded" panose="020B0500000000000000" pitchFamily="34" charset="0"/>
              </a:rPr>
              <a:t>Vẽ bằng bút chì</a:t>
            </a:r>
          </a:p>
          <a:p>
            <a:pPr algn="just"/>
            <a:r>
              <a:rPr lang="vi-VN" sz="2200" b="1" dirty="0">
                <a:latin typeface="+mj-lt"/>
                <a:ea typeface="Arial-Rounded" panose="020B0500000000000000" pitchFamily="34" charset="0"/>
                <a:cs typeface="Arial-Rounded" panose="020B0500000000000000" pitchFamily="34" charset="0"/>
              </a:rPr>
              <a:t>Có vừa trang giấy?</a:t>
            </a:r>
            <a:endParaRPr lang="en-US" sz="2200" b="1" dirty="0">
              <a:latin typeface="+mj-lt"/>
              <a:ea typeface="Arial-Rounded" panose="020B0500000000000000" pitchFamily="34" charset="0"/>
              <a:cs typeface="Arial-Rounded" panose="020B0500000000000000" pitchFamily="34" charset="0"/>
            </a:endParaRPr>
          </a:p>
          <a:p>
            <a:pPr algn="just"/>
            <a:endParaRPr lang="en-US" sz="2200" b="1" dirty="0">
              <a:latin typeface="+mj-lt"/>
              <a:ea typeface="Arial-Rounded" panose="020B0500000000000000" pitchFamily="34" charset="0"/>
              <a:cs typeface="Arial-Rounded" panose="020B0500000000000000" pitchFamily="34" charset="0"/>
            </a:endParaRPr>
          </a:p>
          <a:p>
            <a:pPr algn="just"/>
            <a:r>
              <a:rPr lang="vi-VN" sz="2200" b="1" dirty="0">
                <a:latin typeface="+mj-lt"/>
                <a:ea typeface="Arial-Rounded" panose="020B0500000000000000" pitchFamily="34" charset="0"/>
                <a:cs typeface="Arial-Rounded" panose="020B0500000000000000" pitchFamily="34" charset="0"/>
              </a:rPr>
              <a:t>Làm sao để thấy</a:t>
            </a:r>
          </a:p>
          <a:p>
            <a:pPr algn="just"/>
            <a:r>
              <a:rPr lang="vi-VN" sz="2200" b="1" dirty="0">
                <a:latin typeface="+mj-lt"/>
                <a:ea typeface="Arial-Rounded" panose="020B0500000000000000" pitchFamily="34" charset="0"/>
                <a:cs typeface="Arial-Rounded" panose="020B0500000000000000" pitchFamily="34" charset="0"/>
              </a:rPr>
              <a:t>Núi cao thế nào</a:t>
            </a:r>
          </a:p>
          <a:p>
            <a:pPr algn="just"/>
            <a:r>
              <a:rPr lang="vi-VN" sz="2200" b="1" dirty="0">
                <a:latin typeface="+mj-lt"/>
                <a:ea typeface="Arial-Rounded" panose="020B0500000000000000" pitchFamily="34" charset="0"/>
                <a:cs typeface="Arial-Rounded" panose="020B0500000000000000" pitchFamily="34" charset="0"/>
              </a:rPr>
              <a:t>Biển rộng là bao</a:t>
            </a:r>
          </a:p>
          <a:p>
            <a:pPr algn="just"/>
            <a:r>
              <a:rPr lang="vi-VN" sz="2200" b="1" dirty="0">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b="1" dirty="0">
                <a:latin typeface="+mj-lt"/>
                <a:ea typeface="Arial-Rounded" panose="020B0500000000000000" pitchFamily="34" charset="0"/>
                <a:cs typeface="Arial-Rounded" panose="020B0500000000000000" pitchFamily="34" charset="0"/>
              </a:rPr>
              <a:t>Hay là con nghĩ</a:t>
            </a:r>
          </a:p>
          <a:p>
            <a:pPr algn="just"/>
            <a:r>
              <a:rPr lang="vi-VN" sz="2200" b="1" dirty="0">
                <a:latin typeface="+mj-lt"/>
                <a:ea typeface="Arial-Rounded" panose="020B0500000000000000" pitchFamily="34" charset="0"/>
                <a:cs typeface="Arial-Rounded" panose="020B0500000000000000" pitchFamily="34" charset="0"/>
              </a:rPr>
              <a:t>Đất nước trong nhà</a:t>
            </a:r>
          </a:p>
          <a:p>
            <a:pPr algn="just"/>
            <a:r>
              <a:rPr lang="vi-VN" sz="2200" b="1" dirty="0">
                <a:latin typeface="+mj-lt"/>
                <a:ea typeface="Arial-Rounded" panose="020B0500000000000000" pitchFamily="34" charset="0"/>
                <a:cs typeface="Arial-Rounded" panose="020B0500000000000000" pitchFamily="34" charset="0"/>
              </a:rPr>
              <a:t>Là mẹ là cha</a:t>
            </a:r>
          </a:p>
          <a:p>
            <a:pPr algn="just"/>
            <a:r>
              <a:rPr lang="vi-VN" sz="2200" b="1" dirty="0">
                <a:latin typeface="+mj-lt"/>
                <a:ea typeface="Arial-Rounded" panose="020B0500000000000000" pitchFamily="34" charset="0"/>
                <a:cs typeface="Arial-Rounded" panose="020B0500000000000000" pitchFamily="34" charset="0"/>
              </a:rPr>
              <a:t>Là cờ Tổ quốc?</a:t>
            </a:r>
            <a:endParaRPr lang="en-US" sz="2200" b="1" dirty="0">
              <a:latin typeface="+mj-lt"/>
              <a:ea typeface="Arial-Rounded" panose="020B0500000000000000" pitchFamily="34" charset="0"/>
              <a:cs typeface="Arial-Rounded" panose="020B0500000000000000" pitchFamily="34" charset="0"/>
            </a:endParaRPr>
          </a:p>
          <a:p>
            <a:pPr algn="just"/>
            <a:endParaRPr lang="en-US" sz="2200" b="1" dirty="0">
              <a:latin typeface="+mj-lt"/>
              <a:ea typeface="Arial-Rounded" panose="020B0500000000000000" pitchFamily="34" charset="0"/>
              <a:cs typeface="Arial-Rounded" panose="020B0500000000000000" pitchFamily="34" charset="0"/>
            </a:endParaRPr>
          </a:p>
          <a:p>
            <a:pPr algn="just"/>
            <a:r>
              <a:rPr lang="vi-VN" sz="2200" b="1" dirty="0">
                <a:latin typeface="+mj-lt"/>
                <a:ea typeface="Arial-Rounded" panose="020B0500000000000000" pitchFamily="34" charset="0"/>
                <a:cs typeface="Arial-Rounded" panose="020B0500000000000000" pitchFamily="34" charset="0"/>
              </a:rPr>
              <a:t>Vần thơ con thuộc</a:t>
            </a:r>
          </a:p>
          <a:p>
            <a:pPr algn="just"/>
            <a:r>
              <a:rPr lang="vi-VN" sz="2200" b="1" dirty="0">
                <a:latin typeface="+mj-lt"/>
                <a:ea typeface="Arial-Rounded" panose="020B0500000000000000" pitchFamily="34" charset="0"/>
                <a:cs typeface="Arial-Rounded" panose="020B0500000000000000" pitchFamily="34" charset="0"/>
              </a:rPr>
              <a:t>Bài văn con làm</a:t>
            </a:r>
          </a:p>
          <a:p>
            <a:pPr algn="just"/>
            <a:r>
              <a:rPr lang="vi-VN" sz="2200" b="1" dirty="0">
                <a:latin typeface="+mj-lt"/>
                <a:ea typeface="Arial-Rounded" panose="020B0500000000000000" pitchFamily="34" charset="0"/>
                <a:cs typeface="Arial-Rounded" panose="020B0500000000000000" pitchFamily="34" charset="0"/>
              </a:rPr>
              <a:t>Tiếng Việt dịu dàng</a:t>
            </a:r>
          </a:p>
          <a:p>
            <a:pPr algn="just"/>
            <a:r>
              <a:rPr lang="vi-VN" sz="2200" b="1" dirty="0">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831362" y="554205"/>
            <a:ext cx="3371849" cy="3477875"/>
          </a:xfrm>
          <a:prstGeom prst="rect">
            <a:avLst/>
          </a:prstGeom>
          <a:noFill/>
        </p:spPr>
        <p:txBody>
          <a:bodyPr wrap="square" rtlCol="0">
            <a:spAutoFit/>
          </a:bodyPr>
          <a:lstStyle/>
          <a:p>
            <a:pPr algn="just"/>
            <a:r>
              <a:rPr lang="vi-VN" sz="2200" b="1" dirty="0">
                <a:latin typeface="+mj-lt"/>
                <a:ea typeface="Arial-Rounded" panose="020B0500000000000000" pitchFamily="34" charset="0"/>
                <a:cs typeface="Arial-Rounded" panose="020B0500000000000000" pitchFamily="34" charset="0"/>
              </a:rPr>
              <a:t>Là đường con bước</a:t>
            </a:r>
          </a:p>
          <a:p>
            <a:pPr algn="just"/>
            <a:r>
              <a:rPr lang="vi-VN" sz="2200" b="1" dirty="0">
                <a:latin typeface="+mj-lt"/>
                <a:ea typeface="Arial-Rounded" panose="020B0500000000000000" pitchFamily="34" charset="0"/>
                <a:cs typeface="Arial-Rounded" panose="020B0500000000000000" pitchFamily="34" charset="0"/>
              </a:rPr>
              <a:t>Là sông con bơi</a:t>
            </a:r>
          </a:p>
          <a:p>
            <a:pPr algn="just"/>
            <a:r>
              <a:rPr lang="vi-VN" sz="2200" b="1" dirty="0">
                <a:latin typeface="+mj-lt"/>
                <a:ea typeface="Arial-Rounded" panose="020B0500000000000000" pitchFamily="34" charset="0"/>
                <a:cs typeface="Arial-Rounded" panose="020B0500000000000000" pitchFamily="34" charset="0"/>
              </a:rPr>
              <a:t>Là cánh chim trời</a:t>
            </a:r>
          </a:p>
          <a:p>
            <a:pPr algn="just"/>
            <a:r>
              <a:rPr lang="vi-VN" sz="2200" b="1" dirty="0">
                <a:latin typeface="+mj-lt"/>
                <a:ea typeface="Arial-Rounded" panose="020B0500000000000000" pitchFamily="34" charset="0"/>
                <a:cs typeface="Arial-Rounded" panose="020B0500000000000000" pitchFamily="34" charset="0"/>
              </a:rPr>
              <a:t>Là vầng mây trắng?</a:t>
            </a:r>
          </a:p>
          <a:p>
            <a:pPr algn="just"/>
            <a:r>
              <a:rPr lang="vi-VN" sz="2200" b="1" dirty="0">
                <a:latin typeface="+mj-lt"/>
                <a:ea typeface="Arial-Rounded" panose="020B0500000000000000" pitchFamily="34" charset="0"/>
                <a:cs typeface="Arial-Rounded" panose="020B0500000000000000" pitchFamily="34" charset="0"/>
              </a:rPr>
              <a:t> </a:t>
            </a:r>
          </a:p>
          <a:p>
            <a:pPr algn="just"/>
            <a:r>
              <a:rPr lang="vi-VN" sz="2200" b="1" dirty="0">
                <a:latin typeface="+mj-lt"/>
                <a:ea typeface="Arial-Rounded" panose="020B0500000000000000" pitchFamily="34" charset="0"/>
                <a:cs typeface="Arial-Rounded" panose="020B0500000000000000" pitchFamily="34" charset="0"/>
              </a:rPr>
              <a:t>Mặt trời khoe nắng</a:t>
            </a:r>
          </a:p>
          <a:p>
            <a:pPr algn="just"/>
            <a:r>
              <a:rPr lang="vi-VN" sz="2200" b="1" dirty="0">
                <a:latin typeface="+mj-lt"/>
                <a:ea typeface="Arial-Rounded" panose="020B0500000000000000" pitchFamily="34" charset="0"/>
                <a:cs typeface="Arial-Rounded" panose="020B0500000000000000" pitchFamily="34" charset="0"/>
              </a:rPr>
              <a:t>Cho ngày đẹp hơn</a:t>
            </a:r>
          </a:p>
          <a:p>
            <a:pPr algn="just"/>
            <a:r>
              <a:rPr lang="vi-VN" sz="2200" b="1" dirty="0">
                <a:latin typeface="+mj-lt"/>
                <a:ea typeface="Arial-Rounded" panose="020B0500000000000000" pitchFamily="34" charset="0"/>
                <a:cs typeface="Arial-Rounded" panose="020B0500000000000000" pitchFamily="34" charset="0"/>
              </a:rPr>
              <a:t>Mọi điều giản đơn</a:t>
            </a:r>
          </a:p>
          <a:p>
            <a:pPr algn="just"/>
            <a:r>
              <a:rPr lang="vi-VN" sz="2200" b="1" dirty="0">
                <a:latin typeface="+mj-lt"/>
                <a:ea typeface="Arial-Rounded" panose="020B0500000000000000" pitchFamily="34" charset="0"/>
                <a:cs typeface="Arial-Rounded" panose="020B0500000000000000" pitchFamily="34" charset="0"/>
              </a:rPr>
              <a:t>Cộng thành đất nước.  </a:t>
            </a:r>
          </a:p>
          <a:p>
            <a:pPr algn="just"/>
            <a:r>
              <a:rPr lang="en-US" sz="2200" b="1" i="1" smtClean="0">
                <a:latin typeface="+mj-lt"/>
                <a:ea typeface="Arial-Rounded" panose="020B0500000000000000" pitchFamily="34" charset="0"/>
                <a:cs typeface="Arial-Rounded" panose="020B0500000000000000" pitchFamily="34" charset="0"/>
              </a:rPr>
              <a:t>          </a:t>
            </a:r>
            <a:r>
              <a:rPr lang="vi-VN" sz="2200" b="1" i="1" smtClean="0">
                <a:latin typeface="+mj-lt"/>
                <a:ea typeface="Arial-Rounded" panose="020B0500000000000000" pitchFamily="34" charset="0"/>
                <a:cs typeface="Arial-Rounded" panose="020B0500000000000000" pitchFamily="34" charset="0"/>
              </a:rPr>
              <a:t>(</a:t>
            </a:r>
            <a:r>
              <a:rPr lang="vi-VN" sz="2200" b="1" i="1" dirty="0">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Hay là con nghĩ</a:t>
            </a: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Đất nước trong nhà</a:t>
            </a: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Là mẹ là cha</a:t>
            </a: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Là cờ Tổ quốc?</a:t>
            </a:r>
            <a:endParaRPr lang="en-US" sz="2200" b="1" dirty="0">
              <a:solidFill>
                <a:prstClr val="black"/>
              </a:solidFill>
              <a:latin typeface="+mj-lt"/>
              <a:ea typeface="Arial-Rounded" panose="020B0500000000000000" pitchFamily="34" charset="0"/>
              <a:cs typeface="Arial-Rounded" panose="020B0500000000000000" pitchFamily="34" charset="0"/>
            </a:endParaRPr>
          </a:p>
          <a:p>
            <a:pPr algn="just">
              <a:defRPr/>
            </a:pPr>
            <a:endParaRPr lang="en-US" sz="2200" b="1" dirty="0">
              <a:solidFill>
                <a:prstClr val="black"/>
              </a:solidFill>
              <a:latin typeface="+mj-lt"/>
              <a:ea typeface="Arial-Rounded" panose="020B0500000000000000" pitchFamily="34" charset="0"/>
              <a:cs typeface="Arial-Rounded" panose="020B0500000000000000" pitchFamily="34" charset="0"/>
            </a:endParaRP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Vần thơ con thuộc</a:t>
            </a: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Bài văn con làm</a:t>
            </a: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Tiếng Việt dịu dàng</a:t>
            </a:r>
          </a:p>
          <a:p>
            <a:pPr algn="just">
              <a:defRPr/>
            </a:pPr>
            <a:r>
              <a:rPr lang="vi-VN" sz="2200" b="1" dirty="0">
                <a:solidFill>
                  <a:prstClr val="black"/>
                </a:solidFill>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Là đường con bước</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Là sông con bơi</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Là cánh chim trời</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Là vầng mây trắng?</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 </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Mặt trời khoe nắng</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Cho ngày đẹp hơn</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Mọi điều giản đơn</a:t>
            </a:r>
          </a:p>
          <a:p>
            <a:pPr marR="0" lvl="0" indent="0" algn="just" fontAlgn="auto">
              <a:lnSpc>
                <a:spcPct val="100000"/>
              </a:lnSpc>
              <a:spcBef>
                <a:spcPts val="0"/>
              </a:spcBef>
              <a:spcAft>
                <a:spcPts val="0"/>
              </a:spcAft>
              <a:buClrTx/>
              <a:buSzTx/>
              <a:buFontTx/>
              <a:buNone/>
              <a:tabLst/>
              <a:defRPr/>
            </a:pPr>
            <a:r>
              <a:rPr lang="vi-VN" sz="2200" b="1" dirty="0">
                <a:solidFill>
                  <a:prstClr val="black"/>
                </a:solidFill>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139993" y="534436"/>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822</Words>
  <Application>Microsoft Office PowerPoint</Application>
  <PresentationFormat>Widescreen</PresentationFormat>
  <Paragraphs>121</Paragraphs>
  <Slides>23</Slides>
  <Notes>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23</vt:i4>
      </vt:variant>
    </vt:vector>
  </HeadingPairs>
  <TitlesOfParts>
    <vt:vector size="41" baseType="lpstr">
      <vt:lpstr>Arial</vt:lpstr>
      <vt:lpstr>Arial-Rounded</vt:lpstr>
      <vt:lpstr>Calibri</vt:lpstr>
      <vt:lpstr>Cambria</vt:lpstr>
      <vt:lpstr>等线</vt:lpstr>
      <vt:lpstr>等线 Light</vt:lpstr>
      <vt:lpstr>Times New Roman</vt:lpstr>
      <vt:lpstr>UVN Banh Mi</vt:lpstr>
      <vt:lpstr>字魂131号-酷乐潮玩体</vt:lpstr>
      <vt:lpstr>思源宋体 CN Light</vt:lpstr>
      <vt:lpstr>思源黑体 CN</vt:lpstr>
      <vt:lpstr>思源黑体 CN Bold</vt:lpstr>
      <vt:lpstr>思源黑体 CN Medium</vt:lpstr>
      <vt:lpstr>Office 主题​​</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HẠNH™ PC</cp:lastModifiedBy>
  <cp:revision>57</cp:revision>
  <dcterms:created xsi:type="dcterms:W3CDTF">2023-01-04T02:21:36Z</dcterms:created>
  <dcterms:modified xsi:type="dcterms:W3CDTF">2025-03-31T03:18:38Z</dcterms:modified>
</cp:coreProperties>
</file>