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18"/>
  </p:notesMasterIdLst>
  <p:sldIdLst>
    <p:sldId id="256" r:id="rId3"/>
    <p:sldId id="299" r:id="rId4"/>
    <p:sldId id="300" r:id="rId5"/>
    <p:sldId id="301" r:id="rId6"/>
    <p:sldId id="302" r:id="rId7"/>
    <p:sldId id="295" r:id="rId8"/>
    <p:sldId id="303" r:id="rId9"/>
    <p:sldId id="2007577122" r:id="rId10"/>
    <p:sldId id="2007577123" r:id="rId11"/>
    <p:sldId id="289" r:id="rId12"/>
    <p:sldId id="291" r:id="rId13"/>
    <p:sldId id="2007577124" r:id="rId14"/>
    <p:sldId id="292" r:id="rId15"/>
    <p:sldId id="11088412" r:id="rId16"/>
    <p:sldId id="11088411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CD"/>
    <a:srgbClr val="FDDEEB"/>
    <a:srgbClr val="FFF789"/>
    <a:srgbClr val="E07235"/>
    <a:srgbClr val="EB54E9"/>
    <a:srgbClr val="D34CD6"/>
    <a:srgbClr val="D8F3FC"/>
    <a:srgbClr val="EF5F5F"/>
    <a:srgbClr val="9CDCF8"/>
    <a:srgbClr val="BED0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38" d="100"/>
          <a:sy n="38" d="100"/>
        </p:scale>
        <p:origin x="4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53D86-D27A-4864-A7FF-35B008CB502C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145DC-A865-4145-8F65-BA125396E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300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204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505CC-4CF2-4687-BEEE-8B23DAF3C4E7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CBA7D-629C-46F6-96E6-1DEE05F46C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2427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18/01/2022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541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2848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25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7097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659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744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5774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7338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2474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7186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7960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9122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7573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  <p:sldLayoutId id="2147483704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52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0.png"/><Relationship Id="rId5" Type="http://schemas.openxmlformats.org/officeDocument/2006/relationships/image" Target="../media/image21.png"/><Relationship Id="rId4" Type="http://schemas.openxmlformats.org/officeDocument/2006/relationships/image" Target="../media/image2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0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240.png"/><Relationship Id="rId7" Type="http://schemas.openxmlformats.org/officeDocument/2006/relationships/image" Target="../media/image28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0.png"/><Relationship Id="rId11" Type="http://schemas.openxmlformats.org/officeDocument/2006/relationships/image" Target="../media/image34.jpeg"/><Relationship Id="rId5" Type="http://schemas.openxmlformats.org/officeDocument/2006/relationships/image" Target="../media/image260.png"/><Relationship Id="rId10" Type="http://schemas.openxmlformats.org/officeDocument/2006/relationships/image" Target="../media/image310.png"/><Relationship Id="rId4" Type="http://schemas.openxmlformats.org/officeDocument/2006/relationships/image" Target="../media/image250.png"/><Relationship Id="rId9" Type="http://schemas.openxmlformats.org/officeDocument/2006/relationships/image" Target="../media/image30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11" Type="http://schemas.openxmlformats.org/officeDocument/2006/relationships/image" Target="../media/image14.GIF"/><Relationship Id="rId5" Type="http://schemas.openxmlformats.org/officeDocument/2006/relationships/image" Target="../media/image1.png"/><Relationship Id="rId10" Type="http://schemas.microsoft.com/office/2007/relationships/hdphoto" Target="../media/hdphoto6.wdp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.png"/><Relationship Id="rId11" Type="http://schemas.microsoft.com/office/2007/relationships/hdphoto" Target="../media/hdphoto8.wdp"/><Relationship Id="rId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openxmlformats.org/officeDocument/2006/relationships/image" Target="../media/image3.jpe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726493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39701" y="206880"/>
              <a:ext cx="21100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184662" y="2191642"/>
            <a:ext cx="5333512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37</a:t>
            </a: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PHÉP NHÂN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BE550B7-3F79-40DF-A748-18A4034397DD}"/>
              </a:ext>
            </a:extLst>
          </p:cNvPr>
          <p:cNvSpPr/>
          <p:nvPr/>
        </p:nvSpPr>
        <p:spPr>
          <a:xfrm>
            <a:off x="757651" y="12942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8FEA5-1D09-4B8D-9492-BF3934F09BFA}"/>
              </a:ext>
            </a:extLst>
          </p:cNvPr>
          <p:cNvSpPr txBox="1"/>
          <p:nvPr/>
        </p:nvSpPr>
        <p:spPr>
          <a:xfrm>
            <a:off x="1194973" y="1294219"/>
            <a:ext cx="6584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Viết 2 + 2 + 2 + 2 + 2 = 10 thành phép nhân.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B31387E-CB10-48CD-98FE-4BDBFC721447}"/>
              </a:ext>
            </a:extLst>
          </p:cNvPr>
          <p:cNvGrpSpPr/>
          <p:nvPr/>
        </p:nvGrpSpPr>
        <p:grpSpPr>
          <a:xfrm>
            <a:off x="4621347" y="1900902"/>
            <a:ext cx="2699226" cy="587661"/>
            <a:chOff x="8046147" y="1143254"/>
            <a:chExt cx="2699226" cy="58766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0E59AE-A816-47EE-9608-70534620BA38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057E045-8049-447A-862C-E28EACAA314E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2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98663C4-79F9-4581-ABD4-30524572D57A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98663C4-79F9-4581-ABD4-30524572D5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75DCC2-2EE4-458C-81D7-38D88E06B45B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5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55C1A2-80CD-4625-8F37-5B771E54E7C5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EA1734-D39E-46D1-804B-89B8D5592356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>
                  <a:solidFill>
                    <a:srgbClr val="FF0000"/>
                  </a:solidFill>
                </a:rPr>
                <a:t>10</a:t>
              </a:r>
              <a:endParaRPr lang="vi-VN" sz="32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105A14-0788-4900-8476-9AE220772312}"/>
                  </a:ext>
                </a:extLst>
              </p:cNvPr>
              <p:cNvSpPr txBox="1"/>
              <p:nvPr/>
            </p:nvSpPr>
            <p:spPr>
              <a:xfrm>
                <a:off x="1210271" y="2544469"/>
                <a:ext cx="9771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Viết phép nhân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7 = 35 thành phép cộng các số hạng bằng nhau.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105A14-0788-4900-8476-9AE220772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0271" y="2544469"/>
                <a:ext cx="9771458" cy="461665"/>
              </a:xfrm>
              <a:prstGeom prst="rect">
                <a:avLst/>
              </a:prstGeom>
              <a:blipFill>
                <a:blip r:embed="rId4"/>
                <a:stretch>
                  <a:fillRect l="-999" t="-9211" r="-936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C6EB828D-75C7-41B3-B3A1-CE060D29C159}"/>
              </a:ext>
            </a:extLst>
          </p:cNvPr>
          <p:cNvGrpSpPr/>
          <p:nvPr/>
        </p:nvGrpSpPr>
        <p:grpSpPr>
          <a:xfrm>
            <a:off x="3078582" y="3057688"/>
            <a:ext cx="5784756" cy="610312"/>
            <a:chOff x="8046147" y="1143254"/>
            <a:chExt cx="2699225" cy="61031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719BC1A-D9B5-4D59-B162-72BEECF438A7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67EEB8-36C4-4840-AB2F-7E3BEAFAD2AF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5 + 5 + 5 + 5 + 5 + 5 + 5 = 35</a:t>
              </a:r>
            </a:p>
          </p:txBody>
        </p:sp>
      </p:grp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8D1E3C37-C602-430F-A552-333102BD6DD8}"/>
              </a:ext>
            </a:extLst>
          </p:cNvPr>
          <p:cNvSpPr/>
          <p:nvPr/>
        </p:nvSpPr>
        <p:spPr>
          <a:xfrm>
            <a:off x="855257" y="3641269"/>
            <a:ext cx="710027" cy="723900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E2EC3A-F460-455F-8532-F40607FEBA8B}"/>
              </a:ext>
            </a:extLst>
          </p:cNvPr>
          <p:cNvSpPr txBox="1"/>
          <p:nvPr/>
        </p:nvSpPr>
        <p:spPr>
          <a:xfrm>
            <a:off x="1478279" y="3903504"/>
            <a:ext cx="5097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 Viết 3 + 3 + 3 = 9 thành phép nhân.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4957D68-83E3-4EC8-BADF-1B7D91635E50}"/>
              </a:ext>
            </a:extLst>
          </p:cNvPr>
          <p:cNvGrpSpPr/>
          <p:nvPr/>
        </p:nvGrpSpPr>
        <p:grpSpPr>
          <a:xfrm>
            <a:off x="4621347" y="4365169"/>
            <a:ext cx="2699226" cy="587661"/>
            <a:chOff x="8046147" y="1143254"/>
            <a:chExt cx="2699226" cy="58766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7A7896A-575B-4AA2-B9B9-C6C2B5C0FF07}"/>
                </a:ext>
              </a:extLst>
            </p:cNvPr>
            <p:cNvSpPr/>
            <p:nvPr/>
          </p:nvSpPr>
          <p:spPr>
            <a:xfrm>
              <a:off x="8046147" y="1182328"/>
              <a:ext cx="2699225" cy="475903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A68BDD1-CFDA-4F4E-BADB-E167BF151B2F}"/>
                </a:ext>
              </a:extLst>
            </p:cNvPr>
            <p:cNvSpPr/>
            <p:nvPr/>
          </p:nvSpPr>
          <p:spPr>
            <a:xfrm>
              <a:off x="8132865" y="1146140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43AE62-2C59-41B2-AC22-FDBE3C7E46AC}"/>
                    </a:ext>
                  </a:extLst>
                </p:cNvPr>
                <p:cNvSpPr txBox="1"/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vi-VN" sz="3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343AE62-2C59-41B2-AC22-FDBE3C7E46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44459" y="1192305"/>
                  <a:ext cx="40716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D4EAB49-F895-4A2E-83D0-289CEC42754D}"/>
                </a:ext>
              </a:extLst>
            </p:cNvPr>
            <p:cNvSpPr/>
            <p:nvPr/>
          </p:nvSpPr>
          <p:spPr>
            <a:xfrm>
              <a:off x="9128038" y="1143254"/>
              <a:ext cx="41229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66A44A8-3EF2-4423-B12B-C0FD8105D299}"/>
                </a:ext>
              </a:extLst>
            </p:cNvPr>
            <p:cNvSpPr/>
            <p:nvPr/>
          </p:nvSpPr>
          <p:spPr>
            <a:xfrm>
              <a:off x="9616746" y="1143254"/>
              <a:ext cx="42511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=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8175C08-9AC6-4EE0-A927-B4E7645B3876}"/>
                </a:ext>
              </a:extLst>
            </p:cNvPr>
            <p:cNvSpPr/>
            <p:nvPr/>
          </p:nvSpPr>
          <p:spPr>
            <a:xfrm>
              <a:off x="10105454" y="1143254"/>
              <a:ext cx="6399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rgbClr val="FF0000"/>
                  </a:solidFill>
                </a:rPr>
                <a:t>9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DDF236-44C2-4A9B-A97A-CEED71F57C7D}"/>
                  </a:ext>
                </a:extLst>
              </p:cNvPr>
              <p:cNvSpPr txBox="1"/>
              <p:nvPr/>
            </p:nvSpPr>
            <p:spPr>
              <a:xfrm>
                <a:off x="1478279" y="4938946"/>
                <a:ext cx="95823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 Viết phép nhân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 = 24 thành phép cộng các số hạng bằng nhau.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DDF236-44C2-4A9B-A97A-CEED71F57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79" y="4938946"/>
                <a:ext cx="9582303" cy="461665"/>
              </a:xfrm>
              <a:prstGeom prst="rect">
                <a:avLst/>
              </a:prstGeom>
              <a:blipFill>
                <a:blip r:embed="rId6"/>
                <a:stretch>
                  <a:fillRect l="-64" t="-9211" r="-127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DE44850A-7AE5-469F-8069-0A52C0FE9806}"/>
              </a:ext>
            </a:extLst>
          </p:cNvPr>
          <p:cNvGrpSpPr/>
          <p:nvPr/>
        </p:nvGrpSpPr>
        <p:grpSpPr>
          <a:xfrm>
            <a:off x="3310428" y="5377957"/>
            <a:ext cx="5197912" cy="610312"/>
            <a:chOff x="8046147" y="1143254"/>
            <a:chExt cx="2699225" cy="61031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2FD0F3C-4818-4BC8-9D39-3CD812818D78}"/>
                </a:ext>
              </a:extLst>
            </p:cNvPr>
            <p:cNvSpPr/>
            <p:nvPr/>
          </p:nvSpPr>
          <p:spPr>
            <a:xfrm>
              <a:off x="8046147" y="1182328"/>
              <a:ext cx="2699225" cy="571238"/>
            </a:xfrm>
            <a:prstGeom prst="rect">
              <a:avLst/>
            </a:prstGeom>
            <a:solidFill>
              <a:srgbClr val="FFF789"/>
            </a:solidFill>
            <a:ln>
              <a:solidFill>
                <a:srgbClr val="FFF7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324A88-6E30-43C2-8A97-FC74157141DF}"/>
                </a:ext>
              </a:extLst>
            </p:cNvPr>
            <p:cNvSpPr/>
            <p:nvPr/>
          </p:nvSpPr>
          <p:spPr>
            <a:xfrm>
              <a:off x="8046148" y="1143254"/>
              <a:ext cx="26992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dirty="0">
                  <a:solidFill>
                    <a:srgbClr val="FF0000"/>
                  </a:solidFill>
                </a:rPr>
                <a:t>4 + 4 + 4 + 4 + 4 + 4 = 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595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  <p:bldP spid="22" grpId="0" animBg="1"/>
      <p:bldP spid="25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E7E28DD-E688-432A-A09A-0DC87EA76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E64D23C-F136-470B-A0CA-546F6A7411D2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5152C-49CF-47DC-9F61-F0644EC70708}"/>
              </a:ext>
            </a:extLst>
          </p:cNvPr>
          <p:cNvSpPr txBox="1"/>
          <p:nvPr/>
        </p:nvSpPr>
        <p:spPr>
          <a:xfrm>
            <a:off x="1313001" y="1192305"/>
            <a:ext cx="24588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Tìm phép nhân phù hợp với câu trả lời cho mỗi câu hỏi.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B216AC-EF32-416F-AF93-4B01C5D9D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675" y="328811"/>
            <a:ext cx="6875324" cy="6077505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DADC04F-39DD-464F-84B8-A0D0EE0F92B7}"/>
              </a:ext>
            </a:extLst>
          </p:cNvPr>
          <p:cNvSpPr/>
          <p:nvPr/>
        </p:nvSpPr>
        <p:spPr>
          <a:xfrm>
            <a:off x="4807639" y="2628900"/>
            <a:ext cx="4330700" cy="533400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969C87A-3E3E-47AC-8660-60E1745288CF}"/>
              </a:ext>
            </a:extLst>
          </p:cNvPr>
          <p:cNvSpPr/>
          <p:nvPr/>
        </p:nvSpPr>
        <p:spPr>
          <a:xfrm rot="10800000">
            <a:off x="5633139" y="3581400"/>
            <a:ext cx="4330700" cy="723900"/>
          </a:xfrm>
          <a:custGeom>
            <a:avLst/>
            <a:gdLst>
              <a:gd name="connsiteX0" fmla="*/ 4498812 w 4597365"/>
              <a:gd name="connsiteY0" fmla="*/ 0 h 584200"/>
              <a:gd name="connsiteX1" fmla="*/ 4105112 w 4597365"/>
              <a:gd name="connsiteY1" fmla="*/ 292100 h 584200"/>
              <a:gd name="connsiteX2" fmla="*/ 663412 w 4597365"/>
              <a:gd name="connsiteY2" fmla="*/ 304800 h 584200"/>
              <a:gd name="connsiteX3" fmla="*/ 3012 w 4597365"/>
              <a:gd name="connsiteY3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7365" h="584200">
                <a:moveTo>
                  <a:pt x="4498812" y="0"/>
                </a:moveTo>
                <a:cubicBezTo>
                  <a:pt x="4621578" y="120650"/>
                  <a:pt x="4744345" y="241300"/>
                  <a:pt x="4105112" y="292100"/>
                </a:cubicBezTo>
                <a:cubicBezTo>
                  <a:pt x="3465879" y="342900"/>
                  <a:pt x="1347095" y="256117"/>
                  <a:pt x="663412" y="304800"/>
                </a:cubicBezTo>
                <a:cubicBezTo>
                  <a:pt x="-20271" y="353483"/>
                  <a:pt x="-8630" y="468841"/>
                  <a:pt x="3012" y="58420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1A431B-605E-435E-9BDE-550ADAFC55A9}"/>
              </a:ext>
            </a:extLst>
          </p:cNvPr>
          <p:cNvSpPr/>
          <p:nvPr/>
        </p:nvSpPr>
        <p:spPr>
          <a:xfrm>
            <a:off x="6616700" y="3619500"/>
            <a:ext cx="2381638" cy="622300"/>
          </a:xfrm>
          <a:custGeom>
            <a:avLst/>
            <a:gdLst>
              <a:gd name="connsiteX0" fmla="*/ 2374900 w 2381638"/>
              <a:gd name="connsiteY0" fmla="*/ 622300 h 622300"/>
              <a:gd name="connsiteX1" fmla="*/ 2070100 w 2381638"/>
              <a:gd name="connsiteY1" fmla="*/ 215900 h 622300"/>
              <a:gd name="connsiteX2" fmla="*/ 355600 w 2381638"/>
              <a:gd name="connsiteY2" fmla="*/ 241300 h 622300"/>
              <a:gd name="connsiteX3" fmla="*/ 0 w 2381638"/>
              <a:gd name="connsiteY3" fmla="*/ 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1638" h="622300">
                <a:moveTo>
                  <a:pt x="2374900" y="622300"/>
                </a:moveTo>
                <a:cubicBezTo>
                  <a:pt x="2390775" y="450850"/>
                  <a:pt x="2406650" y="279400"/>
                  <a:pt x="2070100" y="215900"/>
                </a:cubicBezTo>
                <a:cubicBezTo>
                  <a:pt x="1733550" y="152400"/>
                  <a:pt x="700617" y="277283"/>
                  <a:pt x="355600" y="241300"/>
                </a:cubicBezTo>
                <a:cubicBezTo>
                  <a:pt x="10583" y="205317"/>
                  <a:pt x="5291" y="102658"/>
                  <a:pt x="0" y="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701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01D7703-1FF4-4AE5-B4F5-37EFB057280E}"/>
              </a:ext>
            </a:extLst>
          </p:cNvPr>
          <p:cNvSpPr/>
          <p:nvPr/>
        </p:nvSpPr>
        <p:spPr>
          <a:xfrm>
            <a:off x="875679" y="259438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6D2C1-190A-4E08-A9DE-70E428BEBCA3}"/>
              </a:ext>
            </a:extLst>
          </p:cNvPr>
          <p:cNvSpPr txBox="1"/>
          <p:nvPr/>
        </p:nvSpPr>
        <p:spPr>
          <a:xfrm>
            <a:off x="1313001" y="259438"/>
            <a:ext cx="245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95B7CA-55C0-40A1-90AD-2368F84920B1}"/>
                  </a:ext>
                </a:extLst>
              </p:cNvPr>
              <p:cNvSpPr txBox="1"/>
              <p:nvPr/>
            </p:nvSpPr>
            <p:spPr>
              <a:xfrm>
                <a:off x="1313001" y="830658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a)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4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95B7CA-55C0-40A1-90AD-2368F8492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001" y="830658"/>
                <a:ext cx="1258678" cy="461665"/>
              </a:xfrm>
              <a:prstGeom prst="rect">
                <a:avLst/>
              </a:prstGeom>
              <a:blipFill>
                <a:blip r:embed="rId2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3AFF7A1-E66A-4A70-8A50-93B69664B30C}"/>
              </a:ext>
            </a:extLst>
          </p:cNvPr>
          <p:cNvGrpSpPr/>
          <p:nvPr/>
        </p:nvGrpSpPr>
        <p:grpSpPr>
          <a:xfrm>
            <a:off x="1073841" y="1288554"/>
            <a:ext cx="4635500" cy="1354354"/>
            <a:chOff x="1313001" y="2225190"/>
            <a:chExt cx="4635500" cy="13543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F03EA1-B559-4D2A-9A17-4D90CAAF4EE7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Mẫu: 5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dirty="0"/>
                    <a:t>4 = 5 + 5 + 5 + 5 = 20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         5 </a:t>
                  </a:r>
                  <a14:m>
                    <m:oMath xmlns:m="http://schemas.openxmlformats.org/officeDocument/2006/math">
                      <m:r>
                        <a:rPr lang="vi-V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2400" dirty="0"/>
                    <a:t>4 = 20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blipFill>
                  <a:blip r:embed="rId4"/>
                  <a:stretch>
                    <a:fillRect l="-2195" r="-1235" b="-1182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5239CB-7D61-45C9-B0AC-5AA288B9F5EF}"/>
                  </a:ext>
                </a:extLst>
              </p:cNvPr>
              <p:cNvSpPr txBox="1"/>
              <p:nvPr/>
            </p:nvSpPr>
            <p:spPr>
              <a:xfrm>
                <a:off x="1313001" y="2619893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8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2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5239CB-7D61-45C9-B0AC-5AA288B9F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001" y="2619893"/>
                <a:ext cx="1258678" cy="461665"/>
              </a:xfrm>
              <a:prstGeom prst="rect">
                <a:avLst/>
              </a:prstGeom>
              <a:blipFill>
                <a:blip r:embed="rId5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79A8C-4429-4A93-943A-67FE1DB430C3}"/>
                  </a:ext>
                </a:extLst>
              </p:cNvPr>
              <p:cNvSpPr txBox="1"/>
              <p:nvPr/>
            </p:nvSpPr>
            <p:spPr>
              <a:xfrm>
                <a:off x="4139328" y="2622299"/>
                <a:ext cx="1241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c) 3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79A8C-4429-4A93-943A-67FE1DB43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328" y="2622299"/>
                <a:ext cx="1241045" cy="461665"/>
              </a:xfrm>
              <a:prstGeom prst="rect">
                <a:avLst/>
              </a:prstGeom>
              <a:blipFill>
                <a:blip r:embed="rId6"/>
                <a:stretch>
                  <a:fillRect l="-7353" t="-9211" r="-6863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1636E0-5A6D-4F9A-A50E-A6307F1BAF7C}"/>
                  </a:ext>
                </a:extLst>
              </p:cNvPr>
              <p:cNvSpPr txBox="1"/>
              <p:nvPr/>
            </p:nvSpPr>
            <p:spPr>
              <a:xfrm>
                <a:off x="7038392" y="2619892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d)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3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1636E0-5A6D-4F9A-A50E-A6307F1BA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8392" y="2619892"/>
                <a:ext cx="1258678" cy="461665"/>
              </a:xfrm>
              <a:prstGeom prst="rect">
                <a:avLst/>
              </a:prstGeom>
              <a:blipFill>
                <a:blip r:embed="rId7"/>
                <a:stretch>
                  <a:fillRect l="-7767" t="-9211" r="-6796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E53CC0BF-5261-4D51-8B56-2CAFAECB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55" y="-11399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3001" y="3100804"/>
            <a:ext cx="7175217" cy="336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0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D0BBF405-4410-40AA-AE47-7102AED2C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01D7703-1FF4-4AE5-B4F5-37EFB057280E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6D2C1-190A-4E08-A9DE-70E428BEBCA3}"/>
              </a:ext>
            </a:extLst>
          </p:cNvPr>
          <p:cNvSpPr txBox="1"/>
          <p:nvPr/>
        </p:nvSpPr>
        <p:spPr>
          <a:xfrm>
            <a:off x="1313001" y="1192305"/>
            <a:ext cx="245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Tính (theo mẫu).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95B7CA-55C0-40A1-90AD-2368F84920B1}"/>
                  </a:ext>
                </a:extLst>
              </p:cNvPr>
              <p:cNvSpPr txBox="1"/>
              <p:nvPr/>
            </p:nvSpPr>
            <p:spPr>
              <a:xfrm>
                <a:off x="1313001" y="1763525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a)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4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095B7CA-55C0-40A1-90AD-2368F8492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001" y="1763525"/>
                <a:ext cx="1258678" cy="461665"/>
              </a:xfrm>
              <a:prstGeom prst="rect">
                <a:avLst/>
              </a:prstGeom>
              <a:blipFill>
                <a:blip r:embed="rId3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3AFF7A1-E66A-4A70-8A50-93B69664B30C}"/>
              </a:ext>
            </a:extLst>
          </p:cNvPr>
          <p:cNvGrpSpPr/>
          <p:nvPr/>
        </p:nvGrpSpPr>
        <p:grpSpPr>
          <a:xfrm>
            <a:off x="1073841" y="2221421"/>
            <a:ext cx="4635500" cy="1354354"/>
            <a:chOff x="1313001" y="2225190"/>
            <a:chExt cx="4635500" cy="135435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F03EA1-B559-4D2A-9A17-4D90CAAF4EE7}"/>
                </a:ext>
              </a:extLst>
            </p:cNvPr>
            <p:cNvSpPr/>
            <p:nvPr/>
          </p:nvSpPr>
          <p:spPr>
            <a:xfrm>
              <a:off x="1313001" y="2225190"/>
              <a:ext cx="4635500" cy="1354354"/>
            </a:xfrm>
            <a:prstGeom prst="rect">
              <a:avLst/>
            </a:prstGeom>
            <a:solidFill>
              <a:srgbClr val="FFFBCD"/>
            </a:solidFill>
            <a:ln>
              <a:solidFill>
                <a:srgbClr val="FFFBCD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/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Mẫu: 5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vi-V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vi-VN" sz="2400" dirty="0"/>
                    <a:t>4 = 5 + 5 + 5 + 5 = 20</a:t>
                  </a:r>
                </a:p>
                <a:p>
                  <a:pPr>
                    <a:lnSpc>
                      <a:spcPct val="150000"/>
                    </a:lnSpc>
                  </a:pPr>
                  <a:r>
                    <a:rPr lang="vi-VN" sz="2400" dirty="0"/>
                    <a:t>         5 </a:t>
                  </a:r>
                  <a14:m>
                    <m:oMath xmlns:m="http://schemas.openxmlformats.org/officeDocument/2006/math">
                      <m:r>
                        <a:rPr lang="vi-V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</m:oMath>
                  </a14:m>
                  <a:r>
                    <a:rPr lang="vi-VN" sz="2400" dirty="0"/>
                    <a:t>4 = 20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156E2D30-96D8-4FF3-A70E-6750A42E15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8027" y="2350477"/>
                  <a:ext cx="4445448" cy="1131848"/>
                </a:xfrm>
                <a:prstGeom prst="rect">
                  <a:avLst/>
                </a:prstGeom>
                <a:blipFill>
                  <a:blip r:embed="rId4"/>
                  <a:stretch>
                    <a:fillRect l="-2195" r="-1235" b="-11828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5239CB-7D61-45C9-B0AC-5AA288B9F5EF}"/>
                  </a:ext>
                </a:extLst>
              </p:cNvPr>
              <p:cNvSpPr txBox="1"/>
              <p:nvPr/>
            </p:nvSpPr>
            <p:spPr>
              <a:xfrm>
                <a:off x="6354901" y="1763524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8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2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75239CB-7D61-45C9-B0AC-5AA288B9F5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1763524"/>
                <a:ext cx="1258678" cy="461665"/>
              </a:xfrm>
              <a:prstGeom prst="rect">
                <a:avLst/>
              </a:prstGeom>
              <a:blipFill>
                <a:blip r:embed="rId5"/>
                <a:stretch>
                  <a:fillRect l="-7246" t="-9211" r="-6763" b="-3026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79A8C-4429-4A93-943A-67FE1DB430C3}"/>
                  </a:ext>
                </a:extLst>
              </p:cNvPr>
              <p:cNvSpPr txBox="1"/>
              <p:nvPr/>
            </p:nvSpPr>
            <p:spPr>
              <a:xfrm>
                <a:off x="1313001" y="3905000"/>
                <a:ext cx="12410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c) 3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6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79A8C-4429-4A93-943A-67FE1DB43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3001" y="3905000"/>
                <a:ext cx="1241045" cy="461665"/>
              </a:xfrm>
              <a:prstGeom prst="rect">
                <a:avLst/>
              </a:prstGeom>
              <a:blipFill>
                <a:blip r:embed="rId6"/>
                <a:stretch>
                  <a:fillRect l="-7353" t="-9333" r="-686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1636E0-5A6D-4F9A-A50E-A6307F1BAF7C}"/>
                  </a:ext>
                </a:extLst>
              </p:cNvPr>
              <p:cNvSpPr txBox="1"/>
              <p:nvPr/>
            </p:nvSpPr>
            <p:spPr>
              <a:xfrm>
                <a:off x="6354901" y="3904999"/>
                <a:ext cx="12586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d) 4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3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1636E0-5A6D-4F9A-A50E-A6307F1BA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3904999"/>
                <a:ext cx="1258678" cy="461665"/>
              </a:xfrm>
              <a:prstGeom prst="rect">
                <a:avLst/>
              </a:prstGeom>
              <a:blipFill>
                <a:blip r:embed="rId7"/>
                <a:stretch>
                  <a:fillRect l="-7246" t="-9333" r="-6763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44B358-E93D-4002-8E29-C5B39ADEEB7E}"/>
                  </a:ext>
                </a:extLst>
              </p:cNvPr>
              <p:cNvSpPr txBox="1"/>
              <p:nvPr/>
            </p:nvSpPr>
            <p:spPr>
              <a:xfrm>
                <a:off x="6354901" y="2297152"/>
                <a:ext cx="2634054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8 + 8 = 16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8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2 = 16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E44B358-E93D-4002-8E29-C5B39ADEEB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2297152"/>
                <a:ext cx="2634054" cy="1131848"/>
              </a:xfrm>
              <a:prstGeom prst="rect">
                <a:avLst/>
              </a:prstGeom>
              <a:blipFill>
                <a:blip r:embed="rId8"/>
                <a:stretch>
                  <a:fillRect l="-3464" r="-2771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2A2A4F-0ED0-4B57-87A6-1A63A325C012}"/>
                  </a:ext>
                </a:extLst>
              </p:cNvPr>
              <p:cNvSpPr txBox="1"/>
              <p:nvPr/>
            </p:nvSpPr>
            <p:spPr>
              <a:xfrm>
                <a:off x="1199168" y="4366664"/>
                <a:ext cx="4717958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3 + 3 + 3 + 3 + 3 + 3 = 18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3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6 = 18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2A2A4F-0ED0-4B57-87A6-1A63A325C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9168" y="4366664"/>
                <a:ext cx="4717958" cy="1131848"/>
              </a:xfrm>
              <a:prstGeom prst="rect">
                <a:avLst/>
              </a:prstGeom>
              <a:blipFill>
                <a:blip r:embed="rId9"/>
                <a:stretch>
                  <a:fillRect l="-2067" r="-1034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764933-5D9A-4627-9995-A85AD77DBBC8}"/>
                  </a:ext>
                </a:extLst>
              </p:cNvPr>
              <p:cNvSpPr txBox="1"/>
              <p:nvPr/>
            </p:nvSpPr>
            <p:spPr>
              <a:xfrm>
                <a:off x="6354901" y="4366664"/>
                <a:ext cx="3155031" cy="11318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4 + 4 + 4 = 12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>
                    <a:solidFill>
                      <a:srgbClr val="FF0000"/>
                    </a:solidFill>
                  </a:rPr>
                  <a:t>4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vi-VN" sz="2400" dirty="0">
                    <a:solidFill>
                      <a:srgbClr val="FF0000"/>
                    </a:solidFill>
                  </a:rPr>
                  <a:t>3 = 12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7764933-5D9A-4627-9995-A85AD77DB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4901" y="4366664"/>
                <a:ext cx="3155031" cy="1131848"/>
              </a:xfrm>
              <a:prstGeom prst="rect">
                <a:avLst/>
              </a:prstGeom>
              <a:blipFill>
                <a:blip r:embed="rId10"/>
                <a:stretch>
                  <a:fillRect l="-2896" r="-2124" b="-1182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E53CC0BF-5261-4D51-8B56-2CAFAECBB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55" y="-113995"/>
            <a:ext cx="2946966" cy="29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04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11" grpId="0"/>
      <p:bldP spid="12" grpId="0"/>
      <p:bldP spid="13" grpId="0"/>
      <p:bldP spid="16" grpId="0" build="p"/>
      <p:bldP spid="17" grpId="0" build="p"/>
      <p:bldP spid="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Ôn tập về phép nhân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chuyển phép nhân thành phép cộng các số hạng bằng nhau và ngược lại.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6894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24000" y="5456733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56348" y="4304936"/>
            <a:ext cx="6980348" cy="2610214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886" y="-988515"/>
            <a:ext cx="5207345" cy="341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32807" y="311806"/>
            <a:ext cx="365950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  <a:endParaRPr lang="en-US" sz="32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58078" y="2728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180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00" numSld="1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>
            <a:fillRect/>
          </a:stretch>
        </p:blipFill>
        <p:spPr>
          <a:xfrm rot="10800000">
            <a:off x="1500672" y="5485308"/>
            <a:ext cx="9167328" cy="1400630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672" y="28575"/>
            <a:ext cx="9167328" cy="5456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1283" y="4196742"/>
            <a:ext cx="6980348" cy="2610214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>
            <a:fillRect/>
          </a:stretch>
        </p:blipFill>
        <p:spPr bwMode="auto">
          <a:xfrm rot="5400000">
            <a:off x="3105766" y="-799394"/>
            <a:ext cx="5965370" cy="823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869203" y="1178342"/>
            <a:ext cx="6371773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sẽ cùng theo một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 tàu để đến tham quan nơi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sống của các muôn thú.</a:t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vậy, các em hãy cố gắng </a:t>
            </a: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đúng những câu hỏi nhé!</a:t>
            </a:r>
          </a:p>
          <a:p>
            <a:pPr algn="ctr"/>
            <a:endParaRPr lang="en-US" sz="3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 sàng cho chuyến tham quan nào!</a:t>
            </a:r>
          </a:p>
        </p:txBody>
      </p:sp>
    </p:spTree>
    <p:extLst>
      <p:ext uri="{BB962C8B-B14F-4D97-AF65-F5344CB8AC3E}">
        <p14:creationId xmlns:p14="http://schemas.microsoft.com/office/powerpoint/2010/main" val="136169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672" y="5456733"/>
            <a:ext cx="9167328" cy="1400630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97101"/>
            <a:ext cx="953441" cy="116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5697101"/>
            <a:ext cx="739662" cy="7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5758751"/>
            <a:ext cx="797866" cy="797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4502907" y="2994086"/>
            <a:ext cx="6980348" cy="2683690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403797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8028511" y="552447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8</a:t>
            </a:r>
          </a:p>
        </p:txBody>
      </p:sp>
      <p:sp>
        <p:nvSpPr>
          <p:cNvPr id="80" name="Rectangle 79"/>
          <p:cNvSpPr/>
          <p:nvPr/>
        </p:nvSpPr>
        <p:spPr>
          <a:xfrm>
            <a:off x="5212686" y="552448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6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396861" y="526713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>
                <a:solidFill>
                  <a:srgbClr val="009900"/>
                </a:solidFill>
              </a:rPr>
              <a:t>4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2638610" y="-706487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3192664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bldLvl="0" animBg="1"/>
      <p:bldP spid="79" grpId="1" bldLvl="0" animBg="1"/>
      <p:bldP spid="80" grpId="0" bldLvl="0" animBg="1"/>
      <p:bldP spid="80" grpId="1" bldLvl="0" animBg="1"/>
      <p:bldP spid="8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137233" y="878097"/>
            <a:ext cx="783618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36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60315" y="3801406"/>
            <a:ext cx="75951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33" y="5566228"/>
            <a:ext cx="1219200" cy="12192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378248" y="5935991"/>
            <a:ext cx="75951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57" y="0"/>
            <a:ext cx="9263131" cy="552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088" y="5457370"/>
            <a:ext cx="9167328" cy="1400630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622122" y="4142042"/>
            <a:ext cx="824802" cy="82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95" y="2050231"/>
            <a:ext cx="910771" cy="79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5465625" y="2773680"/>
            <a:ext cx="7484925" cy="2683690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52729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9900"/>
                </a:solidFill>
              </a:rPr>
              <a:t>2x5</a:t>
            </a:r>
          </a:p>
        </p:txBody>
      </p:sp>
      <p:sp>
        <p:nvSpPr>
          <p:cNvPr id="40" name="Rectangle 39"/>
          <p:cNvSpPr/>
          <p:nvPr/>
        </p:nvSpPr>
        <p:spPr>
          <a:xfrm>
            <a:off x="5234755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9900"/>
                </a:solidFill>
              </a:rPr>
              <a:t>2+5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989021" y="590550"/>
            <a:ext cx="1545284" cy="828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9900"/>
                </a:solidFill>
              </a:rPr>
              <a:t>5x2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63395" y="-769441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Đúng</a:t>
            </a:r>
          </a:p>
        </p:txBody>
      </p:sp>
    </p:spTree>
    <p:extLst>
      <p:ext uri="{BB962C8B-B14F-4D97-AF65-F5344CB8AC3E}">
        <p14:creationId xmlns:p14="http://schemas.microsoft.com/office/powerpoint/2010/main" val="33706009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11022E-16 L 0.92465 0.00764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bldLvl="0" animBg="1"/>
      <p:bldP spid="39" grpId="1" bldLvl="0" animBg="1"/>
      <p:bldP spid="40" grpId="0" bldLvl="0" animBg="1"/>
      <p:bldP spid="40" grpId="1" bldLvl="0" animBg="1"/>
      <p:bldP spid="4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628439" y="2191642"/>
            <a:ext cx="4445961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LUYỆN TẬP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638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Ôn tập về phép nhân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chuyển phép nhân thành phép cộng các số hạng bằng nhau và ngược lại.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73984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ba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18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6910" y="2428247"/>
            <a:ext cx="5421746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37: Phép nhân (tiết 2)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095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5C96F048-4A9E-42E4-9725-5ACBEC462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BE550B7-3F79-40DF-A748-18A4034397DD}"/>
              </a:ext>
            </a:extLst>
          </p:cNvPr>
          <p:cNvSpPr/>
          <p:nvPr/>
        </p:nvSpPr>
        <p:spPr>
          <a:xfrm>
            <a:off x="757651" y="1294219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D8FEA5-1D09-4B8D-9492-BF3934F09BFA}"/>
              </a:ext>
            </a:extLst>
          </p:cNvPr>
          <p:cNvSpPr txBox="1"/>
          <p:nvPr/>
        </p:nvSpPr>
        <p:spPr>
          <a:xfrm>
            <a:off x="1194973" y="1294219"/>
            <a:ext cx="6584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Viết 2 + 2 + 2 + 2 + 2 = 10 thành phép nhân.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105A14-0788-4900-8476-9AE220772312}"/>
                  </a:ext>
                </a:extLst>
              </p:cNvPr>
              <p:cNvSpPr txBox="1"/>
              <p:nvPr/>
            </p:nvSpPr>
            <p:spPr>
              <a:xfrm>
                <a:off x="1194973" y="1857798"/>
                <a:ext cx="97714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b) Viết phép nhân 5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vi-V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2400" dirty="0"/>
                  <a:t>7 = 35 thành phép cộng các số hạng bằng nhau.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F105A14-0788-4900-8476-9AE220772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4973" y="1857798"/>
                <a:ext cx="9771458" cy="461665"/>
              </a:xfrm>
              <a:prstGeom prst="rect">
                <a:avLst/>
              </a:prstGeom>
              <a:blipFill>
                <a:blip r:embed="rId3"/>
                <a:stretch>
                  <a:fillRect l="-936" t="-9333" r="-936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1" y="2755034"/>
            <a:ext cx="9212425" cy="288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0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1649</TotalTime>
  <Words>617</Words>
  <Application>Microsoft Office PowerPoint</Application>
  <PresentationFormat>Widescreen</PresentationFormat>
  <Paragraphs>97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宋体</vt:lpstr>
      <vt:lpstr>Arial</vt:lpstr>
      <vt:lpstr>Calibri</vt:lpstr>
      <vt:lpstr>Calibri Light</vt:lpstr>
      <vt:lpstr>Cambria Math</vt:lpstr>
      <vt:lpstr>等线</vt:lpstr>
      <vt:lpstr>HP001 4 hàng</vt:lpstr>
      <vt:lpstr>iCiel Cadena</vt:lpstr>
      <vt:lpstr>Times New Roman</vt:lpstr>
      <vt:lpstr>UTM Cookies</vt:lpstr>
      <vt:lpstr>思源黑体 CN Bold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150</cp:revision>
  <dcterms:created xsi:type="dcterms:W3CDTF">2021-06-02T01:34:28Z</dcterms:created>
  <dcterms:modified xsi:type="dcterms:W3CDTF">2022-01-18T02:20:50Z</dcterms:modified>
</cp:coreProperties>
</file>