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11" r:id="rId2"/>
  </p:sldMasterIdLst>
  <p:notesMasterIdLst>
    <p:notesMasterId r:id="rId18"/>
  </p:notesMasterIdLst>
  <p:sldIdLst>
    <p:sldId id="2007577129" r:id="rId3"/>
    <p:sldId id="320" r:id="rId4"/>
    <p:sldId id="340" r:id="rId5"/>
    <p:sldId id="2007577123" r:id="rId6"/>
    <p:sldId id="349" r:id="rId7"/>
    <p:sldId id="350" r:id="rId8"/>
    <p:sldId id="323" r:id="rId9"/>
    <p:sldId id="351" r:id="rId10"/>
    <p:sldId id="2007577124" r:id="rId11"/>
    <p:sldId id="2007577126" r:id="rId12"/>
    <p:sldId id="327" r:id="rId13"/>
    <p:sldId id="328" r:id="rId14"/>
    <p:sldId id="2007577131" r:id="rId15"/>
    <p:sldId id="352" r:id="rId16"/>
    <p:sldId id="330" r:id="rId17"/>
  </p:sldIdLst>
  <p:sldSz cx="6858000" cy="5143500"/>
  <p:notesSz cx="6858000" cy="9144000"/>
  <p:embeddedFontLst>
    <p:embeddedFont>
      <p:font typeface="Montserrat" panose="020B0604020202020204" charset="0"/>
      <p:regular r:id="rId19"/>
      <p:bold r:id="rId20"/>
      <p:italic r:id="rId21"/>
      <p:boldItalic r:id="rId22"/>
    </p:embeddedFont>
    <p:embeddedFont>
      <p:font typeface="Kalam" panose="020B0604020202020204" charset="0"/>
      <p:regular r:id="rId23"/>
      <p:bold r:id="rId24"/>
    </p:embeddedFont>
    <p:embeddedFont>
      <p:font typeface="Calibri Light" panose="020F0302020204030204" pitchFamily="34" charset="0"/>
      <p:regular r:id="rId25"/>
      <p: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0"/>
    <p:restoredTop sz="94615"/>
  </p:normalViewPr>
  <p:slideViewPr>
    <p:cSldViewPr snapToGrid="0">
      <p:cViewPr varScale="1">
        <p:scale>
          <a:sx n="110" d="100"/>
          <a:sy n="110" d="100"/>
        </p:scale>
        <p:origin x="11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31139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1134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18318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217001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61554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653106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4" name="Footer Placeholder 3"/>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5" name="Slide Number Placeholder 4"/>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6385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3" name="Footer Placeholder 2"/>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4" name="Slide Number Placeholder 3"/>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182705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543051"/>
            <a:ext cx="2211883"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4"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525280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740570"/>
            <a:ext cx="3471863" cy="3655219"/>
          </a:xfrm>
        </p:spPr>
        <p:txBody>
          <a:bodyPr/>
          <a:lstStyle>
            <a:lvl1pPr marL="0" indent="0">
              <a:buNone/>
              <a:defRPr sz="1800"/>
            </a:lvl1pPr>
            <a:lvl2pPr marL="257169" indent="0">
              <a:buNone/>
              <a:defRPr sz="1575"/>
            </a:lvl2pPr>
            <a:lvl3pPr marL="514337" indent="0">
              <a:buNone/>
              <a:defRPr sz="1350"/>
            </a:lvl3pPr>
            <a:lvl4pPr marL="771506" indent="0">
              <a:buNone/>
              <a:defRPr sz="1125"/>
            </a:lvl4pPr>
            <a:lvl5pPr marL="1028674"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endParaRPr lang="en-US"/>
          </a:p>
        </p:txBody>
      </p:sp>
      <p:sp>
        <p:nvSpPr>
          <p:cNvPr id="4" name="Text Placeholder 3"/>
          <p:cNvSpPr>
            <a:spLocks noGrp="1"/>
          </p:cNvSpPr>
          <p:nvPr>
            <p:ph type="body" sz="half" idx="2"/>
          </p:nvPr>
        </p:nvSpPr>
        <p:spPr>
          <a:xfrm>
            <a:off x="472381" y="1543051"/>
            <a:ext cx="2211883" cy="2858691"/>
          </a:xfrm>
        </p:spPr>
        <p:txBody>
          <a:bodyPr/>
          <a:lstStyle>
            <a:lvl1pPr marL="0" indent="0">
              <a:buNone/>
              <a:defRPr sz="900"/>
            </a:lvl1pPr>
            <a:lvl2pPr marL="257169" indent="0">
              <a:buNone/>
              <a:defRPr sz="788"/>
            </a:lvl2pPr>
            <a:lvl3pPr marL="514337" indent="0">
              <a:buNone/>
              <a:defRPr sz="675"/>
            </a:lvl3pPr>
            <a:lvl4pPr marL="771506" indent="0">
              <a:buNone/>
              <a:defRPr sz="563"/>
            </a:lvl4pPr>
            <a:lvl5pPr marL="1028674"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14090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316094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5"/>
            <a:ext cx="147875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273845"/>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68754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783">
              <a:defRPr/>
            </a:pPr>
            <a:fld id="{00000000-1234-1234-1234-123412341234}" type="slidenum">
              <a:rPr lang="en-GB" smtClean="0">
                <a:solidFill>
                  <a:prstClr val="black">
                    <a:tint val="75000"/>
                  </a:prstClr>
                </a:solidFill>
                <a:ea typeface="+mn-ea"/>
              </a:rPr>
              <a:pPr defTabSz="685783">
                <a:defRPr/>
              </a:pPr>
              <a:t>‹#›</a:t>
            </a:fld>
            <a:endParaRPr lang="en-GB">
              <a:solidFill>
                <a:prstClr val="black">
                  <a:tint val="75000"/>
                </a:prstClr>
              </a:solidFill>
              <a:ea typeface="+mn-ea"/>
            </a:endParaRPr>
          </a:p>
        </p:txBody>
      </p:sp>
    </p:spTree>
    <p:extLst>
      <p:ext uri="{BB962C8B-B14F-4D97-AF65-F5344CB8AC3E}">
        <p14:creationId xmlns:p14="http://schemas.microsoft.com/office/powerpoint/2010/main" val="106416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69" indent="0" algn="ctr">
              <a:buNone/>
              <a:defRPr sz="1125"/>
            </a:lvl2pPr>
            <a:lvl3pPr marL="514337" indent="0" algn="ctr">
              <a:buNone/>
              <a:defRPr sz="1013"/>
            </a:lvl3pPr>
            <a:lvl4pPr marL="771506" indent="0" algn="ctr">
              <a:buNone/>
              <a:defRPr sz="900"/>
            </a:lvl4pPr>
            <a:lvl5pPr marL="1028674"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44831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40118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8815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6" name="Footer Placeholder 5"/>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7" name="Slide Number Placeholder 6"/>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276712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4"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69" indent="0">
              <a:buNone/>
              <a:defRPr sz="1125" b="1"/>
            </a:lvl2pPr>
            <a:lvl3pPr marL="514337" indent="0">
              <a:buNone/>
              <a:defRPr sz="1013" b="1"/>
            </a:lvl3pPr>
            <a:lvl4pPr marL="771506" indent="0">
              <a:buNone/>
              <a:defRPr sz="900" b="1"/>
            </a:lvl4pPr>
            <a:lvl5pPr marL="1028674" indent="0">
              <a:buNone/>
              <a:defRPr sz="900" b="1"/>
            </a:lvl5pPr>
            <a:lvl6pPr marL="1285843" indent="0">
              <a:buNone/>
              <a:defRPr sz="900" b="1"/>
            </a:lvl6pPr>
            <a:lvl7pPr marL="1543011" indent="0">
              <a:buNone/>
              <a:defRPr sz="900" b="1"/>
            </a:lvl7pPr>
            <a:lvl8pPr marL="1800180" indent="0">
              <a:buNone/>
              <a:defRPr sz="900" b="1"/>
            </a:lvl8pPr>
            <a:lvl9pPr marL="2057349" indent="0">
              <a:buNone/>
              <a:defRPr sz="900" b="1"/>
            </a:lvl9pPr>
          </a:lstStyle>
          <a:p>
            <a:pPr lvl="0"/>
            <a:r>
              <a:rPr lang="en-US"/>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8" name="Footer Placeholder 7"/>
          <p:cNvSpPr>
            <a:spLocks noGrp="1"/>
          </p:cNvSpPr>
          <p:nvPr>
            <p:ph type="ftr" sz="quarter" idx="11"/>
          </p:nvPr>
        </p:nvSpPr>
        <p:spPr/>
        <p:txBody>
          <a:bodyPr/>
          <a:lstStyle/>
          <a:p>
            <a:pPr defTabSz="514337">
              <a:buClrTx/>
              <a:defRPr/>
            </a:pPr>
            <a:endParaRPr lang="en-US" kern="1200">
              <a:solidFill>
                <a:prstClr val="black">
                  <a:tint val="75000"/>
                </a:prstClr>
              </a:solidFill>
              <a:latin typeface="Calibri"/>
              <a:ea typeface="+mn-ea"/>
            </a:endParaRPr>
          </a:p>
        </p:txBody>
      </p:sp>
      <p:sp>
        <p:nvSpPr>
          <p:cNvPr id="9" name="Slide Number Placeholder 8"/>
          <p:cNvSpPr>
            <a:spLocks noGrp="1"/>
          </p:cNvSpPr>
          <p:nvPr>
            <p:ph type="sldNum" sz="quarter" idx="12"/>
          </p:nvPr>
        </p:nvSpPr>
        <p:spPr/>
        <p:txBody>
          <a:body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493682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37">
              <a:buClrTx/>
              <a:defRPr/>
            </a:pPr>
            <a:fld id="{B54AE3A7-20DA-48F3-81C3-2C954A8690AA}" type="datetimeFigureOut">
              <a:rPr lang="en-US" kern="1200" smtClean="0">
                <a:solidFill>
                  <a:prstClr val="black">
                    <a:tint val="75000"/>
                  </a:prstClr>
                </a:solidFill>
                <a:latin typeface="Calibri"/>
                <a:ea typeface="+mn-ea"/>
              </a:rPr>
              <a:pPr defTabSz="514337">
                <a:buClrTx/>
                <a:defRPr/>
              </a:pPr>
              <a:t>1/18/2025</a:t>
            </a:fld>
            <a:endParaRPr lang="en-US" kern="120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37">
              <a:buClrTx/>
              <a:defRPr/>
            </a:pPr>
            <a:endParaRPr lang="en-US" kern="120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37">
              <a:buClrTx/>
              <a:defRPr/>
            </a:pPr>
            <a:fld id="{ABDE023C-A976-4855-B18A-9D29296741E9}" type="slidenum">
              <a:rPr lang="en-US" kern="1200" smtClean="0">
                <a:solidFill>
                  <a:prstClr val="black">
                    <a:tint val="75000"/>
                  </a:prstClr>
                </a:solidFill>
                <a:latin typeface="Calibri"/>
                <a:ea typeface="+mn-ea"/>
              </a:rPr>
              <a:pPr defTabSz="514337">
                <a:buClrTx/>
                <a:defRPr/>
              </a:pPr>
              <a:t>‹#›</a:t>
            </a:fld>
            <a:endParaRPr lang="en-US" kern="1200">
              <a:solidFill>
                <a:prstClr val="black">
                  <a:tint val="75000"/>
                </a:prstClr>
              </a:solidFill>
              <a:latin typeface="Calibri"/>
              <a:ea typeface="+mn-ea"/>
            </a:endParaRPr>
          </a:p>
        </p:txBody>
      </p:sp>
    </p:spTree>
    <p:extLst>
      <p:ext uri="{BB962C8B-B14F-4D97-AF65-F5344CB8AC3E}">
        <p14:creationId xmlns:p14="http://schemas.microsoft.com/office/powerpoint/2010/main" val="12300097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514337"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4" indent="-128584"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4"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4"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4"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4"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3.wdp"/><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13.png"/><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3.wdp"/><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3.wdp"/><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3.wdp"/><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C29ADE-25F2-48A0-8D86-FACEBFCC2C6B}"/>
              </a:ext>
            </a:extLst>
          </p:cNvPr>
          <p:cNvPicPr>
            <a:picLocks noChangeAspect="1"/>
          </p:cNvPicPr>
          <p:nvPr/>
        </p:nvPicPr>
        <p:blipFill>
          <a:blip r:embed="rId2"/>
          <a:stretch>
            <a:fillRect/>
          </a:stretch>
        </p:blipFill>
        <p:spPr>
          <a:xfrm>
            <a:off x="0" y="642938"/>
            <a:ext cx="6856128" cy="3857625"/>
          </a:xfrm>
          <a:prstGeom prst="rect">
            <a:avLst/>
          </a:prstGeom>
        </p:spPr>
      </p:pic>
    </p:spTree>
    <p:extLst>
      <p:ext uri="{BB962C8B-B14F-4D97-AF65-F5344CB8AC3E}">
        <p14:creationId xmlns:p14="http://schemas.microsoft.com/office/powerpoint/2010/main" val="67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A0F6D4-667D-4732-8830-DD99801D6469}"/>
              </a:ext>
            </a:extLst>
          </p:cNvPr>
          <p:cNvSpPr txBox="1"/>
          <p:nvPr/>
        </p:nvSpPr>
        <p:spPr>
          <a:xfrm>
            <a:off x="2052206" y="2399693"/>
            <a:ext cx="3455582" cy="646331"/>
          </a:xfrm>
          <a:prstGeom prst="rect">
            <a:avLst/>
          </a:prstGeom>
          <a:noFill/>
        </p:spPr>
        <p:txBody>
          <a:bodyPr wrap="square" rtlCol="0">
            <a:spAutoFit/>
          </a:bodyPr>
          <a:lstStyle/>
          <a:p>
            <a:r>
              <a:rPr lang="vi-VN" sz="3600" b="1" dirty="0">
                <a:solidFill>
                  <a:schemeClr val="accent6">
                    <a:lumMod val="75000"/>
                  </a:schemeClr>
                </a:solidFill>
              </a:rPr>
              <a:t>TÌM HIỂU BÀI</a:t>
            </a:r>
            <a:endParaRPr lang="en-US" sz="3600" b="1" dirty="0">
              <a:solidFill>
                <a:schemeClr val="accent6">
                  <a:lumMod val="75000"/>
                </a:schemeClr>
              </a:solidFill>
            </a:endParaRPr>
          </a:p>
        </p:txBody>
      </p:sp>
    </p:spTree>
    <p:extLst>
      <p:ext uri="{BB962C8B-B14F-4D97-AF65-F5344CB8AC3E}">
        <p14:creationId xmlns:p14="http://schemas.microsoft.com/office/powerpoint/2010/main" val="2242974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506039" y="1544741"/>
            <a:ext cx="6119826"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Vì sao người ta gọi là mùa nước nổi mà không gọi là mùa nước lũ? </a:t>
            </a:r>
          </a:p>
        </p:txBody>
      </p:sp>
      <p:sp>
        <p:nvSpPr>
          <p:cNvPr id="13" name="TextBox 12">
            <a:extLst>
              <a:ext uri="{FF2B5EF4-FFF2-40B4-BE49-F238E27FC236}">
                <a16:creationId xmlns:a16="http://schemas.microsoft.com/office/drawing/2014/main" id="{16C88818-C0C0-400F-98A9-FC392E078C62}"/>
              </a:ext>
            </a:extLst>
          </p:cNvPr>
          <p:cNvSpPr txBox="1"/>
          <p:nvPr/>
        </p:nvSpPr>
        <p:spPr>
          <a:xfrm>
            <a:off x="503841" y="2684085"/>
            <a:ext cx="6119826" cy="2110962"/>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Cảnh vật trong mùa nước nổi thế nào?</a:t>
            </a:r>
          </a:p>
          <a:p>
            <a:pPr algn="just">
              <a:lnSpc>
                <a:spcPct val="150000"/>
              </a:lnSpc>
            </a:pPr>
            <a:r>
              <a:rPr lang="vi-VN" sz="1800" dirty="0">
                <a:latin typeface="UTM Avo" panose="02040603050506020204" pitchFamily="18" charset="0"/>
              </a:rPr>
              <a:t>- Sông nước</a:t>
            </a:r>
          </a:p>
          <a:p>
            <a:pPr algn="just">
              <a:lnSpc>
                <a:spcPct val="150000"/>
              </a:lnSpc>
            </a:pPr>
            <a:r>
              <a:rPr lang="vi-VN" sz="1800" dirty="0">
                <a:latin typeface="UTM Avo" panose="02040603050506020204" pitchFamily="18" charset="0"/>
              </a:rPr>
              <a:t>- Đồng ruộng</a:t>
            </a:r>
          </a:p>
          <a:p>
            <a:pPr algn="just">
              <a:lnSpc>
                <a:spcPct val="150000"/>
              </a:lnSpc>
            </a:pPr>
            <a:r>
              <a:rPr lang="vi-VN" sz="1800" dirty="0">
                <a:latin typeface="UTM Avo" panose="02040603050506020204" pitchFamily="18" charset="0"/>
              </a:rPr>
              <a:t>- Vườn tược, cây cỏ</a:t>
            </a:r>
          </a:p>
          <a:p>
            <a:pPr algn="just">
              <a:lnSpc>
                <a:spcPct val="150000"/>
              </a:lnSpc>
            </a:pPr>
            <a:r>
              <a:rPr lang="vi-VN" sz="1800" dirty="0">
                <a:latin typeface="UTM Avo" panose="02040603050506020204" pitchFamily="18" charset="0"/>
              </a:rPr>
              <a:t>- Cá</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3841" y="2232365"/>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nước lên hiền hoà.</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id="{BA37C831-A90D-DC4E-ADED-DC72288F946F}"/>
              </a:ext>
            </a:extLst>
          </p:cNvPr>
          <p:cNvSpPr txBox="1"/>
          <p:nvPr/>
        </p:nvSpPr>
        <p:spPr>
          <a:xfrm>
            <a:off x="1899458" y="3109875"/>
            <a:ext cx="4548476"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nước dâng cao, nước lên hiền hoà.</a:t>
            </a:r>
          </a:p>
        </p:txBody>
      </p:sp>
      <p:pic>
        <p:nvPicPr>
          <p:cNvPr id="11" name="Picture 10">
            <a:extLst>
              <a:ext uri="{FF2B5EF4-FFF2-40B4-BE49-F238E27FC236}">
                <a16:creationId xmlns:a16="http://schemas.microsoft.com/office/drawing/2014/main" id="{DC815695-C266-2D48-AE0C-BE6334C8DBB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200000"/>
                    </a14:imgEffect>
                  </a14:imgLayer>
                </a14:imgProps>
              </a:ext>
            </a:extLst>
          </a:blip>
          <a:stretch>
            <a:fillRect/>
          </a:stretch>
        </p:blipFill>
        <p:spPr>
          <a:xfrm>
            <a:off x="378231" y="332451"/>
            <a:ext cx="1281656" cy="1315037"/>
          </a:xfrm>
          <a:prstGeom prst="ellipse">
            <a:avLst/>
          </a:prstGeom>
        </p:spPr>
      </p:pic>
      <p:sp>
        <p:nvSpPr>
          <p:cNvPr id="16" name="TextBox 15">
            <a:extLst>
              <a:ext uri="{FF2B5EF4-FFF2-40B4-BE49-F238E27FC236}">
                <a16:creationId xmlns:a16="http://schemas.microsoft.com/office/drawing/2014/main" id="{3C0EA619-49D4-8142-A9FE-CEA7CAD4BC82}"/>
              </a:ext>
            </a:extLst>
          </p:cNvPr>
          <p:cNvSpPr txBox="1"/>
          <p:nvPr/>
        </p:nvSpPr>
        <p:spPr>
          <a:xfrm>
            <a:off x="2005846" y="3531665"/>
            <a:ext cx="4899289"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nước trong đồng ruộng hoà lẫn nước sông CL</a:t>
            </a:r>
          </a:p>
        </p:txBody>
      </p:sp>
      <p:sp>
        <p:nvSpPr>
          <p:cNvPr id="18" name="TextBox 17">
            <a:extLst>
              <a:ext uri="{FF2B5EF4-FFF2-40B4-BE49-F238E27FC236}">
                <a16:creationId xmlns:a16="http://schemas.microsoft.com/office/drawing/2014/main" id="{1F683C54-BD01-D04A-8799-7A9C2392B36C}"/>
              </a:ext>
            </a:extLst>
          </p:cNvPr>
          <p:cNvSpPr txBox="1"/>
          <p:nvPr/>
        </p:nvSpPr>
        <p:spPr>
          <a:xfrm>
            <a:off x="2761562" y="3941008"/>
            <a:ext cx="2621144"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được bồi đắp phù sa.</a:t>
            </a:r>
          </a:p>
        </p:txBody>
      </p:sp>
      <p:sp>
        <p:nvSpPr>
          <p:cNvPr id="19" name="TextBox 18">
            <a:extLst>
              <a:ext uri="{FF2B5EF4-FFF2-40B4-BE49-F238E27FC236}">
                <a16:creationId xmlns:a16="http://schemas.microsoft.com/office/drawing/2014/main" id="{7428E294-BB96-D64E-BE41-B8D3338F58FF}"/>
              </a:ext>
            </a:extLst>
          </p:cNvPr>
          <p:cNvSpPr txBox="1"/>
          <p:nvPr/>
        </p:nvSpPr>
        <p:spPr>
          <a:xfrm>
            <a:off x="1019059" y="4365504"/>
            <a:ext cx="5886076" cy="409343"/>
          </a:xfrm>
          <a:prstGeom prst="rect">
            <a:avLst/>
          </a:prstGeom>
          <a:noFill/>
        </p:spPr>
        <p:txBody>
          <a:bodyPr wrap="square" rtlCol="0">
            <a:spAutoFit/>
          </a:bodyPr>
          <a:lstStyle/>
          <a:p>
            <a:pPr algn="just">
              <a:lnSpc>
                <a:spcPct val="150000"/>
              </a:lnSpc>
            </a:pPr>
            <a:r>
              <a:rPr lang="vi-VN" sz="1600" dirty="0">
                <a:solidFill>
                  <a:srgbClr val="FF0000"/>
                </a:solidFill>
                <a:latin typeface="UTM Avo" panose="02040603050506020204" pitchFamily="18" charset="0"/>
              </a:rPr>
              <a:t>: bơi thành đàn, theo cá mẹ vào tận đồng sâu. </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wipe(left)">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left)">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wipe(left)">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build="p"/>
      <p:bldP spid="16"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82932C-C682-1944-A126-1AAC4927D4E7}"/>
              </a:ext>
            </a:extLst>
          </p:cNvPr>
          <p:cNvSpPr txBox="1"/>
          <p:nvPr/>
        </p:nvSpPr>
        <p:spPr>
          <a:xfrm>
            <a:off x="548690" y="809426"/>
            <a:ext cx="5760620" cy="784125"/>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3. </a:t>
            </a:r>
            <a:r>
              <a:rPr lang="vi-VN" sz="1600" dirty="0">
                <a:latin typeface="UTM Avo" panose="02040603050506020204" pitchFamily="18" charset="0"/>
              </a:rPr>
              <a:t>Vì sao vào mùa nước nổi, người ta phải làm cầu từ cửa trước vào đến tận bếp? </a:t>
            </a:r>
          </a:p>
        </p:txBody>
      </p:sp>
      <p:sp>
        <p:nvSpPr>
          <p:cNvPr id="14" name="TextBox 13">
            <a:extLst>
              <a:ext uri="{FF2B5EF4-FFF2-40B4-BE49-F238E27FC236}">
                <a16:creationId xmlns:a16="http://schemas.microsoft.com/office/drawing/2014/main" id="{29E6DC67-9AFD-9F44-AE16-92B28C235C95}"/>
              </a:ext>
            </a:extLst>
          </p:cNvPr>
          <p:cNvSpPr txBox="1"/>
          <p:nvPr/>
        </p:nvSpPr>
        <p:spPr>
          <a:xfrm>
            <a:off x="616963" y="1506503"/>
            <a:ext cx="569234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nước ngập lên những viên gạch, không đi lại được.</a:t>
            </a:r>
          </a:p>
        </p:txBody>
      </p:sp>
      <p:sp>
        <p:nvSpPr>
          <p:cNvPr id="15" name="TextBox 14">
            <a:extLst>
              <a:ext uri="{FF2B5EF4-FFF2-40B4-BE49-F238E27FC236}">
                <a16:creationId xmlns:a16="http://schemas.microsoft.com/office/drawing/2014/main" id="{430725AA-0FFC-FB42-8EAC-E521DF0083DF}"/>
              </a:ext>
            </a:extLst>
          </p:cNvPr>
          <p:cNvSpPr txBox="1"/>
          <p:nvPr/>
        </p:nvSpPr>
        <p:spPr>
          <a:xfrm>
            <a:off x="548690" y="2515678"/>
            <a:ext cx="5760620" cy="412934"/>
          </a:xfrm>
          <a:prstGeom prst="rect">
            <a:avLst/>
          </a:prstGeom>
          <a:noFill/>
        </p:spPr>
        <p:txBody>
          <a:bodyPr wrap="square" rtlCol="0">
            <a:spAutoFit/>
          </a:bodyPr>
          <a:lstStyle/>
          <a:p>
            <a:pPr marL="7938" indent="38100" algn="just">
              <a:lnSpc>
                <a:spcPct val="150000"/>
              </a:lnSpc>
            </a:pPr>
            <a:r>
              <a:rPr lang="vi-VN" sz="1600" b="1" dirty="0">
                <a:solidFill>
                  <a:srgbClr val="FF0000"/>
                </a:solidFill>
                <a:latin typeface="UTM Avo" panose="02040603050506020204" pitchFamily="18" charset="0"/>
              </a:rPr>
              <a:t>4. </a:t>
            </a:r>
            <a:r>
              <a:rPr lang="vi-VN" sz="1600" dirty="0">
                <a:latin typeface="UTM Avo" panose="02040603050506020204" pitchFamily="18" charset="0"/>
              </a:rPr>
              <a:t>Em thích nhất hình ảnh nào trong bài? </a:t>
            </a:r>
          </a:p>
        </p:txBody>
      </p:sp>
      <p:sp>
        <p:nvSpPr>
          <p:cNvPr id="16" name="TextBox 15">
            <a:extLst>
              <a:ext uri="{FF2B5EF4-FFF2-40B4-BE49-F238E27FC236}">
                <a16:creationId xmlns:a16="http://schemas.microsoft.com/office/drawing/2014/main" id="{4731BFB4-6F71-6E48-B2D8-BD28FA690A02}"/>
              </a:ext>
            </a:extLst>
          </p:cNvPr>
          <p:cNvSpPr txBox="1"/>
          <p:nvPr/>
        </p:nvSpPr>
        <p:spPr>
          <a:xfrm>
            <a:off x="616963" y="2928396"/>
            <a:ext cx="5692347"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577" y="1412487"/>
            <a:ext cx="5969620" cy="1384995"/>
          </a:xfrm>
          <a:prstGeom prst="rect">
            <a:avLst/>
          </a:prstGeom>
          <a:noFill/>
        </p:spPr>
        <p:txBody>
          <a:bodyPr wrap="square" rtlCol="0">
            <a:spAutoFit/>
          </a:bodyPr>
          <a:lstStyle/>
          <a:p>
            <a:r>
              <a:rPr lang="en-US" sz="2800" b="1" smtClean="0">
                <a:solidFill>
                  <a:srgbClr val="FF0000"/>
                </a:solidFill>
              </a:rPr>
              <a:t>Nội dung : </a:t>
            </a:r>
          </a:p>
          <a:p>
            <a:pPr algn="just"/>
            <a:r>
              <a:rPr lang="en-US" sz="2800" b="1">
                <a:solidFill>
                  <a:srgbClr val="FF0000"/>
                </a:solidFill>
              </a:rPr>
              <a:t>	</a:t>
            </a:r>
            <a:r>
              <a:rPr lang="en-US" sz="2800" b="1" smtClean="0">
                <a:solidFill>
                  <a:srgbClr val="FF0000"/>
                </a:solidFill>
              </a:rPr>
              <a:t>Đ</a:t>
            </a:r>
            <a:r>
              <a:rPr lang="vi-VN" sz="2800" b="1" smtClean="0">
                <a:solidFill>
                  <a:srgbClr val="FF0000"/>
                </a:solidFill>
              </a:rPr>
              <a:t>ặc </a:t>
            </a:r>
            <a:r>
              <a:rPr lang="vi-VN" sz="2800" b="1">
                <a:solidFill>
                  <a:srgbClr val="FF0000"/>
                </a:solidFill>
              </a:rPr>
              <a:t>trưng của cảnh vật trong mùa nước nổi ở miền </a:t>
            </a:r>
            <a:r>
              <a:rPr lang="vi-VN" sz="2800" b="1" smtClean="0">
                <a:solidFill>
                  <a:srgbClr val="FF0000"/>
                </a:solidFill>
              </a:rPr>
              <a:t>Nam</a:t>
            </a:r>
            <a:r>
              <a:rPr lang="en-US" sz="2800" b="1" smtClean="0">
                <a:solidFill>
                  <a:srgbClr val="FF0000"/>
                </a:solidFill>
              </a:rPr>
              <a:t>.</a:t>
            </a:r>
            <a:endParaRPr lang="en-US" sz="2800" b="1">
              <a:solidFill>
                <a:srgbClr val="FF0000"/>
              </a:solidFill>
            </a:endParaRPr>
          </a:p>
        </p:txBody>
      </p:sp>
    </p:spTree>
    <p:extLst>
      <p:ext uri="{BB962C8B-B14F-4D97-AF65-F5344CB8AC3E}">
        <p14:creationId xmlns:p14="http://schemas.microsoft.com/office/powerpoint/2010/main" val="2680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2802799" cy="555217"/>
            <a:chOff x="635794" y="386605"/>
            <a:chExt cx="2802799"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2220491" cy="453907"/>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LUYỆN ĐỌC LẠI</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2394620" y="148452"/>
            <a:ext cx="2068758"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42597" y="3868528"/>
            <a:ext cx="377072" cy="414779"/>
          </a:xfrm>
          <a:prstGeom prst="rect">
            <a:avLst/>
          </a:prstGeom>
        </p:spPr>
      </p:pic>
    </p:spTree>
    <p:extLst>
      <p:ext uri="{BB962C8B-B14F-4D97-AF65-F5344CB8AC3E}">
        <p14:creationId xmlns:p14="http://schemas.microsoft.com/office/powerpoint/2010/main" val="4012180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418293" y="1057693"/>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Từ nào chỉ đặc điểm của mưa có trong bài đọc? </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418294" y="3522357"/>
            <a:ext cx="6327981"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Tìm thêm từ ngữ tả mưa:</a:t>
            </a:r>
          </a:p>
          <a:p>
            <a:pPr lvl="0" algn="just">
              <a:lnSpc>
                <a:spcPct val="150000"/>
              </a:lnSpc>
            </a:pPr>
            <a:r>
              <a:rPr lang="vi-VN" sz="1800" dirty="0">
                <a:solidFill>
                  <a:srgbClr val="FF0000"/>
                </a:solidFill>
                <a:latin typeface="UTM Avo" panose="02040603050506020204" pitchFamily="18" charset="0"/>
              </a:rPr>
              <a:t>M: </a:t>
            </a:r>
            <a:r>
              <a:rPr lang="vi-VN" sz="1800" dirty="0">
                <a:latin typeface="UTM Avo" panose="02040603050506020204" pitchFamily="18" charset="0"/>
              </a:rPr>
              <a:t>ào ào, </a:t>
            </a:r>
          </a:p>
        </p:txBody>
      </p:sp>
      <p:sp>
        <p:nvSpPr>
          <p:cNvPr id="7" name="Rounded Rectangle 6">
            <a:extLst>
              <a:ext uri="{FF2B5EF4-FFF2-40B4-BE49-F238E27FC236}">
                <a16:creationId xmlns:a16="http://schemas.microsoft.com/office/drawing/2014/main" id="{59F76D46-3E84-EF47-9898-0AFB63E9F736}"/>
              </a:ext>
            </a:extLst>
          </p:cNvPr>
          <p:cNvSpPr/>
          <p:nvPr/>
        </p:nvSpPr>
        <p:spPr>
          <a:xfrm rot="288941">
            <a:off x="1258044" y="1718984"/>
            <a:ext cx="1542972" cy="464893"/>
          </a:xfrm>
          <a:prstGeom prst="roundRect">
            <a:avLst>
              <a:gd name="adj" fmla="val 33724"/>
            </a:avLst>
          </a:prstGeom>
          <a:solidFill>
            <a:srgbClr val="D5EB98"/>
          </a:solidFill>
          <a:ln>
            <a:solidFill>
              <a:srgbClr val="F3F1C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dầm</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dề</a:t>
            </a:r>
            <a:endParaRPr lang="en-US" sz="1800" dirty="0">
              <a:solidFill>
                <a:srgbClr val="000000"/>
              </a:solidFill>
              <a:latin typeface="UTM Avo" panose="02040603050506020204" pitchFamily="18" charset="0"/>
            </a:endParaRPr>
          </a:p>
        </p:txBody>
      </p:sp>
      <p:sp>
        <p:nvSpPr>
          <p:cNvPr id="12" name="Rounded Rectangle 11">
            <a:extLst>
              <a:ext uri="{FF2B5EF4-FFF2-40B4-BE49-F238E27FC236}">
                <a16:creationId xmlns:a16="http://schemas.microsoft.com/office/drawing/2014/main" id="{73E485E1-662A-FB4C-B56F-E9F73416C416}"/>
              </a:ext>
            </a:extLst>
          </p:cNvPr>
          <p:cNvSpPr/>
          <p:nvPr/>
        </p:nvSpPr>
        <p:spPr>
          <a:xfrm rot="21311040">
            <a:off x="1257180" y="2786622"/>
            <a:ext cx="1601113" cy="446740"/>
          </a:xfrm>
          <a:prstGeom prst="roundRect">
            <a:avLst>
              <a:gd name="adj" fmla="val 20734"/>
            </a:avLst>
          </a:prstGeom>
          <a:solidFill>
            <a:schemeClr val="accent1">
              <a:lumMod val="60000"/>
              <a:lumOff val="40000"/>
            </a:schemeClr>
          </a:solidFill>
          <a:ln>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sướt</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mướt</a:t>
            </a:r>
            <a:endParaRPr lang="en-US" sz="1800" dirty="0">
              <a:solidFill>
                <a:srgbClr val="000000"/>
              </a:solidFill>
              <a:latin typeface="UTM Avo" panose="02040603050506020204" pitchFamily="18" charset="0"/>
            </a:endParaRPr>
          </a:p>
        </p:txBody>
      </p:sp>
      <p:sp>
        <p:nvSpPr>
          <p:cNvPr id="14" name="Rounded Rectangle 13">
            <a:extLst>
              <a:ext uri="{FF2B5EF4-FFF2-40B4-BE49-F238E27FC236}">
                <a16:creationId xmlns:a16="http://schemas.microsoft.com/office/drawing/2014/main" id="{D85DDC54-BC0D-8F4C-920F-255AEEB6E284}"/>
              </a:ext>
            </a:extLst>
          </p:cNvPr>
          <p:cNvSpPr/>
          <p:nvPr/>
        </p:nvSpPr>
        <p:spPr>
          <a:xfrm>
            <a:off x="3582284" y="1834068"/>
            <a:ext cx="1496291" cy="446740"/>
          </a:xfrm>
          <a:prstGeom prst="roundRect">
            <a:avLst>
              <a:gd name="adj" fmla="val 26156"/>
            </a:avLst>
          </a:prstGeom>
          <a:solidFill>
            <a:schemeClr val="accent6">
              <a:lumMod val="40000"/>
              <a:lumOff val="60000"/>
            </a:schemeClr>
          </a:solidFill>
          <a:ln>
            <a:solidFill>
              <a:schemeClr val="accent6">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rả</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rích</a:t>
            </a:r>
            <a:endParaRPr lang="en-US" sz="1800" dirty="0">
              <a:solidFill>
                <a:srgbClr val="000000"/>
              </a:solidFill>
              <a:latin typeface="UTM Avo" panose="02040603050506020204" pitchFamily="18" charset="0"/>
            </a:endParaRPr>
          </a:p>
        </p:txBody>
      </p:sp>
      <p:sp>
        <p:nvSpPr>
          <p:cNvPr id="15" name="Rounded Rectangle 14">
            <a:extLst>
              <a:ext uri="{FF2B5EF4-FFF2-40B4-BE49-F238E27FC236}">
                <a16:creationId xmlns:a16="http://schemas.microsoft.com/office/drawing/2014/main" id="{398E846D-EE4F-0D4B-A06C-0F1F1AD7FCEA}"/>
              </a:ext>
            </a:extLst>
          </p:cNvPr>
          <p:cNvSpPr/>
          <p:nvPr/>
        </p:nvSpPr>
        <p:spPr>
          <a:xfrm rot="347092">
            <a:off x="3866588" y="2807623"/>
            <a:ext cx="1496291" cy="446740"/>
          </a:xfrm>
          <a:prstGeom prst="roundRect">
            <a:avLst>
              <a:gd name="adj" fmla="val 26156"/>
            </a:avLst>
          </a:prstGeom>
          <a:solidFill>
            <a:schemeClr val="bg1">
              <a:lumMod val="9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dai</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dẳng</a:t>
            </a:r>
            <a:endParaRPr lang="en-US" sz="1800" dirty="0">
              <a:solidFill>
                <a:srgbClr val="000000"/>
              </a:solidFill>
              <a:latin typeface="UTM Avo" panose="02040603050506020204" pitchFamily="18" charset="0"/>
            </a:endParaRPr>
          </a:p>
        </p:txBody>
      </p:sp>
      <p:sp>
        <p:nvSpPr>
          <p:cNvPr id="2" name="Rectangle 1">
            <a:extLst>
              <a:ext uri="{FF2B5EF4-FFF2-40B4-BE49-F238E27FC236}">
                <a16:creationId xmlns:a16="http://schemas.microsoft.com/office/drawing/2014/main" id="{6E789C9B-4C6D-304F-89C3-C823DF97DDE5}"/>
              </a:ext>
            </a:extLst>
          </p:cNvPr>
          <p:cNvSpPr/>
          <p:nvPr/>
        </p:nvSpPr>
        <p:spPr>
          <a:xfrm>
            <a:off x="1597360" y="4017492"/>
            <a:ext cx="963725" cy="369332"/>
          </a:xfrm>
          <a:prstGeom prst="rect">
            <a:avLst/>
          </a:prstGeom>
        </p:spPr>
        <p:txBody>
          <a:bodyPr wrap="none">
            <a:spAutoFit/>
          </a:bodyPr>
          <a:lstStyle/>
          <a:p>
            <a:r>
              <a:rPr lang="vi-VN" sz="1800" dirty="0">
                <a:solidFill>
                  <a:srgbClr val="FF0000"/>
                </a:solidFill>
                <a:latin typeface="UTM Avo" panose="02040603050506020204" pitchFamily="18" charset="0"/>
                <a:ea typeface="Calibri" panose="020F0502020204030204" pitchFamily="34" charset="0"/>
              </a:rPr>
              <a:t>tí tách,</a:t>
            </a:r>
            <a:endParaRPr lang="en-VN" sz="1800" dirty="0">
              <a:solidFill>
                <a:srgbClr val="FF000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3B2ACA82-5E94-784D-A4B3-334759798B50}"/>
              </a:ext>
            </a:extLst>
          </p:cNvPr>
          <p:cNvSpPr/>
          <p:nvPr/>
        </p:nvSpPr>
        <p:spPr>
          <a:xfrm>
            <a:off x="2465275" y="4017492"/>
            <a:ext cx="1426994" cy="369332"/>
          </a:xfrm>
          <a:prstGeom prst="rect">
            <a:avLst/>
          </a:prstGeom>
        </p:spPr>
        <p:txBody>
          <a:bodyPr wrap="none">
            <a:spAutoFit/>
          </a:bodyPr>
          <a:lstStyle/>
          <a:p>
            <a:r>
              <a:rPr lang="vi-VN" sz="1800" dirty="0">
                <a:solidFill>
                  <a:srgbClr val="FF0000"/>
                </a:solidFill>
                <a:latin typeface="UTM Avo" panose="02040603050506020204" pitchFamily="18" charset="0"/>
                <a:ea typeface="Calibri" panose="020F0502020204030204" pitchFamily="34" charset="0"/>
              </a:rPr>
              <a:t>lộp bộp, …</a:t>
            </a:r>
            <a:endParaRPr lang="en-VN" sz="18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left)">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1000" fill="hold"/>
                                        <p:tgtEl>
                                          <p:spTgt spid="7"/>
                                        </p:tgtEl>
                                        <p:attrNameLst>
                                          <p:attrName>fillcolor</p:attrName>
                                        </p:attrNameLst>
                                      </p:cBhvr>
                                      <p:to>
                                        <a:srgbClr val="9FE540"/>
                                      </p:to>
                                    </p:animClr>
                                    <p:set>
                                      <p:cBhvr>
                                        <p:cTn id="45" dur="1000" fill="hold"/>
                                        <p:tgtEl>
                                          <p:spTgt spid="7"/>
                                        </p:tgtEl>
                                        <p:attrNameLst>
                                          <p:attrName>fill.type</p:attrName>
                                        </p:attrNameLst>
                                      </p:cBhvr>
                                      <p:to>
                                        <p:strVal val="solid"/>
                                      </p:to>
                                    </p:set>
                                    <p:set>
                                      <p:cBhvr>
                                        <p:cTn id="46" dur="10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drumroll.wav"/>
                                        </p:tgtEl>
                                      </p:cMediaNode>
                                    </p:audio>
                                  </p:subTnLst>
                                </p:cTn>
                              </p:par>
                            </p:childTnLst>
                          </p:cTn>
                        </p:par>
                        <p:par>
                          <p:cTn id="47" fill="hold">
                            <p:stCondLst>
                              <p:cond delay="1000"/>
                            </p:stCondLst>
                            <p:childTnLst>
                              <p:par>
                                <p:cTn id="48" presetID="26" presetClass="emph" presetSubtype="0" repeatCount="0" fill="hold" grpId="1" nodeType="afterEffect">
                                  <p:stCondLst>
                                    <p:cond delay="0"/>
                                  </p:stCondLst>
                                  <p:iterate type="lt">
                                    <p:tmPct val="0"/>
                                  </p:iterate>
                                  <p:childTnLst>
                                    <p:animEffect transition="out" filter="fade">
                                      <p:cBhvr>
                                        <p:cTn id="49" dur="2000" tmFilter="0, 0; .2, .5; .8, .5; 1, 0"/>
                                        <p:tgtEl>
                                          <p:spTgt spid="7"/>
                                        </p:tgtEl>
                                      </p:cBhvr>
                                    </p:animEffect>
                                    <p:animScale>
                                      <p:cBhvr>
                                        <p:cTn id="50" dur="1000" autoRev="1" fill="hold"/>
                                        <p:tgtEl>
                                          <p:spTgt spid="7"/>
                                        </p:tgtEl>
                                      </p:cBhvr>
                                      <p:by x="105000" y="105000"/>
                                    </p:animScale>
                                  </p:childTnLst>
                                  <p:subTnLst>
                                    <p:audio>
                                      <p:cMediaNode>
                                        <p:cTn display="0" masterRel="sameClick">
                                          <p:stCondLst>
                                            <p:cond evt="begin" delay="0">
                                              <p:tn val="4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1000" fill="hold"/>
                                        <p:tgtEl>
                                          <p:spTgt spid="12"/>
                                        </p:tgtEl>
                                        <p:attrNameLst>
                                          <p:attrName>fillcolor</p:attrName>
                                        </p:attrNameLst>
                                      </p:cBhvr>
                                      <p:to>
                                        <a:srgbClr val="9FE540"/>
                                      </p:to>
                                    </p:animClr>
                                    <p:set>
                                      <p:cBhvr>
                                        <p:cTn id="56" dur="1000" fill="hold"/>
                                        <p:tgtEl>
                                          <p:spTgt spid="12"/>
                                        </p:tgtEl>
                                        <p:attrNameLst>
                                          <p:attrName>fill.type</p:attrName>
                                        </p:attrNameLst>
                                      </p:cBhvr>
                                      <p:to>
                                        <p:strVal val="solid"/>
                                      </p:to>
                                    </p:set>
                                    <p:set>
                                      <p:cBhvr>
                                        <p:cTn id="57" dur="1000" fill="hold"/>
                                        <p:tgtEl>
                                          <p:spTgt spid="12"/>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drumroll.wav"/>
                                        </p:tgtEl>
                                      </p:cMediaNode>
                                    </p:audio>
                                  </p:subTnLst>
                                </p:cTn>
                              </p:par>
                            </p:childTnLst>
                          </p:cTn>
                        </p:par>
                        <p:par>
                          <p:cTn id="58" fill="hold">
                            <p:stCondLst>
                              <p:cond delay="1000"/>
                            </p:stCondLst>
                            <p:childTnLst>
                              <p:par>
                                <p:cTn id="59" presetID="26" presetClass="emph" presetSubtype="0" repeatCount="0" fill="hold" grpId="1" nodeType="afterEffect">
                                  <p:stCondLst>
                                    <p:cond delay="0"/>
                                  </p:stCondLst>
                                  <p:iterate type="lt">
                                    <p:tmPct val="0"/>
                                  </p:iterate>
                                  <p:childTnLst>
                                    <p:animEffect transition="out" filter="fade">
                                      <p:cBhvr>
                                        <p:cTn id="60" dur="2000" tmFilter="0, 0; .2, .5; .8, .5; 1, 0"/>
                                        <p:tgtEl>
                                          <p:spTgt spid="12"/>
                                        </p:tgtEl>
                                      </p:cBhvr>
                                    </p:animEffect>
                                    <p:animScale>
                                      <p:cBhvr>
                                        <p:cTn id="61" dur="1000" autoRev="1" fill="hold"/>
                                        <p:tgtEl>
                                          <p:spTgt spid="12"/>
                                        </p:tgtEl>
                                      </p:cBhvr>
                                      <p:by x="105000" y="105000"/>
                                    </p:animScale>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62" restart="whenNotActive" fill="hold" evtFilter="cancelBubble" nodeType="interactiveSeq">
                <p:stCondLst>
                  <p:cond evt="onClick" delay="0">
                    <p:tgtEl>
                      <p:spTgt spid="14"/>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14"/>
                                        </p:tgtEl>
                                        <p:attrNameLst>
                                          <p:attrName>fillcolor</p:attrName>
                                        </p:attrNameLst>
                                      </p:cBhvr>
                                      <p:to>
                                        <a:srgbClr val="EF5F5F"/>
                                      </p:to>
                                    </p:animClr>
                                    <p:set>
                                      <p:cBhvr>
                                        <p:cTn id="67" dur="2000" fill="hold"/>
                                        <p:tgtEl>
                                          <p:spTgt spid="14"/>
                                        </p:tgtEl>
                                        <p:attrNameLst>
                                          <p:attrName>fill.type</p:attrName>
                                        </p:attrNameLst>
                                      </p:cBhvr>
                                      <p:to>
                                        <p:strVal val="solid"/>
                                      </p:to>
                                    </p:set>
                                    <p:set>
                                      <p:cBhvr>
                                        <p:cTn id="68" dur="2000" fill="hold"/>
                                        <p:tgtEl>
                                          <p:spTgt spid="14"/>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2" name="drumroll.wav"/>
                                        </p:tgtEl>
                                      </p:cMediaNode>
                                    </p:audio>
                                  </p:subTnLst>
                                </p:cTn>
                              </p:par>
                            </p:childTnLst>
                          </p:cTn>
                        </p:par>
                        <p:par>
                          <p:cTn id="69" fill="hold">
                            <p:stCondLst>
                              <p:cond delay="2000"/>
                            </p:stCondLst>
                            <p:childTnLst>
                              <p:par>
                                <p:cTn id="70" presetID="26" presetClass="emph" presetSubtype="0" repeatCount="0" fill="hold" grpId="1" nodeType="afterEffect">
                                  <p:stCondLst>
                                    <p:cond delay="0"/>
                                  </p:stCondLst>
                                  <p:iterate type="lt">
                                    <p:tmPct val="0"/>
                                  </p:iterate>
                                  <p:childTnLst>
                                    <p:animEffect transition="out" filter="fade">
                                      <p:cBhvr>
                                        <p:cTn id="71" dur="2000" tmFilter="0, 0; .2, .5; .8, .5; 1, 0"/>
                                        <p:tgtEl>
                                          <p:spTgt spid="14"/>
                                        </p:tgtEl>
                                      </p:cBhvr>
                                    </p:animEffect>
                                    <p:animScale>
                                      <p:cBhvr>
                                        <p:cTn id="72" dur="1000" autoRev="1" fill="hold"/>
                                        <p:tgtEl>
                                          <p:spTgt spid="14"/>
                                        </p:tgtEl>
                                      </p:cBhvr>
                                      <p:by x="105000" y="105000"/>
                                    </p:animScale>
                                  </p:childTnLst>
                                  <p:subTnLst>
                                    <p:audio>
                                      <p:cMediaNode>
                                        <p:cTn display="0" masterRel="sameClick">
                                          <p:stCondLst>
                                            <p:cond evt="begin" delay="0">
                                              <p:tn val="7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5"/>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15"/>
                                        </p:tgtEl>
                                        <p:attrNameLst>
                                          <p:attrName>fillcolor</p:attrName>
                                        </p:attrNameLst>
                                      </p:cBhvr>
                                      <p:to>
                                        <a:srgbClr val="EF5F5F"/>
                                      </p:to>
                                    </p:animClr>
                                    <p:set>
                                      <p:cBhvr>
                                        <p:cTn id="78" dur="2000" fill="hold"/>
                                        <p:tgtEl>
                                          <p:spTgt spid="15"/>
                                        </p:tgtEl>
                                        <p:attrNameLst>
                                          <p:attrName>fill.type</p:attrName>
                                        </p:attrNameLst>
                                      </p:cBhvr>
                                      <p:to>
                                        <p:strVal val="solid"/>
                                      </p:to>
                                    </p:set>
                                    <p:set>
                                      <p:cBhvr>
                                        <p:cTn id="79" dur="2000" fill="hold"/>
                                        <p:tgtEl>
                                          <p:spTgt spid="15"/>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2" name="drumroll.wav"/>
                                        </p:tgtEl>
                                      </p:cMediaNode>
                                    </p:audio>
                                  </p:subTnLst>
                                </p:cTn>
                              </p:par>
                            </p:childTnLst>
                          </p:cTn>
                        </p:par>
                        <p:par>
                          <p:cTn id="80" fill="hold">
                            <p:stCondLst>
                              <p:cond delay="2000"/>
                            </p:stCondLst>
                            <p:childTnLst>
                              <p:par>
                                <p:cTn id="81" presetID="26" presetClass="emph" presetSubtype="0" repeatCount="0" fill="hold" grpId="1" nodeType="afterEffect">
                                  <p:stCondLst>
                                    <p:cond delay="0"/>
                                  </p:stCondLst>
                                  <p:iterate type="lt">
                                    <p:tmPct val="0"/>
                                  </p:iterate>
                                  <p:childTnLst>
                                    <p:animEffect transition="out" filter="fade">
                                      <p:cBhvr>
                                        <p:cTn id="82" dur="2000" tmFilter="0, 0; .2, .5; .8, .5; 1, 0"/>
                                        <p:tgtEl>
                                          <p:spTgt spid="15"/>
                                        </p:tgtEl>
                                      </p:cBhvr>
                                    </p:animEffect>
                                    <p:animScale>
                                      <p:cBhvr>
                                        <p:cTn id="83" dur="1000" autoRev="1" fill="hold"/>
                                        <p:tgtEl>
                                          <p:spTgt spid="15"/>
                                        </p:tgtEl>
                                      </p:cBhvr>
                                      <p:by x="105000" y="105000"/>
                                    </p:animScale>
                                  </p:childTnLst>
                                  <p:subTnLst>
                                    <p:audio>
                                      <p:cMediaNode>
                                        <p:cTn display="0" masterRel="sameClick">
                                          <p:stCondLst>
                                            <p:cond evt="begin" delay="0">
                                              <p:tn val="8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15"/>
                  </p:tgtEl>
                </p:cond>
              </p:nextCondLst>
            </p:seq>
          </p:childTnLst>
        </p:cTn>
      </p:par>
    </p:tnLst>
    <p:bldLst>
      <p:bldP spid="8" grpId="0"/>
      <p:bldP spid="11" grpId="0" build="p"/>
      <p:bldP spid="7" grpId="0" animBg="1"/>
      <p:bldP spid="7" grpId="1" animBg="1"/>
      <p:bldP spid="12" grpId="0" animBg="1"/>
      <p:bldP spid="12" grpId="1" animBg="1"/>
      <p:bldP spid="14" grpId="0" animBg="1"/>
      <p:bldP spid="14" grpId="1" animBg="1"/>
      <p:bldP spid="15" grpId="0" animBg="1"/>
      <p:bldP spid="15" grpId="1" animBg="1"/>
      <p:bldP spid="2"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33047" y="1409737"/>
            <a:ext cx="4620268"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Bức tranh vẽ cảnh gì?</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95070" y="578414"/>
            <a:ext cx="1613648" cy="751495"/>
            <a:chOff x="369342" y="617893"/>
            <a:chExt cx="1613648" cy="751495"/>
          </a:xfrm>
        </p:grpSpPr>
        <p:sp>
          <p:nvSpPr>
            <p:cNvPr id="11" name="TextBox 10">
              <a:extLst>
                <a:ext uri="{FF2B5EF4-FFF2-40B4-BE49-F238E27FC236}">
                  <a16:creationId xmlns:a16="http://schemas.microsoft.com/office/drawing/2014/main" id="{B4C743F2-9ED5-F541-B86C-E3E9166118B2}"/>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pic>
        <p:nvPicPr>
          <p:cNvPr id="14" name="Picture 13">
            <a:extLst>
              <a:ext uri="{FF2B5EF4-FFF2-40B4-BE49-F238E27FC236}">
                <a16:creationId xmlns:a16="http://schemas.microsoft.com/office/drawing/2014/main" id="{3EADC6DA-E3AE-564B-B6C4-0C546DD9EFB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7200"/>
                    </a14:imgEffect>
                    <a14:imgEffect>
                      <a14:saturation sat="200000"/>
                    </a14:imgEffect>
                  </a14:imgLayer>
                </a14:imgProps>
              </a:ext>
            </a:extLst>
          </a:blip>
          <a:stretch>
            <a:fillRect/>
          </a:stretch>
        </p:blipFill>
        <p:spPr>
          <a:xfrm>
            <a:off x="254524" y="1867134"/>
            <a:ext cx="6363091" cy="3100791"/>
          </a:xfrm>
          <a:prstGeom prst="round2SameRect">
            <a:avLst>
              <a:gd name="adj1" fmla="val 0"/>
              <a:gd name="adj2" fmla="val 31355"/>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7002FED-2543-C94B-B683-DF867ED1749B}"/>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6" name="Group 15">
            <a:extLst>
              <a:ext uri="{FF2B5EF4-FFF2-40B4-BE49-F238E27FC236}">
                <a16:creationId xmlns:a16="http://schemas.microsoft.com/office/drawing/2014/main" id="{6DFBEEB4-9308-F34E-87D0-76F2334B1E7C}"/>
              </a:ext>
            </a:extLst>
          </p:cNvPr>
          <p:cNvGrpSpPr/>
          <p:nvPr/>
        </p:nvGrpSpPr>
        <p:grpSpPr>
          <a:xfrm>
            <a:off x="395070" y="578414"/>
            <a:ext cx="1613648" cy="751495"/>
            <a:chOff x="369342" y="617893"/>
            <a:chExt cx="1613648" cy="751495"/>
          </a:xfrm>
        </p:grpSpPr>
        <p:sp>
          <p:nvSpPr>
            <p:cNvPr id="17" name="TextBox 16">
              <a:extLst>
                <a:ext uri="{FF2B5EF4-FFF2-40B4-BE49-F238E27FC236}">
                  <a16:creationId xmlns:a16="http://schemas.microsoft.com/office/drawing/2014/main" id="{BF062246-C886-5540-B983-53653F198EBF}"/>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8" name="TextBox 17">
              <a:extLst>
                <a:ext uri="{FF2B5EF4-FFF2-40B4-BE49-F238E27FC236}">
                  <a16:creationId xmlns:a16="http://schemas.microsoft.com/office/drawing/2014/main" id="{71DCDCA9-CC7B-5040-98CF-A746E730DB41}"/>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spTree>
    <p:extLst>
      <p:ext uri="{BB962C8B-B14F-4D97-AF65-F5344CB8AC3E}">
        <p14:creationId xmlns:p14="http://schemas.microsoft.com/office/powerpoint/2010/main" val="334848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293483"/>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mtClean="0">
                <a:latin typeface="UTM Avo" panose="02040603050506020204" pitchFamily="18" charset="0"/>
              </a:rPr>
              <a:t>                                                                             </a:t>
            </a:r>
            <a:r>
              <a:rPr lang="vi-VN" smtClean="0">
                <a:latin typeface="UTM Avo" panose="02040603050506020204" pitchFamily="18" charset="0"/>
              </a:rPr>
              <a:t>(</a:t>
            </a: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sp>
        <p:nvSpPr>
          <p:cNvPr id="2" name="TextBox 1">
            <a:extLst>
              <a:ext uri="{FF2B5EF4-FFF2-40B4-BE49-F238E27FC236}">
                <a16:creationId xmlns:a16="http://schemas.microsoft.com/office/drawing/2014/main" id="{11012C44-195C-491A-A0E5-3BD129BEBCE5}"/>
              </a:ext>
            </a:extLst>
          </p:cNvPr>
          <p:cNvSpPr txBox="1"/>
          <p:nvPr/>
        </p:nvSpPr>
        <p:spPr>
          <a:xfrm>
            <a:off x="4949540" y="97797"/>
            <a:ext cx="1722475"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Đọc mẫu</a:t>
            </a:r>
            <a:endParaRPr lang="en-US" sz="2400" dirty="0">
              <a:solidFill>
                <a:schemeClr val="accent2"/>
              </a:solidFill>
              <a:latin typeface="+mj-lt"/>
            </a:endParaRPr>
          </a:p>
        </p:txBody>
      </p:sp>
    </p:spTree>
    <p:extLst>
      <p:ext uri="{BB962C8B-B14F-4D97-AF65-F5344CB8AC3E}">
        <p14:creationId xmlns:p14="http://schemas.microsoft.com/office/powerpoint/2010/main" val="355249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277612" y="3583341"/>
            <a:ext cx="377072" cy="414779"/>
          </a:xfrm>
          <a:prstGeom prst="rect">
            <a:avLst/>
          </a:prstGeom>
        </p:spPr>
      </p:pic>
      <p:sp>
        <p:nvSpPr>
          <p:cNvPr id="2" name="TextBox 1">
            <a:extLst>
              <a:ext uri="{FF2B5EF4-FFF2-40B4-BE49-F238E27FC236}">
                <a16:creationId xmlns:a16="http://schemas.microsoft.com/office/drawing/2014/main" id="{11012C44-195C-491A-A0E5-3BD129BEBCE5}"/>
              </a:ext>
            </a:extLst>
          </p:cNvPr>
          <p:cNvSpPr txBox="1"/>
          <p:nvPr/>
        </p:nvSpPr>
        <p:spPr>
          <a:xfrm>
            <a:off x="4949540" y="97797"/>
            <a:ext cx="1722475"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Chia đoạn</a:t>
            </a:r>
            <a:endParaRPr lang="en-US" sz="2400" dirty="0">
              <a:solidFill>
                <a:schemeClr val="accent2"/>
              </a:solidFill>
              <a:latin typeface="+mj-lt"/>
            </a:endParaRPr>
          </a:p>
        </p:txBody>
      </p:sp>
      <p:sp>
        <p:nvSpPr>
          <p:cNvPr id="12" name="TextBox 11">
            <a:extLst>
              <a:ext uri="{FF2B5EF4-FFF2-40B4-BE49-F238E27FC236}">
                <a16:creationId xmlns:a16="http://schemas.microsoft.com/office/drawing/2014/main" id="{C42D827D-B868-4A7E-ABD8-98A77691AE49}"/>
              </a:ext>
            </a:extLst>
          </p:cNvPr>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Nối tiếp đoạn</a:t>
            </a:r>
            <a:endParaRPr lang="en-US" sz="2400" dirty="0">
              <a:solidFill>
                <a:schemeClr val="accent2"/>
              </a:solidFill>
              <a:latin typeface="+mj-lt"/>
            </a:endParaRPr>
          </a:p>
        </p:txBody>
      </p:sp>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a:t>
            </a:r>
            <a:r>
              <a:rPr lang="vi-VN" b="1" dirty="0">
                <a:solidFill>
                  <a:srgbClr val="FF0000"/>
                </a:solidFill>
                <a:latin typeface="UTM Avo" panose="02040603050506020204" pitchFamily="18" charset="0"/>
              </a:rPr>
              <a:t>mùa nước nổi</a:t>
            </a:r>
            <a:r>
              <a:rPr lang="vi-VN" dirty="0">
                <a:latin typeface="UTM Avo" panose="02040603050506020204" pitchFamily="18" charset="0"/>
              </a:rPr>
              <a:t>, không gọi là mùa nước lũ, vì nước lên hiền hoà. Nước mỗi ngày một dâng lên. Mưa dầm dề, mưa </a:t>
            </a:r>
            <a:r>
              <a:rPr lang="vi-VN" b="1" dirty="0">
                <a:solidFill>
                  <a:srgbClr val="FF0000"/>
                </a:solidFill>
                <a:latin typeface="UTM Avo" panose="02040603050506020204" pitchFamily="18" charset="0"/>
              </a:rPr>
              <a:t>sướt mướt </a:t>
            </a:r>
            <a:r>
              <a:rPr lang="vi-VN" dirty="0">
                <a:latin typeface="UTM Avo" panose="02040603050506020204" pitchFamily="18" charset="0"/>
              </a:rPr>
              <a:t>ngày này qua ngày khác.</a:t>
            </a:r>
          </a:p>
          <a:p>
            <a:pPr marL="44450" lvl="0" algn="just">
              <a:lnSpc>
                <a:spcPct val="150000"/>
              </a:lnSpc>
              <a:defRPr/>
            </a:pPr>
            <a:r>
              <a:rPr lang="vi-VN" dirty="0">
                <a:latin typeface="UTM Avo" panose="02040603050506020204" pitchFamily="18" charset="0"/>
              </a:rPr>
              <a:t>        Rồi đến rằm tháng Bảy: “</a:t>
            </a:r>
            <a:r>
              <a:rPr lang="vi-VN" b="1" dirty="0">
                <a:solidFill>
                  <a:srgbClr val="FF0000"/>
                </a:solidFill>
                <a:latin typeface="UTM Avo" panose="02040603050506020204" pitchFamily="18" charset="0"/>
              </a:rPr>
              <a:t>Rằm tháng Bảy </a:t>
            </a:r>
            <a:r>
              <a:rPr lang="vi-VN" dirty="0">
                <a:latin typeface="UTM Avo" panose="02040603050506020204" pitchFamily="18" charset="0"/>
              </a:rPr>
              <a:t>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a:t>
            </a:r>
            <a:r>
              <a:rPr lang="vi-VN" b="1" dirty="0">
                <a:solidFill>
                  <a:srgbClr val="FF0000"/>
                </a:solidFill>
                <a:latin typeface="UTM Avo" panose="02040603050506020204" pitchFamily="18" charset="0"/>
              </a:rPr>
              <a:t>phù sa </a:t>
            </a:r>
            <a:r>
              <a:rPr lang="vi-VN" dirty="0">
                <a:latin typeface="UTM Avo" panose="02040603050506020204" pitchFamily="18" charset="0"/>
              </a:rPr>
              <a:t>ở quanh mình, nước lại trong dần. Ngồi trong nhà, ta thấy cả những đàn cá </a:t>
            </a:r>
            <a:r>
              <a:rPr lang="vi-VN" b="1" dirty="0">
                <a:solidFill>
                  <a:srgbClr val="FF0000"/>
                </a:solidFill>
                <a:latin typeface="UTM Avo" panose="02040603050506020204" pitchFamily="18" charset="0"/>
              </a:rPr>
              <a:t>ròng ròng</a:t>
            </a:r>
            <a:r>
              <a:rPr lang="vi-VN" dirty="0">
                <a:latin typeface="UTM Avo" panose="02040603050506020204" pitchFamily="18" charset="0"/>
              </a:rPr>
              <a:t>, từng đàn, từng đàn theo cá mẹ xuôi theo dòng nước, vào tận </a:t>
            </a:r>
            <a:r>
              <a:rPr lang="vi-VN" b="1" dirty="0">
                <a:solidFill>
                  <a:srgbClr val="FF0000"/>
                </a:solidFill>
                <a:latin typeface="UTM Avo" panose="02040603050506020204" pitchFamily="18" charset="0"/>
              </a:rPr>
              <a:t>đồng sâu</a:t>
            </a:r>
            <a:r>
              <a:rPr lang="vi-VN" dirty="0">
                <a:latin typeface="UTM Avo" panose="02040603050506020204" pitchFamily="18" charset="0"/>
              </a:rPr>
              <a:t>.</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a:t>
            </a:r>
            <a:r>
              <a:rPr lang="vi-VN" b="1" dirty="0">
                <a:solidFill>
                  <a:srgbClr val="FF0000"/>
                </a:solidFill>
                <a:latin typeface="UTM Avo" panose="02040603050506020204" pitchFamily="18" charset="0"/>
              </a:rPr>
              <a:t>lắt lẻo </a:t>
            </a:r>
            <a:r>
              <a:rPr lang="vi-VN" dirty="0">
                <a:latin typeface="UTM Avo" panose="02040603050506020204" pitchFamily="18" charset="0"/>
              </a:rPr>
              <a:t>ngay dưới mái nhà.</a:t>
            </a:r>
          </a:p>
          <a:p>
            <a:pPr marL="266700" lvl="0" algn="ctr">
              <a:lnSpc>
                <a:spcPct val="150000"/>
              </a:lnSpc>
              <a:defRPr/>
            </a:pPr>
            <a:r>
              <a:rPr lang="vi-VN" dirty="0">
                <a:latin typeface="UTM Avo" panose="02040603050506020204" pitchFamily="18" charset="0"/>
              </a:rPr>
              <a:t>(Theo Nguyễn Quang Sáng)</a:t>
            </a:r>
          </a:p>
        </p:txBody>
      </p:sp>
      <p:sp>
        <p:nvSpPr>
          <p:cNvPr id="8" name="TextBox 7">
            <a:extLst>
              <a:ext uri="{FF2B5EF4-FFF2-40B4-BE49-F238E27FC236}">
                <a16:creationId xmlns:a16="http://schemas.microsoft.com/office/drawing/2014/main" id="{FA0C6487-06B6-44A5-BC9C-2922FA4CC727}"/>
              </a:ext>
            </a:extLst>
          </p:cNvPr>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LĐ từ khó</a:t>
            </a:r>
            <a:endParaRPr lang="en-US" sz="2400" dirty="0">
              <a:solidFill>
                <a:schemeClr val="accent2"/>
              </a:solidFill>
              <a:latin typeface="+mj-lt"/>
            </a:endParaRPr>
          </a:p>
        </p:txBody>
      </p:sp>
    </p:spTree>
    <p:extLst>
      <p:ext uri="{BB962C8B-B14F-4D97-AF65-F5344CB8AC3E}">
        <p14:creationId xmlns:p14="http://schemas.microsoft.com/office/powerpoint/2010/main" val="227398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24761" y="1205910"/>
            <a:ext cx="5996762" cy="1685654"/>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a:t>
            </a:r>
            <a:r>
              <a:rPr lang="vi-VN" sz="2400" dirty="0">
                <a:latin typeface="UTM Avo" panose="02040603050506020204" pitchFamily="18" charset="0"/>
              </a:rPr>
              <a:t>Nước trong ao hồ, trong đồng ruộng của mùa mưa hoà lẫn với nước dòng sông Cửu Long.</a:t>
            </a:r>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5734278" y="1268140"/>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3207675" y="1268141"/>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8D317D8-0BDE-2548-9473-1455B618C082}"/>
              </a:ext>
            </a:extLst>
          </p:cNvPr>
          <p:cNvSpPr/>
          <p:nvPr/>
        </p:nvSpPr>
        <p:spPr>
          <a:xfrm>
            <a:off x="466701" y="143417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id="{F87EC95D-EAA1-8345-856B-572EAE6BA639}"/>
              </a:ext>
            </a:extLst>
          </p:cNvPr>
          <p:cNvGrpSpPr/>
          <p:nvPr/>
        </p:nvGrpSpPr>
        <p:grpSpPr>
          <a:xfrm>
            <a:off x="1288789" y="2301987"/>
            <a:ext cx="230207" cy="470813"/>
            <a:chOff x="4944388" y="3399410"/>
            <a:chExt cx="230207" cy="470813"/>
          </a:xfrm>
        </p:grpSpPr>
        <p:cxnSp>
          <p:nvCxnSpPr>
            <p:cNvPr id="17" name="Straight Connector 16">
              <a:extLst>
                <a:ext uri="{FF2B5EF4-FFF2-40B4-BE49-F238E27FC236}">
                  <a16:creationId xmlns:a16="http://schemas.microsoft.com/office/drawing/2014/main" id="{430C2597-854E-F642-9996-D1F0B4ACB31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52F0557-CA71-8747-942E-CF3362518AD8}"/>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C793B5F5-9E89-3347-9FAE-DEE49D9EE6AC}"/>
              </a:ext>
            </a:extLst>
          </p:cNvPr>
          <p:cNvCxnSpPr/>
          <p:nvPr/>
        </p:nvCxnSpPr>
        <p:spPr>
          <a:xfrm flipH="1">
            <a:off x="1830223" y="1738953"/>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CFB3E53-A51D-404F-9D91-23E8F892E1FD}"/>
              </a:ext>
            </a:extLst>
          </p:cNvPr>
          <p:cNvSpPr/>
          <p:nvPr/>
        </p:nvSpPr>
        <p:spPr>
          <a:xfrm>
            <a:off x="466701" y="2732991"/>
            <a:ext cx="5996762" cy="1685654"/>
          </a:xfrm>
          <a:prstGeom prst="rect">
            <a:avLst/>
          </a:prstGeom>
        </p:spPr>
        <p:txBody>
          <a:bodyPr wrap="square">
            <a:spAutoFit/>
          </a:bodyPr>
          <a:lstStyle/>
          <a:p>
            <a:pPr marL="44450" lvl="0" algn="just">
              <a:lnSpc>
                <a:spcPct val="150000"/>
              </a:lnSpc>
              <a:defRPr/>
            </a:pPr>
            <a:r>
              <a:rPr lang="vi-VN" sz="2000" dirty="0">
                <a:latin typeface="UTM Avo" panose="02040603050506020204" pitchFamily="18" charset="0"/>
              </a:rPr>
              <a:t>   </a:t>
            </a:r>
            <a:r>
              <a:rPr lang="vi-VN" sz="2400" dirty="0">
                <a:latin typeface="UTM Avo" panose="02040603050506020204" pitchFamily="18" charset="0"/>
              </a:rPr>
              <a:t>Ngồi trong nhà, ta thấy cả những đàn cá ròng ròng, từng đàn, từng đàn theo cá mẹ xuôi theo dòng nước, vào tận đồng sâu.</a:t>
            </a:r>
          </a:p>
        </p:txBody>
      </p:sp>
      <p:sp>
        <p:nvSpPr>
          <p:cNvPr id="28" name="Oval 27">
            <a:extLst>
              <a:ext uri="{FF2B5EF4-FFF2-40B4-BE49-F238E27FC236}">
                <a16:creationId xmlns:a16="http://schemas.microsoft.com/office/drawing/2014/main" id="{5171BCCF-04E8-F047-A57C-1A81E891285F}"/>
              </a:ext>
            </a:extLst>
          </p:cNvPr>
          <p:cNvSpPr/>
          <p:nvPr/>
        </p:nvSpPr>
        <p:spPr>
          <a:xfrm>
            <a:off x="470899" y="290721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9" name="Straight Connector 28">
            <a:extLst>
              <a:ext uri="{FF2B5EF4-FFF2-40B4-BE49-F238E27FC236}">
                <a16:creationId xmlns:a16="http://schemas.microsoft.com/office/drawing/2014/main" id="{41972CF3-BCE2-154F-B369-0C389398F5A3}"/>
              </a:ext>
            </a:extLst>
          </p:cNvPr>
          <p:cNvCxnSpPr/>
          <p:nvPr/>
        </p:nvCxnSpPr>
        <p:spPr>
          <a:xfrm flipH="1">
            <a:off x="3413058" y="3414789"/>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C7958A-ADED-7B4B-BF04-3F99A223E621}"/>
              </a:ext>
            </a:extLst>
          </p:cNvPr>
          <p:cNvCxnSpPr/>
          <p:nvPr/>
        </p:nvCxnSpPr>
        <p:spPr>
          <a:xfrm flipH="1">
            <a:off x="2031687" y="3340411"/>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E17A43B-BCD6-554A-8CB7-2ECFA5E6282A}"/>
              </a:ext>
            </a:extLst>
          </p:cNvPr>
          <p:cNvGrpSpPr/>
          <p:nvPr/>
        </p:nvGrpSpPr>
        <p:grpSpPr>
          <a:xfrm>
            <a:off x="5823104" y="3838312"/>
            <a:ext cx="230207" cy="470813"/>
            <a:chOff x="4944388" y="3399410"/>
            <a:chExt cx="230207" cy="470813"/>
          </a:xfrm>
        </p:grpSpPr>
        <p:cxnSp>
          <p:nvCxnSpPr>
            <p:cNvPr id="32" name="Straight Connector 31">
              <a:extLst>
                <a:ext uri="{FF2B5EF4-FFF2-40B4-BE49-F238E27FC236}">
                  <a16:creationId xmlns:a16="http://schemas.microsoft.com/office/drawing/2014/main" id="{6F93B920-5040-7C4D-BE9C-294BDCF9EC68}"/>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FA73612-6F0C-D742-BB11-FCFFFDE31C57}"/>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69E608FD-E818-5F4F-A242-4CD90E526DCC}"/>
              </a:ext>
            </a:extLst>
          </p:cNvPr>
          <p:cNvCxnSpPr/>
          <p:nvPr/>
        </p:nvCxnSpPr>
        <p:spPr>
          <a:xfrm flipH="1">
            <a:off x="2921873" y="2772800"/>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0AD7121-92BD-5E4D-9AF0-05001C5DDB40}"/>
              </a:ext>
            </a:extLst>
          </p:cNvPr>
          <p:cNvCxnSpPr/>
          <p:nvPr/>
        </p:nvCxnSpPr>
        <p:spPr>
          <a:xfrm flipH="1">
            <a:off x="6430023" y="3397236"/>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C50E41D-6066-B04C-BE06-95CD14F91E8D}"/>
              </a:ext>
            </a:extLst>
          </p:cNvPr>
          <p:cNvCxnSpPr/>
          <p:nvPr/>
        </p:nvCxnSpPr>
        <p:spPr>
          <a:xfrm flipH="1">
            <a:off x="3372007" y="3868049"/>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293483"/>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n-US" smtClean="0">
                <a:latin typeface="UTM Avo" panose="02040603050506020204" pitchFamily="18" charset="0"/>
              </a:rPr>
              <a:t>                                                                     </a:t>
            </a:r>
            <a:r>
              <a:rPr lang="vi-VN" smtClean="0">
                <a:latin typeface="UTM Avo" panose="02040603050506020204" pitchFamily="18" charset="0"/>
              </a:rPr>
              <a:t>(</a:t>
            </a: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23743" y="3583341"/>
            <a:ext cx="377072" cy="414779"/>
          </a:xfrm>
          <a:prstGeom prst="rect">
            <a:avLst/>
          </a:prstGeom>
        </p:spPr>
      </p:pic>
      <p:sp>
        <p:nvSpPr>
          <p:cNvPr id="11" name="TextBox 10">
            <a:extLst>
              <a:ext uri="{FF2B5EF4-FFF2-40B4-BE49-F238E27FC236}">
                <a16:creationId xmlns:a16="http://schemas.microsoft.com/office/drawing/2014/main" id="{2471A78D-B12F-41CE-8051-46774DD1B577}"/>
              </a:ext>
            </a:extLst>
          </p:cNvPr>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Nối tiếp đoạn</a:t>
            </a:r>
            <a:endParaRPr lang="en-US" sz="2400" dirty="0">
              <a:solidFill>
                <a:schemeClr val="accent2"/>
              </a:solidFill>
              <a:latin typeface="+mj-lt"/>
            </a:endParaRPr>
          </a:p>
        </p:txBody>
      </p:sp>
    </p:spTree>
    <p:extLst>
      <p:ext uri="{BB962C8B-B14F-4D97-AF65-F5344CB8AC3E}">
        <p14:creationId xmlns:p14="http://schemas.microsoft.com/office/powerpoint/2010/main" val="400623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148452"/>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Mùa nước nổi</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624726"/>
            <a:ext cx="6456219" cy="4570867"/>
          </a:xfrm>
          <a:prstGeom prst="rect">
            <a:avLst/>
          </a:prstGeom>
          <a:noFill/>
        </p:spPr>
        <p:txBody>
          <a:bodyPr wrap="square" rtlCol="0">
            <a:spAutoFit/>
          </a:bodyPr>
          <a:lstStyle/>
          <a:p>
            <a:pPr marL="44450" lvl="0" algn="just">
              <a:lnSpc>
                <a:spcPct val="150000"/>
              </a:lnSpc>
              <a:defRPr/>
            </a:pP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dirty="0">
                <a:latin typeface="UTM Avo" panose="02040603050506020204" pitchFamily="18" charset="0"/>
              </a:rPr>
              <a:t>Mùa này, người làng tôi gọi là mùa nước nổi, không gọi là mùa nước lũ, vì nước lên hiền hoà. Nước mỗi ngày một dâng lên. Mưa dầm dề, mưa sướt mướt ngày này qua ngày khác.</a:t>
            </a:r>
          </a:p>
          <a:p>
            <a:pPr marL="44450" lvl="0" algn="just">
              <a:lnSpc>
                <a:spcPct val="150000"/>
              </a:lnSpc>
              <a:defRPr/>
            </a:pPr>
            <a:r>
              <a:rPr lang="vi-VN" dirty="0">
                <a:latin typeface="UTM Avo" panose="02040603050506020204" pitchFamily="18" charset="0"/>
              </a:rPr>
              <a:t>        Rồi đến rằm tháng Bảy: “Rằm tháng Bảy nước nhảy lên bờ”. Dòng sông Cửu Long đã no đầy, lại tràn qua bờ. Nước trong ao hồ, trong đồng ruộng của mùa mưa hoà lẫn với nước dòng sông Cửu Long.</a:t>
            </a:r>
          </a:p>
          <a:p>
            <a:pPr marL="44450" lvl="0" algn="just">
              <a:lnSpc>
                <a:spcPct val="150000"/>
              </a:lnSpc>
              <a:defRPr/>
            </a:pPr>
            <a:r>
              <a:rPr lang="vi-VN"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44450" lvl="0" algn="just">
              <a:lnSpc>
                <a:spcPct val="150000"/>
              </a:lnSpc>
              <a:defRPr/>
            </a:pPr>
            <a:r>
              <a:rPr lang="vi-VN" dirty="0">
                <a:latin typeface="UTM Avo" panose="02040603050506020204" pitchFamily="18" charset="0"/>
              </a:rPr>
              <a:t>        Ngủ một đêm, sáng dậy, nước ngập lên những viên gạch. Phải lấy ván, lấy tre làm cầu từ cửa trước vào đến tận bếp. Vui quá! Có cả một cây cầu lắt lẻo ngay dưới mái nhà.</a:t>
            </a:r>
          </a:p>
          <a:p>
            <a:pPr marL="26670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vi-VN" dirty="0">
                <a:latin typeface="UTM Avo" panose="02040603050506020204" pitchFamily="18" charset="0"/>
              </a:rPr>
              <a:t>(T</a:t>
            </a:r>
            <a:r>
              <a:rPr kumimoji="0" lang="vi-VN"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heo Nguyễn Quang Sáng)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45" y="688328"/>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4430" y="1640019"/>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430" y="2611680"/>
            <a:ext cx="288000" cy="288000"/>
          </a:xfrm>
          <a:prstGeom prst="rect">
            <a:avLst/>
          </a:prstGeom>
        </p:spPr>
      </p:pic>
      <p:pic>
        <p:nvPicPr>
          <p:cNvPr id="14" name="Picture 13">
            <a:extLst>
              <a:ext uri="{FF2B5EF4-FFF2-40B4-BE49-F238E27FC236}">
                <a16:creationId xmlns:a16="http://schemas.microsoft.com/office/drawing/2014/main" id="{90DD7CD7-AD83-3846-9598-3D1394BBBD22}"/>
              </a:ext>
            </a:extLst>
          </p:cNvPr>
          <p:cNvPicPr>
            <a:picLocks noChangeAspect="1"/>
          </p:cNvPicPr>
          <p:nvPr/>
        </p:nvPicPr>
        <p:blipFill rotWithShape="1">
          <a:blip r:embed="rId9"/>
          <a:srcRect l="26090" t="28446" r="16812" b="22809"/>
          <a:stretch/>
        </p:blipFill>
        <p:spPr>
          <a:xfrm>
            <a:off x="323743" y="3583341"/>
            <a:ext cx="377072" cy="414779"/>
          </a:xfrm>
          <a:prstGeom prst="rect">
            <a:avLst/>
          </a:prstGeom>
        </p:spPr>
      </p:pic>
      <p:sp>
        <p:nvSpPr>
          <p:cNvPr id="11" name="TextBox 10">
            <a:extLst>
              <a:ext uri="{FF2B5EF4-FFF2-40B4-BE49-F238E27FC236}">
                <a16:creationId xmlns:a16="http://schemas.microsoft.com/office/drawing/2014/main" id="{2471A78D-B12F-41CE-8051-46774DD1B577}"/>
              </a:ext>
            </a:extLst>
          </p:cNvPr>
          <p:cNvSpPr txBox="1"/>
          <p:nvPr/>
        </p:nvSpPr>
        <p:spPr>
          <a:xfrm>
            <a:off x="4867095" y="91488"/>
            <a:ext cx="1887363" cy="461665"/>
          </a:xfrm>
          <a:prstGeom prst="rect">
            <a:avLst/>
          </a:prstGeom>
          <a:solidFill>
            <a:schemeClr val="bg2">
              <a:lumMod val="75000"/>
            </a:schemeClr>
          </a:solidFill>
        </p:spPr>
        <p:txBody>
          <a:bodyPr wrap="square" rtlCol="0">
            <a:spAutoFit/>
          </a:bodyPr>
          <a:lstStyle/>
          <a:p>
            <a:pPr algn="ctr"/>
            <a:r>
              <a:rPr lang="vi-VN" sz="2400" dirty="0">
                <a:solidFill>
                  <a:schemeClr val="accent2"/>
                </a:solidFill>
                <a:latin typeface="+mj-lt"/>
              </a:rPr>
              <a:t>Đọc toàn bài</a:t>
            </a:r>
            <a:endParaRPr lang="en-US" sz="2400" dirty="0">
              <a:solidFill>
                <a:schemeClr val="accent2"/>
              </a:solidFill>
              <a:latin typeface="+mj-lt"/>
            </a:endParaRPr>
          </a:p>
        </p:txBody>
      </p:sp>
    </p:spTree>
    <p:extLst>
      <p:ext uri="{BB962C8B-B14F-4D97-AF65-F5344CB8AC3E}">
        <p14:creationId xmlns:p14="http://schemas.microsoft.com/office/powerpoint/2010/main" val="13787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TotalTime>
  <Words>1541</Words>
  <Application>Microsoft Office PowerPoint</Application>
  <PresentationFormat>Custom</PresentationFormat>
  <Paragraphs>90</Paragraphs>
  <Slides>15</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Montserrat</vt:lpstr>
      <vt:lpstr>Kalam</vt:lpstr>
      <vt:lpstr>UTM Avo</vt:lpstr>
      <vt:lpstr>Times New Roman</vt:lpstr>
      <vt:lpstr>UTM Cookies</vt:lpstr>
      <vt:lpstr>Arial</vt:lpstr>
      <vt:lpstr>Calibri Light</vt:lpstr>
      <vt:lpstr>Wingdings</vt:lpstr>
      <vt:lpstr>Calibri</vt:lpstr>
      <vt:lpstr>Doodle Sketchbook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NguyenSim</cp:lastModifiedBy>
  <cp:revision>133</cp:revision>
  <dcterms:modified xsi:type="dcterms:W3CDTF">2025-01-18T02:02:29Z</dcterms:modified>
</cp:coreProperties>
</file>