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3" r:id="rId3"/>
    <p:sldMasterId id="2147483685" r:id="rId4"/>
  </p:sldMasterIdLst>
  <p:notesMasterIdLst>
    <p:notesMasterId r:id="rId29"/>
  </p:notesMasterIdLst>
  <p:sldIdLst>
    <p:sldId id="11088479" r:id="rId5"/>
    <p:sldId id="11088454" r:id="rId6"/>
    <p:sldId id="11088456" r:id="rId7"/>
    <p:sldId id="11088457" r:id="rId8"/>
    <p:sldId id="266" r:id="rId9"/>
    <p:sldId id="11088395" r:id="rId10"/>
    <p:sldId id="11088393" r:id="rId11"/>
    <p:sldId id="11088396" r:id="rId12"/>
    <p:sldId id="11088392" r:id="rId13"/>
    <p:sldId id="11088422" r:id="rId14"/>
    <p:sldId id="11088446" r:id="rId15"/>
    <p:sldId id="11088458" r:id="rId16"/>
    <p:sldId id="11088397" r:id="rId17"/>
    <p:sldId id="367" r:id="rId18"/>
    <p:sldId id="273" r:id="rId19"/>
    <p:sldId id="11088447" r:id="rId20"/>
    <p:sldId id="275" r:id="rId21"/>
    <p:sldId id="276" r:id="rId22"/>
    <p:sldId id="280" r:id="rId23"/>
    <p:sldId id="11088424" r:id="rId24"/>
    <p:sldId id="11088451" r:id="rId25"/>
    <p:sldId id="11088453" r:id="rId26"/>
    <p:sldId id="11088459" r:id="rId27"/>
    <p:sldId id="1108846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8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268A2-7773-4929-A48D-B117125CEC8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A07EC-DFDA-4FB5-AFDC-B8E89F6FBA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23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24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4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Bài giảng thiết kế bởi: Hương Thảo - tranthao121006@gmail.com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344025" y="6582975"/>
            <a:ext cx="2847975" cy="275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4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</a:p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</a:p>
          </p:txBody>
        </p:sp>
      </p:grpSp>
      <p:sp>
        <p:nvSpPr>
          <p:cNvPr id="28" name="2"/>
          <p:cNvSpPr/>
          <p:nvPr/>
        </p:nvSpPr>
        <p:spPr>
          <a:xfrm>
            <a:off x="3286507" y="808353"/>
            <a:ext cx="874865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Cò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chân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cao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cổ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nhọn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lông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màu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trắng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766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Bói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cá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Loài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chim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mỏ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dài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, hay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nhào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xuống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nước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để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bắt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cá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778956" y="3007637"/>
            <a:ext cx="3822654" cy="2758891"/>
            <a:chOff x="7778956" y="3007637"/>
            <a:chExt cx="3822654" cy="2758891"/>
          </a:xfrm>
        </p:grpSpPr>
        <p:grpSp>
          <p:nvGrpSpPr>
            <p:cNvPr id="48" name="Group 47"/>
            <p:cNvGrpSpPr/>
            <p:nvPr/>
          </p:nvGrpSpPr>
          <p:grpSpPr>
            <a:xfrm>
              <a:off x="7778956" y="3451336"/>
              <a:ext cx="3822654" cy="2315192"/>
              <a:chOff x="321587" y="3090999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321587" y="3090999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28843" y="3192936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cu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họ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ngực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nở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đuôi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vót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646065" y="933694"/>
            <a:ext cx="3822654" cy="3267683"/>
            <a:chOff x="7480337" y="2246088"/>
            <a:chExt cx="3822654" cy="3267683"/>
          </a:xfrm>
        </p:grpSpPr>
        <p:grpSp>
          <p:nvGrpSpPr>
            <p:cNvPr id="35" name="Group 34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37" name="Hexagon 36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79441" y="2131868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Bồ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Loài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chim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dài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cổ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túi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to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đựng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mồi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3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10"/>
            <p:cNvCxnSpPr/>
            <p:nvPr/>
          </p:nvCxnSpPr>
          <p:spPr>
            <a:xfrm>
              <a:off x="8362339" y="551377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7"/>
          <p:cNvSpPr txBox="1"/>
          <p:nvPr/>
        </p:nvSpPr>
        <p:spPr>
          <a:xfrm>
            <a:off x="577215" y="410845"/>
            <a:ext cx="10078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7665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1"/>
          <p:cNvSpPr/>
          <p:nvPr/>
        </p:nvSpPr>
        <p:spPr>
          <a:xfrm>
            <a:off x="2947245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ounded Rectangle 11"/>
          <p:cNvSpPr/>
          <p:nvPr/>
        </p:nvSpPr>
        <p:spPr>
          <a:xfrm>
            <a:off x="5387948" y="5213633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11"/>
          <p:cNvSpPr/>
          <p:nvPr/>
        </p:nvSpPr>
        <p:spPr>
          <a:xfrm>
            <a:off x="7942284" y="5189222"/>
            <a:ext cx="1774825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cu</a:t>
            </a:r>
          </a:p>
        </p:txBody>
      </p:sp>
      <p:sp>
        <p:nvSpPr>
          <p:cNvPr id="20" name="Rounded Rectangle 11"/>
          <p:cNvSpPr/>
          <p:nvPr/>
        </p:nvSpPr>
        <p:spPr>
          <a:xfrm>
            <a:off x="10313207" y="5189222"/>
            <a:ext cx="1273803" cy="6388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</a:t>
            </a:r>
          </a:p>
        </p:txBody>
      </p:sp>
      <p:pic>
        <p:nvPicPr>
          <p:cNvPr id="1026" name="Picture 2" descr="Hình tượng con cò trong văn hóa – Wikipedia tiếng Việ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/>
          <a:stretch>
            <a:fillRect/>
          </a:stretch>
        </p:blipFill>
        <p:spPr bwMode="auto">
          <a:xfrm>
            <a:off x="737664" y="1321652"/>
            <a:ext cx="1774825" cy="374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ơ thấy chim bồ nông có ý nghĩa gì, mơ thấy bồ nông đánh lô đề con gì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28944"/>
          <a:stretch>
            <a:fillRect/>
          </a:stretch>
        </p:blipFill>
        <p:spPr bwMode="auto">
          <a:xfrm>
            <a:off x="2714071" y="1986844"/>
            <a:ext cx="2579014" cy="307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i nào chim bói cá cười? - Tech12h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3" r="15800"/>
          <a:stretch>
            <a:fillRect/>
          </a:stretch>
        </p:blipFill>
        <p:spPr bwMode="auto">
          <a:xfrm>
            <a:off x="5387948" y="1704622"/>
            <a:ext cx="2391257" cy="335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ỹ Thuật Chọn Chim Cu Gáy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r="19562"/>
          <a:stretch>
            <a:fillRect/>
          </a:stretch>
        </p:blipFill>
        <p:spPr bwMode="auto">
          <a:xfrm>
            <a:off x="7874068" y="2520152"/>
            <a:ext cx="1988290" cy="257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waZoo – Công viên trưng bày ếch đầu tiên tại Nhật Bản｜Kênh du lịch LocoBe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1" t="490" r="13421" b="-490"/>
          <a:stretch>
            <a:fillRect/>
          </a:stretch>
        </p:blipFill>
        <p:spPr bwMode="auto">
          <a:xfrm>
            <a:off x="9989042" y="2141477"/>
            <a:ext cx="1871247" cy="295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554990" y="183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</a:t>
            </a:r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433688" y="1724377"/>
          <a:ext cx="9290756" cy="3840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45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5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cò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gật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gù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hát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bói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reo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mừng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im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ếch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048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nông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ì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ộp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vang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lừng</a:t>
                      </a:r>
                      <a:endParaRPr lang="en-US" sz="3600" dirty="0"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3951111" y="2740378"/>
            <a:ext cx="2144889" cy="6886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770489" y="3429000"/>
            <a:ext cx="2404533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21288" y="2806700"/>
            <a:ext cx="2274712" cy="1244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189110" y="4739922"/>
            <a:ext cx="2985912" cy="6223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21288" y="4051300"/>
            <a:ext cx="2353734" cy="1310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90" y="9537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698115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Tre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5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758804" y="1816140"/>
            <a:ext cx="4967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60445" y="2980267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96000" y="3533422"/>
            <a:ext cx="1016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344356" y="4067008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00801" y="4620164"/>
            <a:ext cx="1016000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133" y="386241"/>
            <a:ext cx="6764867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khổ thơ em thích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Ảnh giấy o l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39" y="-156019"/>
            <a:ext cx="12192000" cy="684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1315" y="-2134"/>
            <a:ext cx="843549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2022</a:t>
            </a:r>
            <a:endParaRPr lang="en-US" sz="32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3443" y="616265"/>
            <a:ext cx="2667636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735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735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88228" y="1234664"/>
            <a:ext cx="8615801" cy="810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Bờ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tre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khách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735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735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1+ 2 )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41296" y="1049876"/>
            <a:ext cx="51746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97089" y="1045915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76314" y="3128107"/>
            <a:ext cx="5174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201566" y="5516160"/>
            <a:ext cx="7861609" cy="992025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chỉ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658040" y="2929612"/>
            <a:ext cx="1467715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72228" y="2341784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786255" y="4036048"/>
            <a:ext cx="1971427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872228" y="4465257"/>
            <a:ext cx="2624711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65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6" grpId="0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3754658"/>
            <a:ext cx="3019329" cy="3019329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6" y="1883606"/>
            <a:ext cx="3272828" cy="327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306" y="0"/>
            <a:ext cx="7933151" cy="4238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1909" y="1257876"/>
            <a:ext cx="4209807" cy="2062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pPr defTabSz="914400"/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4265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14400"/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265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4265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4265" b="1" dirty="0">
              <a:solidFill>
                <a:srgbClr val="FFFF00"/>
              </a:solidFill>
              <a:latin typeface="DFPOP1-W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05" y="236091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  <p:sp>
        <p:nvSpPr>
          <p:cNvPr id="24" name="TextBox 31"/>
          <p:cNvSpPr txBox="1"/>
          <p:nvPr/>
        </p:nvSpPr>
        <p:spPr>
          <a:xfrm>
            <a:off x="1832499" y="2923447"/>
            <a:ext cx="8374419" cy="17336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Chúc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</a:t>
            </a:r>
          </a:p>
          <a:p>
            <a:pPr algn="ctr" defTabSz="914400"/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Chăm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ngoan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r>
              <a:rPr lang="en-US" altLang="zh-CN" sz="5335" b="1" dirty="0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335" b="1" dirty="0" err="1">
                <a:solidFill>
                  <a:srgbClr val="A9250B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giỏi</a:t>
            </a:r>
            <a:endParaRPr lang="zh-CN" altLang="en-US" sz="5335" b="1" dirty="0">
              <a:solidFill>
                <a:srgbClr val="A9250B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77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218" y="217984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3" y="254409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1943932"/>
            <a:ext cx="3275402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71531" y="32169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5061" y="45673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518" y="112328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390900" y="1339850"/>
            <a:ext cx="47301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đúng, rõ ràng một bài thơ ngắn, biế</a:t>
            </a:r>
            <a:r>
              <a:rPr lang="vi-VN" alt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ngắt hơi chỗ có dấu câu, nhịp thơ.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9198" y="3187904"/>
            <a:ext cx="6937968" cy="19837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17249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226469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8648" y="375613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3571" y="2582345"/>
            <a:ext cx="41446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0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 lời được các câu hỏi của bài.</a:t>
            </a:r>
            <a:endParaRPr lang="en-US" altLang="zh-CN" sz="20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390811" y="3667058"/>
            <a:ext cx="4557435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thú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yên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bình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altLang="zh-CN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Nam.</a:t>
            </a:r>
            <a:endParaRPr lang="zh-CN" altLang="en-US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446" y="1323073"/>
            <a:ext cx="9232064" cy="456736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88265"/>
            <a:ext cx="1478280" cy="89916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0169" y="1025362"/>
            <a:ext cx="3731581" cy="2147496"/>
          </a:xfrm>
          <a:prstGeom prst="cloudCallout">
            <a:avLst>
              <a:gd name="adj1" fmla="val 37527"/>
              <a:gd name="adj2" fmla="val 74818"/>
            </a:avLst>
          </a:prstGeom>
          <a:solidFill>
            <a:schemeClr val="accent5">
              <a:alpha val="50000"/>
            </a:schemeClr>
          </a:solidFill>
          <a:ln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904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Quan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701671" y="219235"/>
            <a:ext cx="3490329" cy="1300841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7857515" y="338668"/>
            <a:ext cx="3800819" cy="962174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0" grpId="0" bldLvl="0" animBg="1"/>
      <p:bldP spid="13" grpId="0"/>
      <p:bldP spid="14" grpId="0"/>
      <p:bldP spid="12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77" y="4211446"/>
            <a:ext cx="7020394" cy="248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5"/>
          <p:cNvSpPr txBox="1"/>
          <p:nvPr/>
        </p:nvSpPr>
        <p:spPr>
          <a:xfrm>
            <a:off x="733382" y="788852"/>
            <a:ext cx="3555408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592030" y="672016"/>
            <a:ext cx="37150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lặng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bói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mềm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Đậu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cũ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88790" y="150046"/>
            <a:ext cx="3879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BỜ TRE ĐÓN KHÁCH</a:t>
            </a:r>
          </a:p>
        </p:txBody>
      </p:sp>
      <p:sp>
        <p:nvSpPr>
          <p:cNvPr id="10" name="Cloud 9"/>
          <p:cNvSpPr/>
          <p:nvPr/>
        </p:nvSpPr>
        <p:spPr>
          <a:xfrm>
            <a:off x="8082844" y="150046"/>
            <a:ext cx="3575490" cy="1150796"/>
          </a:xfrm>
          <a:prstGeom prst="cloud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68049" y="1583551"/>
            <a:ext cx="51889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 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!”..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68049" y="3961109"/>
            <a:ext cx="38008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70" y="1335419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170642" y="78885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4097710" y="672016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8324025" y="15835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8374236" y="3863918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57" y="150046"/>
            <a:ext cx="527050" cy="327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505" y="-330506"/>
            <a:ext cx="527050" cy="454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754" y="3647565"/>
            <a:ext cx="527050" cy="2093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ênh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gù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ì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ộp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1275</Words>
  <Application>Microsoft Office PowerPoint</Application>
  <PresentationFormat>Widescreen</PresentationFormat>
  <Paragraphs>285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等线 Light</vt:lpstr>
      <vt:lpstr>Arial</vt:lpstr>
      <vt:lpstr>Arial-Rounded</vt:lpstr>
      <vt:lpstr>Calibri</vt:lpstr>
      <vt:lpstr>Calibri Light</vt:lpstr>
      <vt:lpstr>DFPOP1-W9</vt:lpstr>
      <vt:lpstr>HP001 4 hàng</vt:lpstr>
      <vt:lpstr>Times New Roman</vt:lpstr>
      <vt:lpstr>1_Office Theme</vt:lpstr>
      <vt:lpstr>Office 主题</vt:lpstr>
      <vt:lpstr>3_Office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1. Quan sát tranh và nhận xét về cảnh vật được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Câu thơ nào thể hiện niềm vui của bờ tre khi được đón khách?</vt:lpstr>
      <vt:lpstr>4. Tìm tiếng cùng vần ở cuối các dòng thơ trong đoạn thơ thứ nhất.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 Phuong</cp:lastModifiedBy>
  <cp:revision>6</cp:revision>
  <dcterms:created xsi:type="dcterms:W3CDTF">2021-08-02T04:30:00Z</dcterms:created>
  <dcterms:modified xsi:type="dcterms:W3CDTF">2025-02-19T15:55:05Z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42900CDA0DDE4D4E85D7EA49F352B6A8</vt:lpwstr>
  </property>
  <property fmtid="{D5CDD505-2E9C-101B-9397-08002B2CF9AE}" pid="3" name="KSOProductBuildVer">
    <vt:lpwstr>1033-11.2.0.11486</vt:lpwstr>
  </property>
</Properties>
</file>