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73" r:id="rId4"/>
    <p:sldId id="270" r:id="rId5"/>
    <p:sldId id="259" r:id="rId6"/>
    <p:sldId id="260" r:id="rId7"/>
    <p:sldId id="261" r:id="rId8"/>
    <p:sldId id="269" r:id="rId9"/>
    <p:sldId id="268" r:id="rId10"/>
    <p:sldId id="262" r:id="rId11"/>
    <p:sldId id="263" r:id="rId12"/>
    <p:sldId id="276" r:id="rId13"/>
  </p:sldIdLst>
  <p:sldSz cx="18288000" cy="10287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8B4505A0-FC2A-4CEC-8FD7-70A8BE2326C3}"/>
    <pc:docChg chg="delSld">
      <pc:chgData name="Dung Âu" userId="0dcb76ad361bda84" providerId="LiveId" clId="{8B4505A0-FC2A-4CEC-8FD7-70A8BE2326C3}" dt="2025-03-27T08:11:40.170" v="5" actId="47"/>
      <pc:docMkLst>
        <pc:docMk/>
      </pc:docMkLst>
      <pc:sldChg chg="del">
        <pc:chgData name="Dung Âu" userId="0dcb76ad361bda84" providerId="LiveId" clId="{8B4505A0-FC2A-4CEC-8FD7-70A8BE2326C3}" dt="2025-03-27T08:11:21.924" v="0" actId="47"/>
        <pc:sldMkLst>
          <pc:docMk/>
          <pc:sldMk cId="0" sldId="257"/>
        </pc:sldMkLst>
      </pc:sldChg>
      <pc:sldChg chg="del">
        <pc:chgData name="Dung Âu" userId="0dcb76ad361bda84" providerId="LiveId" clId="{8B4505A0-FC2A-4CEC-8FD7-70A8BE2326C3}" dt="2025-03-27T08:11:34.283" v="1" actId="47"/>
        <pc:sldMkLst>
          <pc:docMk/>
          <pc:sldMk cId="0" sldId="266"/>
        </pc:sldMkLst>
      </pc:sldChg>
      <pc:sldChg chg="del">
        <pc:chgData name="Dung Âu" userId="0dcb76ad361bda84" providerId="LiveId" clId="{8B4505A0-FC2A-4CEC-8FD7-70A8BE2326C3}" dt="2025-03-27T08:11:34.540" v="2" actId="47"/>
        <pc:sldMkLst>
          <pc:docMk/>
          <pc:sldMk cId="0" sldId="267"/>
        </pc:sldMkLst>
      </pc:sldChg>
      <pc:sldChg chg="del">
        <pc:chgData name="Dung Âu" userId="0dcb76ad361bda84" providerId="LiveId" clId="{8B4505A0-FC2A-4CEC-8FD7-70A8BE2326C3}" dt="2025-03-27T08:11:36.394" v="3" actId="47"/>
        <pc:sldMkLst>
          <pc:docMk/>
          <pc:sldMk cId="3230857979" sldId="271"/>
        </pc:sldMkLst>
      </pc:sldChg>
      <pc:sldChg chg="del">
        <pc:chgData name="Dung Âu" userId="0dcb76ad361bda84" providerId="LiveId" clId="{8B4505A0-FC2A-4CEC-8FD7-70A8BE2326C3}" dt="2025-03-27T08:11:40.170" v="5" actId="47"/>
        <pc:sldMkLst>
          <pc:docMk/>
          <pc:sldMk cId="390317897" sldId="274"/>
        </pc:sldMkLst>
      </pc:sldChg>
      <pc:sldChg chg="del">
        <pc:chgData name="Dung Âu" userId="0dcb76ad361bda84" providerId="LiveId" clId="{8B4505A0-FC2A-4CEC-8FD7-70A8BE2326C3}" dt="2025-03-27T08:11:38.715" v="4" actId="47"/>
        <pc:sldMkLst>
          <pc:docMk/>
          <pc:sldMk cId="1934166772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57E52-D11A-4765-A081-DE6CE243C16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D79F9-895D-42D4-BD1A-F80177C28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D79F9-895D-42D4-BD1A-F80177C28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1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D79F9-895D-42D4-BD1A-F80177C287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4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8400" y="-419100"/>
            <a:ext cx="21106181" cy="11120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165" y="2400300"/>
            <a:ext cx="11769262" cy="3238499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67000" y="6362701"/>
            <a:ext cx="10941948" cy="3329992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98665" y="6647051"/>
            <a:ext cx="2553666" cy="2494560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1" name="Freeform 11"/>
          <p:cNvSpPr/>
          <p:nvPr/>
        </p:nvSpPr>
        <p:spPr>
          <a:xfrm>
            <a:off x="14178180" y="6779006"/>
            <a:ext cx="3189138" cy="2363948"/>
          </a:xfrm>
          <a:custGeom>
            <a:avLst/>
            <a:gdLst/>
            <a:ahLst/>
            <a:cxnLst/>
            <a:rect l="l" t="t" r="r" b="b"/>
            <a:pathLst>
              <a:path w="3189138" h="2363948">
                <a:moveTo>
                  <a:pt x="0" y="0"/>
                </a:moveTo>
                <a:lnTo>
                  <a:pt x="3189138" y="0"/>
                </a:lnTo>
                <a:lnTo>
                  <a:pt x="3189138" y="2363949"/>
                </a:lnTo>
                <a:lnTo>
                  <a:pt x="0" y="2363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63823" y="6948443"/>
            <a:ext cx="1765874" cy="2527190"/>
          </a:xfrm>
          <a:custGeom>
            <a:avLst/>
            <a:gdLst/>
            <a:ahLst/>
            <a:cxnLst/>
            <a:rect l="l" t="t" r="r" b="b"/>
            <a:pathLst>
              <a:path w="1765874" h="2527190">
                <a:moveTo>
                  <a:pt x="0" y="0"/>
                </a:moveTo>
                <a:lnTo>
                  <a:pt x="1765874" y="0"/>
                </a:lnTo>
                <a:lnTo>
                  <a:pt x="1765874" y="2527189"/>
                </a:lnTo>
                <a:lnTo>
                  <a:pt x="0" y="2527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5456" y="6974970"/>
            <a:ext cx="22027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TÌNH HUỐNG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13612" y="6643021"/>
            <a:ext cx="92593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cùng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đi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tham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quan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di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tích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lịch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sử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.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rủ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lấy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bút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viết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lên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cột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gỗ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để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kỉ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niệm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: “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Chúng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tôi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đã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đến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đây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!”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,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2021" y="2855050"/>
            <a:ext cx="113806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/>
              <a:t>Nếu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Vân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khuyên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nên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vậy</a:t>
            </a:r>
            <a:r>
              <a:rPr lang="en-US" sz="4400" dirty="0"/>
              <a:t>,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viết</a:t>
            </a:r>
            <a:r>
              <a:rPr lang="en-US" sz="4400" dirty="0"/>
              <a:t> </a:t>
            </a:r>
            <a:r>
              <a:rPr lang="en-US" sz="4400" dirty="0" err="1"/>
              <a:t>lên</a:t>
            </a:r>
            <a:r>
              <a:rPr lang="en-US" sz="4400" dirty="0"/>
              <a:t> </a:t>
            </a:r>
            <a:r>
              <a:rPr lang="en-US" sz="4400" dirty="0" err="1"/>
              <a:t>như</a:t>
            </a:r>
            <a:r>
              <a:rPr lang="en-US" sz="4400" dirty="0"/>
              <a:t> </a:t>
            </a:r>
            <a:r>
              <a:rPr lang="en-US" sz="4400" dirty="0" err="1"/>
              <a:t>vậy</a:t>
            </a:r>
            <a:r>
              <a:rPr lang="en-US" sz="4400" dirty="0"/>
              <a:t> </a:t>
            </a:r>
            <a:r>
              <a:rPr lang="en-US" sz="4400" dirty="0" err="1"/>
              <a:t>ảnh</a:t>
            </a:r>
            <a:r>
              <a:rPr lang="en-US" sz="4400" dirty="0"/>
              <a:t> </a:t>
            </a:r>
            <a:r>
              <a:rPr lang="en-US" sz="4400" dirty="0" err="1"/>
              <a:t>hưởng</a:t>
            </a:r>
            <a:r>
              <a:rPr lang="en-US" sz="4400" dirty="0"/>
              <a:t> </a:t>
            </a:r>
            <a:r>
              <a:rPr lang="en-US" sz="4400" dirty="0" err="1"/>
              <a:t>tới</a:t>
            </a:r>
            <a:r>
              <a:rPr lang="en-US" sz="4400" dirty="0"/>
              <a:t> di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lịch</a:t>
            </a:r>
            <a:r>
              <a:rPr lang="en-US" sz="4400" dirty="0"/>
              <a:t> </a:t>
            </a:r>
            <a:r>
              <a:rPr lang="en-US" sz="4400" dirty="0" err="1"/>
              <a:t>sự</a:t>
            </a:r>
            <a:r>
              <a:rPr lang="en-US" sz="4400" dirty="0"/>
              <a:t>, </a:t>
            </a:r>
            <a:r>
              <a:rPr lang="en-US" sz="4400" dirty="0" err="1"/>
              <a:t>chúng</a:t>
            </a:r>
            <a:r>
              <a:rPr lang="en-US" sz="4400" dirty="0"/>
              <a:t> ta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tôn</a:t>
            </a:r>
            <a:r>
              <a:rPr lang="en-US" sz="4400" dirty="0"/>
              <a:t> </a:t>
            </a:r>
            <a:r>
              <a:rPr lang="en-US" sz="4400" dirty="0" err="1"/>
              <a:t>trọng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bảo</a:t>
            </a:r>
            <a:r>
              <a:rPr lang="en-US" sz="4400" dirty="0"/>
              <a:t> </a:t>
            </a:r>
            <a:r>
              <a:rPr lang="en-US" sz="4400" dirty="0" err="1"/>
              <a:t>tồn</a:t>
            </a:r>
            <a:r>
              <a:rPr lang="en-US" sz="4400" dirty="0"/>
              <a:t> </a:t>
            </a:r>
            <a:r>
              <a:rPr lang="en-US" sz="4400" dirty="0" err="1"/>
              <a:t>chúng</a:t>
            </a:r>
            <a:r>
              <a:rPr lang="en-US" sz="4400" dirty="0"/>
              <a:t>.</a:t>
            </a:r>
          </a:p>
        </p:txBody>
      </p:sp>
      <p:pic>
        <p:nvPicPr>
          <p:cNvPr id="1026" name="Picture 2" descr="Viết, vẽ bậy lên di tích: Cần phạt nặng! - Tuổi Trẻ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214" y="2562931"/>
            <a:ext cx="4860129" cy="300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42068" y="6384925"/>
            <a:ext cx="2884136" cy="3004308"/>
          </a:xfrm>
          <a:custGeom>
            <a:avLst/>
            <a:gdLst/>
            <a:ahLst/>
            <a:cxnLst/>
            <a:rect l="l" t="t" r="r" b="b"/>
            <a:pathLst>
              <a:path w="2884136" h="3004308">
                <a:moveTo>
                  <a:pt x="0" y="0"/>
                </a:moveTo>
                <a:lnTo>
                  <a:pt x="2884136" y="0"/>
                </a:lnTo>
                <a:lnTo>
                  <a:pt x="2884136" y="3004308"/>
                </a:lnTo>
                <a:lnTo>
                  <a:pt x="0" y="3004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0826" y="-339213"/>
            <a:ext cx="2648275" cy="2758620"/>
          </a:xfrm>
          <a:custGeom>
            <a:avLst/>
            <a:gdLst/>
            <a:ahLst/>
            <a:cxnLst/>
            <a:rect l="l" t="t" r="r" b="b"/>
            <a:pathLst>
              <a:path w="2648275" h="2758620">
                <a:moveTo>
                  <a:pt x="0" y="0"/>
                </a:moveTo>
                <a:lnTo>
                  <a:pt x="2648275" y="0"/>
                </a:lnTo>
                <a:lnTo>
                  <a:pt x="2648275" y="2758619"/>
                </a:lnTo>
                <a:lnTo>
                  <a:pt x="0" y="275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20210" y="5338801"/>
            <a:ext cx="4867790" cy="4948199"/>
          </a:xfrm>
          <a:custGeom>
            <a:avLst/>
            <a:gdLst/>
            <a:ahLst/>
            <a:cxnLst/>
            <a:rect l="l" t="t" r="r" b="b"/>
            <a:pathLst>
              <a:path w="4867790" h="4948199">
                <a:moveTo>
                  <a:pt x="0" y="0"/>
                </a:moveTo>
                <a:lnTo>
                  <a:pt x="4867790" y="0"/>
                </a:lnTo>
                <a:lnTo>
                  <a:pt x="4867790" y="4948199"/>
                </a:lnTo>
                <a:lnTo>
                  <a:pt x="0" y="4948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2366" y="5987261"/>
            <a:ext cx="3851849" cy="4299739"/>
          </a:xfrm>
          <a:custGeom>
            <a:avLst/>
            <a:gdLst/>
            <a:ahLst/>
            <a:cxnLst/>
            <a:rect l="l" t="t" r="r" b="b"/>
            <a:pathLst>
              <a:path w="3851849" h="4299739">
                <a:moveTo>
                  <a:pt x="0" y="0"/>
                </a:moveTo>
                <a:lnTo>
                  <a:pt x="3851850" y="0"/>
                </a:lnTo>
                <a:lnTo>
                  <a:pt x="3851850" y="4299739"/>
                </a:lnTo>
                <a:lnTo>
                  <a:pt x="0" y="4299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03044" y="2779395"/>
            <a:ext cx="12952805" cy="466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vi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ứng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xử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có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văn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hóa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nơi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công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cộng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được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thể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hiện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thông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qua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trang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phục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,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lời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nói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và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động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của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mỗi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người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.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Hãy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trở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người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Việt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văn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minh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nhé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495" y="1056426"/>
            <a:ext cx="5998984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68664" y="6515359"/>
            <a:ext cx="8733786" cy="4086684"/>
          </a:xfrm>
          <a:custGeom>
            <a:avLst/>
            <a:gdLst/>
            <a:ahLst/>
            <a:cxnLst/>
            <a:rect l="l" t="t" r="r" b="b"/>
            <a:pathLst>
              <a:path w="8733786" h="4086684">
                <a:moveTo>
                  <a:pt x="0" y="0"/>
                </a:moveTo>
                <a:lnTo>
                  <a:pt x="8733786" y="0"/>
                </a:lnTo>
                <a:lnTo>
                  <a:pt x="8733786" y="4086683"/>
                </a:lnTo>
                <a:lnTo>
                  <a:pt x="0" y="4086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3301687" y="3610427"/>
            <a:ext cx="1257119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atin typeface="Cambria" panose="02040503050406030204" pitchFamily="18" charset="0"/>
                <a:ea typeface="Cambria" panose="02040503050406030204" pitchFamily="18" charset="0"/>
              </a:rPr>
              <a:t>TẠM BIỆT NHÉ!</a:t>
            </a:r>
          </a:p>
        </p:txBody>
      </p:sp>
    </p:spTree>
    <p:extLst>
      <p:ext uri="{BB962C8B-B14F-4D97-AF65-F5344CB8AC3E}">
        <p14:creationId xmlns:p14="http://schemas.microsoft.com/office/powerpoint/2010/main" val="19263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09754" y="6225056"/>
            <a:ext cx="4163098" cy="5122380"/>
          </a:xfrm>
          <a:custGeom>
            <a:avLst/>
            <a:gdLst/>
            <a:ahLst/>
            <a:cxnLst/>
            <a:rect l="l" t="t" r="r" b="b"/>
            <a:pathLst>
              <a:path w="4163098" h="5122380">
                <a:moveTo>
                  <a:pt x="0" y="0"/>
                </a:moveTo>
                <a:lnTo>
                  <a:pt x="4163097" y="0"/>
                </a:lnTo>
                <a:lnTo>
                  <a:pt x="4163097" y="5122379"/>
                </a:lnTo>
                <a:lnTo>
                  <a:pt x="0" y="512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149" y="6225056"/>
            <a:ext cx="3888013" cy="4618590"/>
          </a:xfrm>
          <a:custGeom>
            <a:avLst/>
            <a:gdLst/>
            <a:ahLst/>
            <a:cxnLst/>
            <a:rect l="l" t="t" r="r" b="b"/>
            <a:pathLst>
              <a:path w="3888013" h="4618590">
                <a:moveTo>
                  <a:pt x="0" y="0"/>
                </a:moveTo>
                <a:lnTo>
                  <a:pt x="3888013" y="0"/>
                </a:lnTo>
                <a:lnTo>
                  <a:pt x="3888013" y="4618589"/>
                </a:lnTo>
                <a:lnTo>
                  <a:pt x="0" y="4618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3737" y="2366531"/>
            <a:ext cx="14180525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2014966"/>
            <a:ext cx="4377307" cy="8224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2324100"/>
            <a:ext cx="1021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</a:rPr>
              <a:t>Em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hãy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xem</a:t>
            </a:r>
            <a:r>
              <a:rPr lang="en-US" sz="7200" b="1" dirty="0">
                <a:solidFill>
                  <a:srgbClr val="C00000"/>
                </a:solidFill>
              </a:rPr>
              <a:t> video </a:t>
            </a:r>
            <a:r>
              <a:rPr lang="en-US" sz="7200" b="1" dirty="0" err="1">
                <a:solidFill>
                  <a:srgbClr val="C00000"/>
                </a:solidFill>
              </a:rPr>
              <a:t>sau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và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cho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biết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vì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sao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chúng</a:t>
            </a:r>
            <a:r>
              <a:rPr lang="en-US" sz="7200" b="1" dirty="0">
                <a:solidFill>
                  <a:srgbClr val="C00000"/>
                </a:solidFill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</a:rPr>
              <a:t>cần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ứng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xử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có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văn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hóa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khi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xem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phim</a:t>
            </a:r>
            <a:r>
              <a:rPr lang="en-US" sz="7200" b="1" dirty="0">
                <a:solidFill>
                  <a:srgbClr val="C00000"/>
                </a:solidFill>
              </a:rPr>
              <a:t> ở </a:t>
            </a:r>
            <a:r>
              <a:rPr lang="en-US" sz="7200" b="1" dirty="0" err="1">
                <a:solidFill>
                  <a:srgbClr val="C00000"/>
                </a:solidFill>
              </a:rPr>
              <a:t>rạp</a:t>
            </a:r>
            <a:r>
              <a:rPr lang="en-US" sz="72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46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CGV] House Rules - Quy định khi xem phim tại CG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5823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68664" y="6515359"/>
            <a:ext cx="8733786" cy="4086684"/>
          </a:xfrm>
          <a:custGeom>
            <a:avLst/>
            <a:gdLst/>
            <a:ahLst/>
            <a:cxnLst/>
            <a:rect l="l" t="t" r="r" b="b"/>
            <a:pathLst>
              <a:path w="8733786" h="4086684">
                <a:moveTo>
                  <a:pt x="0" y="0"/>
                </a:moveTo>
                <a:lnTo>
                  <a:pt x="8733786" y="0"/>
                </a:lnTo>
                <a:lnTo>
                  <a:pt x="8733786" y="4086683"/>
                </a:lnTo>
                <a:lnTo>
                  <a:pt x="0" y="4086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6901" y="2366531"/>
            <a:ext cx="14180525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71769" y="2617303"/>
            <a:ext cx="7716536" cy="3636941"/>
          </a:xfrm>
          <a:custGeom>
            <a:avLst/>
            <a:gdLst/>
            <a:ahLst/>
            <a:cxnLst/>
            <a:rect l="l" t="t" r="r" b="b"/>
            <a:pathLst>
              <a:path w="7716536" h="3636941">
                <a:moveTo>
                  <a:pt x="0" y="0"/>
                </a:moveTo>
                <a:lnTo>
                  <a:pt x="7716537" y="0"/>
                </a:lnTo>
                <a:lnTo>
                  <a:pt x="7716537" y="3636941"/>
                </a:lnTo>
                <a:lnTo>
                  <a:pt x="0" y="3636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22380" y="6254244"/>
            <a:ext cx="8065926" cy="3470646"/>
          </a:xfrm>
          <a:custGeom>
            <a:avLst/>
            <a:gdLst/>
            <a:ahLst/>
            <a:cxnLst/>
            <a:rect l="l" t="t" r="r" b="b"/>
            <a:pathLst>
              <a:path w="8065926" h="3470646">
                <a:moveTo>
                  <a:pt x="0" y="0"/>
                </a:moveTo>
                <a:lnTo>
                  <a:pt x="8065926" y="0"/>
                </a:lnTo>
                <a:lnTo>
                  <a:pt x="8065926" y="3470646"/>
                </a:lnTo>
                <a:lnTo>
                  <a:pt x="0" y="3470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66745" y="2220452"/>
            <a:ext cx="8593680" cy="2732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43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Kể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lại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xử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có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văn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hóa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và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xử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chưa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phù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hợp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ở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công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mà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từng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gặp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hoặc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chứng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kiến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73" y="264812"/>
            <a:ext cx="17583973" cy="1875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657" y="5610963"/>
            <a:ext cx="10028789" cy="4676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129" y="5419238"/>
            <a:ext cx="9589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err="1">
                <a:solidFill>
                  <a:srgbClr val="C00000"/>
                </a:solidFill>
              </a:rPr>
              <a:t>Như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gọi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là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nơi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công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cộng</a:t>
            </a:r>
            <a:r>
              <a:rPr lang="en-US" sz="4400" b="1" i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773" y="6352932"/>
            <a:ext cx="94263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ơi công cộng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gồm tại đường phố, quảng trường, vườn hoa, công viên, tượng đài, các cơ sở tín ngưỡng tôn giáo; tại nhà văn hóa, bảo tàng, thư viện, câu lực bộ, nơi biểu diễn nghệ thuật, rạp chiếu phim; tại trung tâm thương mại, siêu thị, cợ, nhà hàng, quán ăn, nhà ga bến tàu, bến xe, trên các phương tiện giao thông; tại khu vực vui chơi, giải trí, điểm tham quan du lịch và tại các nơi công cộng khác.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5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3574" y="1028700"/>
            <a:ext cx="16230600" cy="8334474"/>
            <a:chOff x="0" y="0"/>
            <a:chExt cx="3539162" cy="1817373"/>
          </a:xfrm>
        </p:grpSpPr>
        <p:sp>
          <p:nvSpPr>
            <p:cNvPr id="3" name="Freeform 3"/>
            <p:cNvSpPr/>
            <p:nvPr/>
          </p:nvSpPr>
          <p:spPr>
            <a:xfrm>
              <a:off x="92710" y="106680"/>
              <a:ext cx="3435022" cy="1697993"/>
            </a:xfrm>
            <a:custGeom>
              <a:avLst/>
              <a:gdLst/>
              <a:ahLst/>
              <a:cxnLst/>
              <a:rect l="l" t="t" r="r" b="b"/>
              <a:pathLst>
                <a:path w="3435022" h="1697993">
                  <a:moveTo>
                    <a:pt x="3408351" y="1508763"/>
                  </a:moveTo>
                  <a:cubicBezTo>
                    <a:pt x="3408351" y="1596393"/>
                    <a:pt x="3332151" y="1667513"/>
                    <a:pt x="3250872" y="1667513"/>
                  </a:cubicBezTo>
                  <a:lnTo>
                    <a:pt x="66040" y="1667513"/>
                  </a:lnTo>
                  <a:cubicBezTo>
                    <a:pt x="43180" y="1667513"/>
                    <a:pt x="20320" y="1662433"/>
                    <a:pt x="0" y="1653543"/>
                  </a:cubicBezTo>
                  <a:cubicBezTo>
                    <a:pt x="26670" y="1681483"/>
                    <a:pt x="63500" y="1697993"/>
                    <a:pt x="116021" y="1697993"/>
                  </a:cubicBezTo>
                  <a:lnTo>
                    <a:pt x="3288972" y="1697993"/>
                  </a:lnTo>
                  <a:cubicBezTo>
                    <a:pt x="3368982" y="1697993"/>
                    <a:pt x="3435022" y="1631953"/>
                    <a:pt x="3435022" y="1551943"/>
                  </a:cubicBezTo>
                  <a:lnTo>
                    <a:pt x="3435022" y="95250"/>
                  </a:lnTo>
                  <a:cubicBezTo>
                    <a:pt x="3435022" y="58420"/>
                    <a:pt x="3421051" y="25400"/>
                    <a:pt x="3399462" y="0"/>
                  </a:cubicBezTo>
                  <a:cubicBezTo>
                    <a:pt x="3405812" y="16510"/>
                    <a:pt x="3408351" y="34290"/>
                    <a:pt x="3408351" y="52070"/>
                  </a:cubicBezTo>
                  <a:lnTo>
                    <a:pt x="3408351" y="1508763"/>
                  </a:lnTo>
                  <a:close/>
                </a:path>
              </a:pathLst>
            </a:custGeom>
            <a:solidFill>
              <a:srgbClr val="E7DFD9">
                <a:alpha val="71765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700" y="12700"/>
              <a:ext cx="3474392" cy="1748793"/>
            </a:xfrm>
            <a:custGeom>
              <a:avLst/>
              <a:gdLst/>
              <a:ahLst/>
              <a:cxnLst/>
              <a:rect l="l" t="t" r="r" b="b"/>
              <a:pathLst>
                <a:path w="3474392" h="1748793">
                  <a:moveTo>
                    <a:pt x="146050" y="1748793"/>
                  </a:moveTo>
                  <a:lnTo>
                    <a:pt x="3328342" y="1748793"/>
                  </a:lnTo>
                  <a:cubicBezTo>
                    <a:pt x="3408352" y="1748793"/>
                    <a:pt x="3474392" y="1682753"/>
                    <a:pt x="3474392" y="1602743"/>
                  </a:cubicBezTo>
                  <a:lnTo>
                    <a:pt x="3474392" y="146050"/>
                  </a:lnTo>
                  <a:cubicBezTo>
                    <a:pt x="3474392" y="66040"/>
                    <a:pt x="3408352" y="0"/>
                    <a:pt x="33283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02743"/>
                  </a:lnTo>
                  <a:cubicBezTo>
                    <a:pt x="0" y="1684023"/>
                    <a:pt x="66040" y="1748793"/>
                    <a:pt x="146050" y="1748793"/>
                  </a:cubicBezTo>
                  <a:close/>
                </a:path>
              </a:pathLst>
            </a:custGeom>
            <a:solidFill>
              <a:srgbClr val="F8F6F4">
                <a:alpha val="71765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39162" cy="1817373"/>
            </a:xfrm>
            <a:custGeom>
              <a:avLst/>
              <a:gdLst/>
              <a:ahLst/>
              <a:cxnLst/>
              <a:rect l="l" t="t" r="r" b="b"/>
              <a:pathLst>
                <a:path w="3539162" h="1817373">
                  <a:moveTo>
                    <a:pt x="3475662" y="74930"/>
                  </a:moveTo>
                  <a:cubicBezTo>
                    <a:pt x="3447722" y="30480"/>
                    <a:pt x="3398192" y="0"/>
                    <a:pt x="33410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15443"/>
                  </a:lnTo>
                  <a:cubicBezTo>
                    <a:pt x="0" y="1667513"/>
                    <a:pt x="25400" y="1713233"/>
                    <a:pt x="63500" y="1742443"/>
                  </a:cubicBezTo>
                  <a:cubicBezTo>
                    <a:pt x="91440" y="1786893"/>
                    <a:pt x="140970" y="1817373"/>
                    <a:pt x="211855" y="1817373"/>
                  </a:cubicBezTo>
                  <a:lnTo>
                    <a:pt x="3380412" y="1817373"/>
                  </a:lnTo>
                  <a:cubicBezTo>
                    <a:pt x="3468042" y="1817373"/>
                    <a:pt x="3539162" y="1746253"/>
                    <a:pt x="3539162" y="1658623"/>
                  </a:cubicBezTo>
                  <a:lnTo>
                    <a:pt x="3539162" y="201930"/>
                  </a:lnTo>
                  <a:cubicBezTo>
                    <a:pt x="3539161" y="149860"/>
                    <a:pt x="3513761" y="104140"/>
                    <a:pt x="3475662" y="74930"/>
                  </a:cubicBezTo>
                  <a:close/>
                  <a:moveTo>
                    <a:pt x="12700" y="161544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341042" y="12700"/>
                  </a:lnTo>
                  <a:cubicBezTo>
                    <a:pt x="3421052" y="12700"/>
                    <a:pt x="3487092" y="78740"/>
                    <a:pt x="3487092" y="158750"/>
                  </a:cubicBezTo>
                  <a:lnTo>
                    <a:pt x="3487092" y="1615443"/>
                  </a:lnTo>
                  <a:cubicBezTo>
                    <a:pt x="3487092" y="1695453"/>
                    <a:pt x="3421052" y="1761493"/>
                    <a:pt x="3341042" y="1761493"/>
                  </a:cubicBezTo>
                  <a:lnTo>
                    <a:pt x="158750" y="1761493"/>
                  </a:lnTo>
                  <a:cubicBezTo>
                    <a:pt x="78740" y="1761493"/>
                    <a:pt x="12700" y="1696723"/>
                    <a:pt x="12700" y="1615443"/>
                  </a:cubicBezTo>
                  <a:close/>
                  <a:moveTo>
                    <a:pt x="3527732" y="1658623"/>
                  </a:moveTo>
                  <a:cubicBezTo>
                    <a:pt x="3527732" y="1738633"/>
                    <a:pt x="3460422" y="1804673"/>
                    <a:pt x="3380412" y="1804673"/>
                  </a:cubicBezTo>
                  <a:lnTo>
                    <a:pt x="211855" y="1804673"/>
                  </a:lnTo>
                  <a:cubicBezTo>
                    <a:pt x="157480" y="1804673"/>
                    <a:pt x="120650" y="1788163"/>
                    <a:pt x="93980" y="1760223"/>
                  </a:cubicBezTo>
                  <a:cubicBezTo>
                    <a:pt x="114300" y="1769113"/>
                    <a:pt x="135890" y="1774193"/>
                    <a:pt x="160020" y="1774193"/>
                  </a:cubicBezTo>
                  <a:lnTo>
                    <a:pt x="3342312" y="1774193"/>
                  </a:lnTo>
                  <a:cubicBezTo>
                    <a:pt x="3429942" y="1774193"/>
                    <a:pt x="3501062" y="1703073"/>
                    <a:pt x="3501062" y="1615443"/>
                  </a:cubicBezTo>
                  <a:lnTo>
                    <a:pt x="3501062" y="158750"/>
                  </a:lnTo>
                  <a:cubicBezTo>
                    <a:pt x="3501062" y="140970"/>
                    <a:pt x="3497252" y="123190"/>
                    <a:pt x="3492172" y="106680"/>
                  </a:cubicBezTo>
                  <a:cubicBezTo>
                    <a:pt x="3513762" y="132080"/>
                    <a:pt x="3527732" y="165100"/>
                    <a:pt x="3527732" y="201930"/>
                  </a:cubicBezTo>
                  <a:lnTo>
                    <a:pt x="3527732" y="1658623"/>
                  </a:lnTo>
                  <a:close/>
                </a:path>
              </a:pathLst>
            </a:custGeom>
            <a:solidFill>
              <a:srgbClr val="5E3023">
                <a:alpha val="7176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3944600" y="6147955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81100"/>
            <a:ext cx="11729721" cy="18533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722469" y="3034445"/>
            <a:ext cx="0" cy="569045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1388" y="2877349"/>
            <a:ext cx="647581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9104428" y="2877349"/>
            <a:ext cx="773577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1506325" y="3770007"/>
            <a:ext cx="7003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Quan tâm, nhường nhịn, giúp đỡ người khuyết tật, phụ nữ có thai, người già, trẻ em.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8946425" y="3697563"/>
            <a:ext cx="76651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hen lấn, xô đẩy; phải xếp hàng khi sử dụng các dịch vụ nơi công cộng.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2533" y="5653344"/>
            <a:ext cx="6977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Giữ gìn vệ sinh, bảo vệ cảnh quan môi trường; bỏ rác đúng nơi quy định, đổ rác đúng giờ; không phá cây xanh, hoa, cỏ, xâm hại cảnh quan, không xả rác, đi vệ sinh, hút thuốc lá, khạc nhổ tùy tiện.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8946425" y="5053706"/>
            <a:ext cx="7893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ây ồn ào, mất trật tự; nói tục, chửi bậy; xúc phạm nhân phẩm, danh dự người khác.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46425" y="6781539"/>
            <a:ext cx="5607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93344" y="2531710"/>
            <a:ext cx="11256056" cy="2676038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18883" y="2448868"/>
            <a:ext cx="2553666" cy="2494560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729234" y="5686751"/>
            <a:ext cx="10377166" cy="2744359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57018" y="5615495"/>
            <a:ext cx="2553666" cy="2494560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13112223" y="2632781"/>
            <a:ext cx="3531748" cy="2494297"/>
          </a:xfrm>
          <a:custGeom>
            <a:avLst/>
            <a:gdLst/>
            <a:ahLst/>
            <a:cxnLst/>
            <a:rect l="l" t="t" r="r" b="b"/>
            <a:pathLst>
              <a:path w="3531748" h="2494297">
                <a:moveTo>
                  <a:pt x="0" y="0"/>
                </a:moveTo>
                <a:lnTo>
                  <a:pt x="3531748" y="0"/>
                </a:lnTo>
                <a:lnTo>
                  <a:pt x="3531748" y="2494297"/>
                </a:lnTo>
                <a:lnTo>
                  <a:pt x="0" y="249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32452" y="5786918"/>
            <a:ext cx="3189138" cy="2363948"/>
          </a:xfrm>
          <a:custGeom>
            <a:avLst/>
            <a:gdLst/>
            <a:ahLst/>
            <a:cxnLst/>
            <a:rect l="l" t="t" r="r" b="b"/>
            <a:pathLst>
              <a:path w="3189138" h="2363948">
                <a:moveTo>
                  <a:pt x="0" y="0"/>
                </a:moveTo>
                <a:lnTo>
                  <a:pt x="3189138" y="0"/>
                </a:lnTo>
                <a:lnTo>
                  <a:pt x="3189138" y="2363949"/>
                </a:lnTo>
                <a:lnTo>
                  <a:pt x="0" y="2363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918095" y="5956355"/>
            <a:ext cx="1765874" cy="2527190"/>
          </a:xfrm>
          <a:custGeom>
            <a:avLst/>
            <a:gdLst/>
            <a:ahLst/>
            <a:cxnLst/>
            <a:rect l="l" t="t" r="r" b="b"/>
            <a:pathLst>
              <a:path w="1765874" h="2527190">
                <a:moveTo>
                  <a:pt x="0" y="0"/>
                </a:moveTo>
                <a:lnTo>
                  <a:pt x="1765874" y="0"/>
                </a:lnTo>
                <a:lnTo>
                  <a:pt x="1765874" y="2527189"/>
                </a:lnTo>
                <a:lnTo>
                  <a:pt x="0" y="2527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04379" y="2865097"/>
            <a:ext cx="18979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  <a:latin typeface="+mj-lt"/>
              </a:rPr>
              <a:t>TÌNH HUỐNG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71244" y="2709053"/>
            <a:ext cx="861175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Trời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mùa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hè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nắng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nóng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 An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đang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mua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vé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vào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bảo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thì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thấy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phụ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nữa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dắt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hai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mồ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hôi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nhễ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nhại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phía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sau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An,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3809" y="6071470"/>
            <a:ext cx="22027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TÌNH HUỐNG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75235" y="5965574"/>
            <a:ext cx="854285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cùng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tham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quan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di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tích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lịch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sử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rủ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lấy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bút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viết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lên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gỗ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để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kỉ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niệm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: “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Chúng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tôi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đã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đến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đây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!”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,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343112"/>
            <a:ext cx="17923793" cy="2054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0" y="2531710"/>
            <a:ext cx="15621000" cy="3335606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4241" y="2815990"/>
            <a:ext cx="2553666" cy="2494560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729234" y="6286500"/>
            <a:ext cx="14415766" cy="3124200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135576" y="7048500"/>
            <a:ext cx="3531748" cy="2494297"/>
          </a:xfrm>
          <a:custGeom>
            <a:avLst/>
            <a:gdLst/>
            <a:ahLst/>
            <a:cxnLst/>
            <a:rect l="l" t="t" r="r" b="b"/>
            <a:pathLst>
              <a:path w="3531748" h="2494297">
                <a:moveTo>
                  <a:pt x="0" y="0"/>
                </a:moveTo>
                <a:lnTo>
                  <a:pt x="3531748" y="0"/>
                </a:lnTo>
                <a:lnTo>
                  <a:pt x="3531748" y="2494297"/>
                </a:lnTo>
                <a:lnTo>
                  <a:pt x="0" y="249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12089" y="3288899"/>
            <a:ext cx="18979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  <a:latin typeface="+mj-lt"/>
              </a:rPr>
              <a:t>TÌNH HUỐNG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02349" y="2709053"/>
            <a:ext cx="1452365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Trời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mùa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hè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nóng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 An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đang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mua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vé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vào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bảo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thì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thấy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phụ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nữa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dắt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hai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mồ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hôi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nhễ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phía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sau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An,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71244" y="6891014"/>
            <a:ext cx="12782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OpenSans"/>
              </a:rPr>
              <a:t>Nếu là An khi thấy một phụ nữ dắt hai em nhỏ mồ hơi nhễ nhại xếp hàng phía sau thì em sẽ nhường chỗ của mình cho 2 em nhỏ đó.</a:t>
            </a:r>
          </a:p>
        </p:txBody>
      </p:sp>
    </p:spTree>
    <p:extLst>
      <p:ext uri="{BB962C8B-B14F-4D97-AF65-F5344CB8AC3E}">
        <p14:creationId xmlns:p14="http://schemas.microsoft.com/office/powerpoint/2010/main" val="22789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654</Words>
  <Application>Microsoft Office PowerPoint</Application>
  <PresentationFormat>Tùy chỉnh</PresentationFormat>
  <Paragraphs>31</Paragraphs>
  <Slides>12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Open Sans</vt:lpstr>
      <vt:lpstr>#9Slide07 HoneyCream</vt:lpstr>
      <vt:lpstr>Calibri</vt:lpstr>
      <vt:lpstr>Cambria</vt:lpstr>
      <vt:lpstr>Wingdings</vt:lpstr>
      <vt:lpstr>OpenSans</vt:lpstr>
      <vt:lpstr>Arial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T27_HDTN_UngXuCoVanHoa_MNT</dc:title>
  <dc:creator>ADMIN</dc:creator>
  <cp:lastModifiedBy>Dung Âu</cp:lastModifiedBy>
  <cp:revision>16</cp:revision>
  <dcterms:created xsi:type="dcterms:W3CDTF">2006-08-16T00:00:00Z</dcterms:created>
  <dcterms:modified xsi:type="dcterms:W3CDTF">2025-03-27T08:11:43Z</dcterms:modified>
  <dc:identifier>DAF9Poqgq0s</dc:identifier>
</cp:coreProperties>
</file>