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709" r:id="rId3"/>
  </p:sldMasterIdLst>
  <p:notesMasterIdLst>
    <p:notesMasterId r:id="rId32"/>
  </p:notesMasterIdLst>
  <p:sldIdLst>
    <p:sldId id="256" r:id="rId4"/>
    <p:sldId id="272" r:id="rId5"/>
    <p:sldId id="257" r:id="rId6"/>
    <p:sldId id="271" r:id="rId7"/>
    <p:sldId id="261" r:id="rId8"/>
    <p:sldId id="273" r:id="rId9"/>
    <p:sldId id="262" r:id="rId10"/>
    <p:sldId id="263" r:id="rId11"/>
    <p:sldId id="316" r:id="rId12"/>
    <p:sldId id="317" r:id="rId13"/>
    <p:sldId id="318" r:id="rId14"/>
    <p:sldId id="264" r:id="rId15"/>
    <p:sldId id="265" r:id="rId16"/>
    <p:sldId id="266" r:id="rId17"/>
    <p:sldId id="319" r:id="rId18"/>
    <p:sldId id="320" r:id="rId19"/>
    <p:sldId id="321" r:id="rId20"/>
    <p:sldId id="322" r:id="rId21"/>
    <p:sldId id="323" r:id="rId22"/>
    <p:sldId id="324" r:id="rId23"/>
    <p:sldId id="325" r:id="rId24"/>
    <p:sldId id="326" r:id="rId25"/>
    <p:sldId id="327" r:id="rId26"/>
    <p:sldId id="328" r:id="rId27"/>
    <p:sldId id="299" r:id="rId28"/>
    <p:sldId id="329" r:id="rId29"/>
    <p:sldId id="330" r:id="rId30"/>
    <p:sldId id="282"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09725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461947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12516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561144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452914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23682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431253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700803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37366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58432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456471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95038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67568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720473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2791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7606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719261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40422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97796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8470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187229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979955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301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5963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5558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7524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0422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57539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683944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534774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49513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984251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57385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416471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287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3118753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582654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49960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4235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11D2F8C-3638-1F14-4E03-D594D217C1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15A7672-01C7-37C5-FC31-74DEBC06E9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16600" y="114300"/>
            <a:ext cx="2509785" cy="2509785"/>
          </a:xfrm>
          <a:prstGeom prst="rect">
            <a:avLst/>
          </a:prstGeom>
        </p:spPr>
      </p:pic>
    </p:spTree>
    <p:extLst>
      <p:ext uri="{BB962C8B-B14F-4D97-AF65-F5344CB8AC3E}">
        <p14:creationId xmlns:p14="http://schemas.microsoft.com/office/powerpoint/2010/main" val="91942832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86547175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5" Type="http://schemas.openxmlformats.org/officeDocument/2006/relationships/image" Target="../media/image1.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sv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62.em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jpg"/><Relationship Id="rId1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sv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84.sv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6"/>
            <a:stretch>
              <a:fillRect/>
            </a:stretch>
          </a:blipFill>
        </p:spPr>
        <p:txBody>
          <a:bodyPr/>
          <a:lstStyle/>
          <a:p>
            <a:endParaRPr lang="en-US"/>
          </a:p>
        </p:txBody>
      </p:sp>
      <p:sp>
        <p:nvSpPr>
          <p:cNvPr id="11" name="Freeform 4">
            <a:extLst>
              <a:ext uri="{FF2B5EF4-FFF2-40B4-BE49-F238E27FC236}">
                <a16:creationId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7"/>
            <a:stretch>
              <a:fillRect/>
            </a:stretch>
          </a:blipFill>
        </p:spPr>
        <p:txBody>
          <a:bodyPr/>
          <a:lstStyle/>
          <a:p>
            <a:endParaRPr lang="en-US"/>
          </a:p>
        </p:txBody>
      </p:sp>
      <p:sp>
        <p:nvSpPr>
          <p:cNvPr id="18" name="Freeform 3">
            <a:extLst>
              <a:ext uri="{FF2B5EF4-FFF2-40B4-BE49-F238E27FC236}">
                <a16:creationId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1E43A8B-B30B-78E2-0263-182FF2BA99FA}"/>
              </a:ext>
            </a:extLst>
          </p:cNvPr>
          <p:cNvPicPr>
            <a:picLocks noChangeAspect="1"/>
          </p:cNvPicPr>
          <p:nvPr/>
        </p:nvPicPr>
        <p:blipFill>
          <a:blip r:embed="rId10"/>
          <a:stretch>
            <a:fillRect/>
          </a:stretch>
        </p:blipFill>
        <p:spPr>
          <a:xfrm>
            <a:off x="1371600" y="2095500"/>
            <a:ext cx="10266554" cy="4121253"/>
          </a:xfrm>
          <a:prstGeom prst="rect">
            <a:avLst/>
          </a:prstGeom>
        </p:spPr>
      </p:pic>
      <p:pic>
        <p:nvPicPr>
          <p:cNvPr id="9" name="Picture 8">
            <a:extLst>
              <a:ext uri="{FF2B5EF4-FFF2-40B4-BE49-F238E27FC236}">
                <a16:creationId xmlns:a16="http://schemas.microsoft.com/office/drawing/2014/main" id="{9884C676-4144-A9A1-8365-D8323FC951E8}"/>
              </a:ext>
            </a:extLst>
          </p:cNvPr>
          <p:cNvPicPr>
            <a:picLocks noChangeAspect="1"/>
          </p:cNvPicPr>
          <p:nvPr/>
        </p:nvPicPr>
        <p:blipFill>
          <a:blip r:embed="rId11"/>
          <a:stretch>
            <a:fillRect/>
          </a:stretch>
        </p:blipFill>
        <p:spPr>
          <a:xfrm>
            <a:off x="4800600" y="195020"/>
            <a:ext cx="4255377" cy="1450974"/>
          </a:xfrm>
          <a:prstGeom prst="rect">
            <a:avLst/>
          </a:prstGeom>
        </p:spPr>
      </p:pic>
      <p:grpSp>
        <p:nvGrpSpPr>
          <p:cNvPr id="26" name="Group 25">
            <a:extLst>
              <a:ext uri="{FF2B5EF4-FFF2-40B4-BE49-F238E27FC236}">
                <a16:creationId xmlns:a16="http://schemas.microsoft.com/office/drawing/2014/main" id="{2B351A93-4528-4522-B70C-1EE24B31AEB0}"/>
              </a:ext>
            </a:extLst>
          </p:cNvPr>
          <p:cNvGrpSpPr/>
          <p:nvPr/>
        </p:nvGrpSpPr>
        <p:grpSpPr>
          <a:xfrm>
            <a:off x="0" y="419100"/>
            <a:ext cx="3657600" cy="1438767"/>
            <a:chOff x="0" y="419100"/>
            <a:chExt cx="3657600" cy="1438767"/>
          </a:xfrm>
        </p:grpSpPr>
        <p:sp>
          <p:nvSpPr>
            <p:cNvPr id="10" name="Freeform 7">
              <a:extLst>
                <a:ext uri="{FF2B5EF4-FFF2-40B4-BE49-F238E27FC236}">
                  <a16:creationId xmlns:a16="http://schemas.microsoft.com/office/drawing/2014/main"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4DBB960B-1191-4E50-7195-14E74DE78167}"/>
                </a:ext>
              </a:extLst>
            </p:cNvPr>
            <p:cNvPicPr>
              <a:picLocks noChangeAspect="1"/>
            </p:cNvPicPr>
            <p:nvPr/>
          </p:nvPicPr>
          <p:blipFill>
            <a:blip r:embed="rId14"/>
            <a:stretch>
              <a:fillRect/>
            </a:stretch>
          </p:blipFill>
          <p:spPr>
            <a:xfrm>
              <a:off x="304800" y="571500"/>
              <a:ext cx="3017782" cy="1286367"/>
            </a:xfrm>
            <a:prstGeom prst="rect">
              <a:avLst/>
            </a:prstGeom>
          </p:spPr>
        </p:pic>
      </p:grpSp>
      <p:pic>
        <p:nvPicPr>
          <p:cNvPr id="12" name="Picture 11" descr="A round pink label with white text and a black background&#10;&#10;Description automatically generated">
            <a:extLst>
              <a:ext uri="{FF2B5EF4-FFF2-40B4-BE49-F238E27FC236}">
                <a16:creationId xmlns:a16="http://schemas.microsoft.com/office/drawing/2014/main" id="{6DCC9151-80E7-9B26-793A-E4DA7D85028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
        <p:nvSpPr>
          <p:cNvPr id="16" name="Oval 1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6D566523-66AA-2BD9-C7DF-4B2B532A366E}"/>
              </a:ext>
            </a:extLst>
          </p:cNvPr>
          <p:cNvPicPr>
            <a:picLocks noChangeAspect="1"/>
          </p:cNvPicPr>
          <p:nvPr/>
        </p:nvPicPr>
        <p:blipFill>
          <a:blip r:embed="rId3"/>
          <a:stretch>
            <a:fillRect/>
          </a:stretch>
        </p:blipFill>
        <p:spPr>
          <a:xfrm>
            <a:off x="381000" y="647700"/>
            <a:ext cx="738414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680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Sử dụng dư thừa thuốc trừ sâu, thuốc bảo vệ thực vật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A35D0C15-C41E-DFA8-03DF-5765350A9EFC}"/>
              </a:ext>
            </a:extLst>
          </p:cNvPr>
          <p:cNvPicPr>
            <a:picLocks noChangeAspect="1"/>
          </p:cNvPicPr>
          <p:nvPr/>
        </p:nvPicPr>
        <p:blipFill>
          <a:blip r:embed="rId3"/>
          <a:stretch>
            <a:fillRect/>
          </a:stretch>
        </p:blipFill>
        <p:spPr>
          <a:xfrm>
            <a:off x="457200" y="723900"/>
            <a:ext cx="7242342"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595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Hiện tượng xâm nhập mặn: Nguyên nhân, hậu quả và giải pháp khắc phục.">
            <a:extLst>
              <a:ext uri="{FF2B5EF4-FFF2-40B4-BE49-F238E27FC236}">
                <a16:creationId xmlns:a16="http://schemas.microsoft.com/office/drawing/2014/main" id="{78655236-D036-CECF-4A48-2EC7F088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66900"/>
            <a:ext cx="10180531" cy="6781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06B6089C-B52E-16CB-877A-8DC9D9863BC7}"/>
              </a:ext>
            </a:extLst>
          </p:cNvPr>
          <p:cNvSpPr/>
          <p:nvPr/>
        </p:nvSpPr>
        <p:spPr>
          <a:xfrm>
            <a:off x="5257800" y="9081944"/>
            <a:ext cx="9372600"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2060"/>
                </a:solidFill>
                <a:latin typeface="Arial"/>
                <a:ea typeface="楷体"/>
                <a:cs typeface="Arial" panose="020B0604020202020204" pitchFamily="34" charset="0"/>
              </a:rPr>
              <a:t>X</a:t>
            </a:r>
            <a:r>
              <a:rPr lang="vi-VN" sz="4000" b="1" dirty="0">
                <a:solidFill>
                  <a:srgbClr val="002060"/>
                </a:solidFill>
                <a:latin typeface="Arial"/>
                <a:ea typeface="楷体"/>
                <a:cs typeface="Arial" panose="020B0604020202020204" pitchFamily="34" charset="0"/>
              </a:rPr>
              <a:t>âm nhập mặn</a:t>
            </a:r>
            <a:r>
              <a:rPr lang="en-US" sz="4000" b="1" dirty="0">
                <a:solidFill>
                  <a:srgbClr val="002060"/>
                </a:solidFill>
                <a:latin typeface="Arial"/>
                <a:ea typeface="楷体"/>
                <a:cs typeface="Arial" panose="020B0604020202020204" pitchFamily="34" charset="0"/>
              </a:rPr>
              <a:t>,</a:t>
            </a:r>
            <a:r>
              <a:rPr lang="vi-VN" sz="4000" b="1" dirty="0">
                <a:solidFill>
                  <a:srgbClr val="002060"/>
                </a:solidFill>
                <a:latin typeface="Arial"/>
                <a:ea typeface="楷体"/>
                <a:cs typeface="Arial" panose="020B0604020202020204" pitchFamily="34" charset="0"/>
              </a:rPr>
              <a:t> nước phèn</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95300"/>
            <a:ext cx="11506200" cy="769441"/>
          </a:xfrm>
          <a:prstGeom prst="rect">
            <a:avLst/>
          </a:prstGeom>
          <a:noFill/>
        </p:spPr>
        <p:txBody>
          <a:bodyPr wrap="square" rtlCol="0">
            <a:spAutoFit/>
          </a:bodyPr>
          <a:lstStyle/>
          <a:p>
            <a:r>
              <a:rPr lang="en-US" sz="4400" b="1" dirty="0" err="1"/>
              <a:t>Một</a:t>
            </a:r>
            <a:r>
              <a:rPr lang="en-US" sz="4400" b="1" dirty="0"/>
              <a:t> </a:t>
            </a:r>
            <a:r>
              <a:rPr lang="en-US" sz="4400" b="1" dirty="0" err="1"/>
              <a:t>số</a:t>
            </a:r>
            <a:r>
              <a:rPr lang="en-US" sz="4400" b="1" dirty="0"/>
              <a:t> </a:t>
            </a:r>
            <a:r>
              <a:rPr lang="en-US" sz="4400" b="1" dirty="0" err="1"/>
              <a:t>nguyên</a:t>
            </a:r>
            <a:r>
              <a:rPr lang="en-US" sz="4400" b="1" dirty="0"/>
              <a:t> </a:t>
            </a:r>
            <a:r>
              <a:rPr lang="en-US" sz="4400" b="1" dirty="0" err="1"/>
              <a:t>nhân</a:t>
            </a:r>
            <a:r>
              <a:rPr lang="en-US" sz="4400" b="1" dirty="0"/>
              <a:t> </a:t>
            </a:r>
            <a:r>
              <a:rPr lang="en-US" sz="4400" b="1" dirty="0" err="1"/>
              <a:t>khác</a:t>
            </a:r>
            <a:r>
              <a:rPr lang="en-US" sz="4400" b="1" dirty="0"/>
              <a:t> </a:t>
            </a:r>
            <a:r>
              <a:rPr lang="en-US" sz="4400" b="1" dirty="0" err="1"/>
              <a:t>gây</a:t>
            </a:r>
            <a:r>
              <a:rPr lang="en-US" sz="4400" b="1" dirty="0"/>
              <a:t> ô </a:t>
            </a:r>
            <a:r>
              <a:rPr lang="en-US" sz="4400" b="1" dirty="0" err="1"/>
              <a:t>nhiễm</a:t>
            </a:r>
            <a:r>
              <a:rPr lang="en-US" sz="4400" b="1" dirty="0"/>
              <a:t> </a:t>
            </a:r>
            <a:r>
              <a:rPr lang="en-US" sz="4400" b="1" dirty="0" err="1"/>
              <a:t>đất</a:t>
            </a:r>
            <a:r>
              <a:rPr lang="en-US" sz="4400" b="1" dirty="0"/>
              <a:t> </a:t>
            </a:r>
            <a:r>
              <a:rPr lang="en-US" sz="4400" b="1" dirty="0" err="1"/>
              <a:t>khác</a:t>
            </a:r>
            <a:endParaRPr lang="en-US" sz="4400" b="1" dirty="0"/>
          </a:p>
        </p:txBody>
      </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076" name="Picture 4" descr="Sử dụng phân bón hóa học cho hợp lý">
            <a:extLst>
              <a:ext uri="{FF2B5EF4-FFF2-40B4-BE49-F238E27FC236}">
                <a16:creationId xmlns:a16="http://schemas.microsoft.com/office/drawing/2014/main" id="{BEC502AB-385D-2BAD-88E0-272BFC47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77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C59D46F3-8BBE-30EF-68D9-D7FF36F5DD2A}"/>
              </a:ext>
            </a:extLst>
          </p:cNvPr>
          <p:cNvSpPr/>
          <p:nvPr/>
        </p:nvSpPr>
        <p:spPr>
          <a:xfrm>
            <a:off x="457200" y="7429500"/>
            <a:ext cx="8382000" cy="1676400"/>
          </a:xfrm>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88191" y="91719"/>
                  <a:pt x="232859" y="66636"/>
                  <a:pt x="374377" y="0"/>
                </a:cubicBezTo>
                <a:cubicBezTo>
                  <a:pt x="2476424" y="-198843"/>
                  <a:pt x="4856537" y="369285"/>
                  <a:pt x="8007622" y="0"/>
                </a:cubicBezTo>
                <a:cubicBezTo>
                  <a:pt x="8145406" y="-20607"/>
                  <a:pt x="8432620" y="64767"/>
                  <a:pt x="8382000" y="279404"/>
                </a:cubicBezTo>
                <a:cubicBezTo>
                  <a:pt x="8446405" y="784792"/>
                  <a:pt x="8421743" y="1135249"/>
                  <a:pt x="8382000" y="1396995"/>
                </a:cubicBezTo>
                <a:cubicBezTo>
                  <a:pt x="8344813" y="1533869"/>
                  <a:pt x="8193922" y="1588981"/>
                  <a:pt x="8007622" y="1676400"/>
                </a:cubicBezTo>
                <a:cubicBezTo>
                  <a:pt x="7031280" y="1005259"/>
                  <a:pt x="3260621" y="2176952"/>
                  <a:pt x="374377" y="1676400"/>
                </a:cubicBezTo>
                <a:cubicBezTo>
                  <a:pt x="122110" y="1697674"/>
                  <a:pt x="-14256" y="1612807"/>
                  <a:pt x="0" y="1396995"/>
                </a:cubicBezTo>
                <a:cubicBezTo>
                  <a:pt x="-24195" y="1207262"/>
                  <a:pt x="93218" y="498038"/>
                  <a:pt x="0" y="279404"/>
                </a:cubicBezTo>
                <a:close/>
              </a:path>
              <a:path w="8382000" h="1676400" stroke="0" extrusionOk="0">
                <a:moveTo>
                  <a:pt x="0" y="279404"/>
                </a:moveTo>
                <a:cubicBezTo>
                  <a:pt x="-11691" y="77584"/>
                  <a:pt x="165102" y="-34161"/>
                  <a:pt x="374377" y="0"/>
                </a:cubicBezTo>
                <a:cubicBezTo>
                  <a:pt x="3331697" y="-458861"/>
                  <a:pt x="4357097" y="-114919"/>
                  <a:pt x="8007622" y="0"/>
                </a:cubicBezTo>
                <a:cubicBezTo>
                  <a:pt x="8258490" y="-36222"/>
                  <a:pt x="8380363" y="161978"/>
                  <a:pt x="8382000" y="279404"/>
                </a:cubicBezTo>
                <a:cubicBezTo>
                  <a:pt x="8253212" y="483456"/>
                  <a:pt x="8271080" y="939317"/>
                  <a:pt x="8382000" y="1396995"/>
                </a:cubicBezTo>
                <a:cubicBezTo>
                  <a:pt x="8404893" y="1542845"/>
                  <a:pt x="8249861" y="1651176"/>
                  <a:pt x="8007622" y="1676400"/>
                </a:cubicBezTo>
                <a:cubicBezTo>
                  <a:pt x="5130462" y="1576613"/>
                  <a:pt x="2138013" y="1841198"/>
                  <a:pt x="374377" y="1676400"/>
                </a:cubicBezTo>
                <a:cubicBezTo>
                  <a:pt x="199580" y="1662022"/>
                  <a:pt x="26047" y="1536277"/>
                  <a:pt x="0" y="1396995"/>
                </a:cubicBezTo>
                <a:cubicBezTo>
                  <a:pt x="84793" y="1092110"/>
                  <a:pt x="-106423" y="569381"/>
                  <a:pt x="0" y="279404"/>
                </a:cubicBezTo>
                <a:close/>
              </a:path>
              <a:path w="8382000" h="1676400" fill="none" stroke="0" extrusionOk="0">
                <a:moveTo>
                  <a:pt x="0" y="279404"/>
                </a:moveTo>
                <a:cubicBezTo>
                  <a:pt x="-45554" y="117657"/>
                  <a:pt x="191863" y="-17122"/>
                  <a:pt x="374377" y="0"/>
                </a:cubicBezTo>
                <a:cubicBezTo>
                  <a:pt x="1471078" y="-686465"/>
                  <a:pt x="5268142" y="34887"/>
                  <a:pt x="8007622" y="0"/>
                </a:cubicBezTo>
                <a:cubicBezTo>
                  <a:pt x="8195909" y="-385"/>
                  <a:pt x="8361562" y="105018"/>
                  <a:pt x="8382000" y="279404"/>
                </a:cubicBezTo>
                <a:cubicBezTo>
                  <a:pt x="8444602" y="769811"/>
                  <a:pt x="8379210" y="1178027"/>
                  <a:pt x="8382000" y="1396995"/>
                </a:cubicBezTo>
                <a:cubicBezTo>
                  <a:pt x="8365024" y="1585614"/>
                  <a:pt x="8218640" y="1629439"/>
                  <a:pt x="8007622" y="1676400"/>
                </a:cubicBezTo>
                <a:cubicBezTo>
                  <a:pt x="7143508" y="1981464"/>
                  <a:pt x="2594217" y="1902010"/>
                  <a:pt x="374377" y="1676400"/>
                </a:cubicBezTo>
                <a:cubicBezTo>
                  <a:pt x="153904" y="1710026"/>
                  <a:pt x="19334" y="1543536"/>
                  <a:pt x="0" y="1396995"/>
                </a:cubicBezTo>
                <a:cubicBezTo>
                  <a:pt x="-17265" y="1260769"/>
                  <a:pt x="129067" y="485554"/>
                  <a:pt x="0" y="279404"/>
                </a:cubicBezTo>
                <a:close/>
              </a:path>
              <a:path w="8382000" h="1676400" fill="none" stroke="0" extrusionOk="0">
                <a:moveTo>
                  <a:pt x="0" y="279404"/>
                </a:moveTo>
                <a:cubicBezTo>
                  <a:pt x="-67634" y="93267"/>
                  <a:pt x="206540" y="32863"/>
                  <a:pt x="374377" y="0"/>
                </a:cubicBezTo>
                <a:cubicBezTo>
                  <a:pt x="2445951" y="-498803"/>
                  <a:pt x="5261701" y="261681"/>
                  <a:pt x="8007622" y="0"/>
                </a:cubicBezTo>
                <a:cubicBezTo>
                  <a:pt x="8174621" y="-18272"/>
                  <a:pt x="8403837" y="84969"/>
                  <a:pt x="8382000" y="279404"/>
                </a:cubicBezTo>
                <a:cubicBezTo>
                  <a:pt x="8444915" y="780853"/>
                  <a:pt x="8360299" y="1153074"/>
                  <a:pt x="8382000" y="1396995"/>
                </a:cubicBezTo>
                <a:cubicBezTo>
                  <a:pt x="8371107" y="1560638"/>
                  <a:pt x="8187763" y="1595158"/>
                  <a:pt x="8007622" y="1676400"/>
                </a:cubicBezTo>
                <a:cubicBezTo>
                  <a:pt x="6928679" y="1907770"/>
                  <a:pt x="2788979" y="1727551"/>
                  <a:pt x="374377" y="1676400"/>
                </a:cubicBezTo>
                <a:cubicBezTo>
                  <a:pt x="130944" y="1714111"/>
                  <a:pt x="-477" y="1579152"/>
                  <a:pt x="0" y="1396995"/>
                </a:cubicBezTo>
                <a:cubicBezTo>
                  <a:pt x="-36254" y="1208100"/>
                  <a:pt x="113334" y="525944"/>
                  <a:pt x="0" y="27940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Arial"/>
                <a:ea typeface="楷体"/>
                <a:cs typeface="Arial" panose="020B0604020202020204" pitchFamily="34" charset="0"/>
              </a:rPr>
              <a:t>Sử</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dụng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phân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hoá</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học</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trong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thời</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gian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dài</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pic>
        <p:nvPicPr>
          <p:cNvPr id="3078" name="Picture 6" descr="Xử lý chất thải công nghiệp như thế nào? - GREEN ENVIROMENT COMAPNY VN">
            <a:extLst>
              <a:ext uri="{FF2B5EF4-FFF2-40B4-BE49-F238E27FC236}">
                <a16:creationId xmlns:a16="http://schemas.microsoft.com/office/drawing/2014/main" id="{EBE06D19-238A-D74F-7209-17449E83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723900"/>
            <a:ext cx="8322732" cy="6019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
            <a:extLst>
              <a:ext uri="{FF2B5EF4-FFF2-40B4-BE49-F238E27FC236}">
                <a16:creationId xmlns:a16="http://schemas.microsoft.com/office/drawing/2014/main" id="{A80CCFE8-A484-4E8F-4CDF-08B967A5EF7E}"/>
              </a:ext>
            </a:extLst>
          </p:cNvPr>
          <p:cNvSpPr/>
          <p:nvPr/>
        </p:nvSpPr>
        <p:spPr>
          <a:xfrm>
            <a:off x="9906000" y="7277100"/>
            <a:ext cx="8382000" cy="1676400"/>
          </a:xfrm>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88191" y="91719"/>
                  <a:pt x="232859" y="66636"/>
                  <a:pt x="374377" y="0"/>
                </a:cubicBezTo>
                <a:cubicBezTo>
                  <a:pt x="2476424" y="-198843"/>
                  <a:pt x="4856537" y="369285"/>
                  <a:pt x="8007622" y="0"/>
                </a:cubicBezTo>
                <a:cubicBezTo>
                  <a:pt x="8145406" y="-20607"/>
                  <a:pt x="8432620" y="64767"/>
                  <a:pt x="8382000" y="279404"/>
                </a:cubicBezTo>
                <a:cubicBezTo>
                  <a:pt x="8446405" y="784792"/>
                  <a:pt x="8421743" y="1135249"/>
                  <a:pt x="8382000" y="1396995"/>
                </a:cubicBezTo>
                <a:cubicBezTo>
                  <a:pt x="8344813" y="1533869"/>
                  <a:pt x="8193922" y="1588981"/>
                  <a:pt x="8007622" y="1676400"/>
                </a:cubicBezTo>
                <a:cubicBezTo>
                  <a:pt x="7031280" y="1005259"/>
                  <a:pt x="3260621" y="2176952"/>
                  <a:pt x="374377" y="1676400"/>
                </a:cubicBezTo>
                <a:cubicBezTo>
                  <a:pt x="122110" y="1697674"/>
                  <a:pt x="-14256" y="1612807"/>
                  <a:pt x="0" y="1396995"/>
                </a:cubicBezTo>
                <a:cubicBezTo>
                  <a:pt x="-24195" y="1207262"/>
                  <a:pt x="93218" y="498038"/>
                  <a:pt x="0" y="279404"/>
                </a:cubicBezTo>
                <a:close/>
              </a:path>
              <a:path w="8382000" h="1676400" stroke="0" extrusionOk="0">
                <a:moveTo>
                  <a:pt x="0" y="279404"/>
                </a:moveTo>
                <a:cubicBezTo>
                  <a:pt x="-11691" y="77584"/>
                  <a:pt x="165102" y="-34161"/>
                  <a:pt x="374377" y="0"/>
                </a:cubicBezTo>
                <a:cubicBezTo>
                  <a:pt x="3331697" y="-458861"/>
                  <a:pt x="4357097" y="-114919"/>
                  <a:pt x="8007622" y="0"/>
                </a:cubicBezTo>
                <a:cubicBezTo>
                  <a:pt x="8258490" y="-36222"/>
                  <a:pt x="8380363" y="161978"/>
                  <a:pt x="8382000" y="279404"/>
                </a:cubicBezTo>
                <a:cubicBezTo>
                  <a:pt x="8253212" y="483456"/>
                  <a:pt x="8271080" y="939317"/>
                  <a:pt x="8382000" y="1396995"/>
                </a:cubicBezTo>
                <a:cubicBezTo>
                  <a:pt x="8404893" y="1542845"/>
                  <a:pt x="8249861" y="1651176"/>
                  <a:pt x="8007622" y="1676400"/>
                </a:cubicBezTo>
                <a:cubicBezTo>
                  <a:pt x="5130462" y="1576613"/>
                  <a:pt x="2138013" y="1841198"/>
                  <a:pt x="374377" y="1676400"/>
                </a:cubicBezTo>
                <a:cubicBezTo>
                  <a:pt x="199580" y="1662022"/>
                  <a:pt x="26047" y="1536277"/>
                  <a:pt x="0" y="1396995"/>
                </a:cubicBezTo>
                <a:cubicBezTo>
                  <a:pt x="84793" y="1092110"/>
                  <a:pt x="-106423" y="569381"/>
                  <a:pt x="0" y="279404"/>
                </a:cubicBezTo>
                <a:close/>
              </a:path>
              <a:path w="8382000" h="1676400" fill="none" stroke="0" extrusionOk="0">
                <a:moveTo>
                  <a:pt x="0" y="279404"/>
                </a:moveTo>
                <a:cubicBezTo>
                  <a:pt x="-45554" y="117657"/>
                  <a:pt x="191863" y="-17122"/>
                  <a:pt x="374377" y="0"/>
                </a:cubicBezTo>
                <a:cubicBezTo>
                  <a:pt x="1471078" y="-686465"/>
                  <a:pt x="5268142" y="34887"/>
                  <a:pt x="8007622" y="0"/>
                </a:cubicBezTo>
                <a:cubicBezTo>
                  <a:pt x="8195909" y="-385"/>
                  <a:pt x="8361562" y="105018"/>
                  <a:pt x="8382000" y="279404"/>
                </a:cubicBezTo>
                <a:cubicBezTo>
                  <a:pt x="8444602" y="769811"/>
                  <a:pt x="8379210" y="1178027"/>
                  <a:pt x="8382000" y="1396995"/>
                </a:cubicBezTo>
                <a:cubicBezTo>
                  <a:pt x="8365024" y="1585614"/>
                  <a:pt x="8218640" y="1629439"/>
                  <a:pt x="8007622" y="1676400"/>
                </a:cubicBezTo>
                <a:cubicBezTo>
                  <a:pt x="7143508" y="1981464"/>
                  <a:pt x="2594217" y="1902010"/>
                  <a:pt x="374377" y="1676400"/>
                </a:cubicBezTo>
                <a:cubicBezTo>
                  <a:pt x="153904" y="1710026"/>
                  <a:pt x="19334" y="1543536"/>
                  <a:pt x="0" y="1396995"/>
                </a:cubicBezTo>
                <a:cubicBezTo>
                  <a:pt x="-17265" y="1260769"/>
                  <a:pt x="129067" y="485554"/>
                  <a:pt x="0" y="279404"/>
                </a:cubicBezTo>
                <a:close/>
              </a:path>
              <a:path w="8382000" h="1676400" fill="none" stroke="0" extrusionOk="0">
                <a:moveTo>
                  <a:pt x="0" y="279404"/>
                </a:moveTo>
                <a:cubicBezTo>
                  <a:pt x="-67634" y="93267"/>
                  <a:pt x="206540" y="32863"/>
                  <a:pt x="374377" y="0"/>
                </a:cubicBezTo>
                <a:cubicBezTo>
                  <a:pt x="2445951" y="-498803"/>
                  <a:pt x="5261701" y="261681"/>
                  <a:pt x="8007622" y="0"/>
                </a:cubicBezTo>
                <a:cubicBezTo>
                  <a:pt x="8174621" y="-18272"/>
                  <a:pt x="8403837" y="84969"/>
                  <a:pt x="8382000" y="279404"/>
                </a:cubicBezTo>
                <a:cubicBezTo>
                  <a:pt x="8444915" y="780853"/>
                  <a:pt x="8360299" y="1153074"/>
                  <a:pt x="8382000" y="1396995"/>
                </a:cubicBezTo>
                <a:cubicBezTo>
                  <a:pt x="8371107" y="1560638"/>
                  <a:pt x="8187763" y="1595158"/>
                  <a:pt x="8007622" y="1676400"/>
                </a:cubicBezTo>
                <a:cubicBezTo>
                  <a:pt x="6928679" y="1907770"/>
                  <a:pt x="2788979" y="1727551"/>
                  <a:pt x="374377" y="1676400"/>
                </a:cubicBezTo>
                <a:cubicBezTo>
                  <a:pt x="130944" y="1714111"/>
                  <a:pt x="-477" y="1579152"/>
                  <a:pt x="0" y="1396995"/>
                </a:cubicBezTo>
                <a:cubicBezTo>
                  <a:pt x="-36254" y="1208100"/>
                  <a:pt x="113334" y="525944"/>
                  <a:pt x="0" y="27940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Arial"/>
                <a:ea typeface="楷体"/>
                <a:cs typeface="Arial" panose="020B0604020202020204" pitchFamily="34" charset="0"/>
              </a:rPr>
              <a:t>C</a:t>
            </a:r>
            <a:r>
              <a:rPr lang="vi-VN" sz="4400" b="1" dirty="0">
                <a:solidFill>
                  <a:srgbClr val="002060"/>
                </a:solidFill>
                <a:latin typeface="Arial"/>
                <a:ea typeface="楷体"/>
                <a:cs typeface="Arial" panose="020B0604020202020204" pitchFamily="34" charset="0"/>
              </a:rPr>
              <a:t>hất thải công nghiệp chưa được xử lí</a:t>
            </a:r>
            <a:endParaRPr kumimoji="1" lang="zh-CN" altLang="en-US" sz="44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5078313"/>
            </a:xfrm>
            <a:prstGeom prst="rect">
              <a:avLst/>
            </a:prstGeom>
            <a:noFill/>
          </p:spPr>
          <p:txBody>
            <a:bodyPr wrap="square" rtlCol="0">
              <a:spAutoFit/>
            </a:bodyPr>
            <a:lstStyle/>
            <a:p>
              <a:pPr algn="ctr"/>
              <a:r>
                <a:rPr lang="vi-VN" sz="54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id="{91A6F4F0-AE41-F36A-38A2-7FD1663FE68B}"/>
              </a:ext>
            </a:extLst>
          </p:cNvPr>
          <p:cNvPicPr>
            <a:picLocks noChangeAspect="1"/>
          </p:cNvPicPr>
          <p:nvPr/>
        </p:nvPicPr>
        <p:blipFill>
          <a:blip r:embed="rId4"/>
          <a:stretch>
            <a:fillRect/>
          </a:stretch>
        </p:blipFill>
        <p:spPr>
          <a:xfrm>
            <a:off x="-762000" y="5295900"/>
            <a:ext cx="5678857" cy="1261968"/>
          </a:xfrm>
          <a:prstGeom prst="rect">
            <a:avLst/>
          </a:prstGeom>
        </p:spPr>
      </p:pic>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895600" y="114300"/>
              <a:ext cx="14325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2. </a:t>
              </a:r>
              <a:r>
                <a:rPr kumimoji="0" lang="vi-VN" sz="4400" b="1" i="0" u="none" strike="noStrike" kern="1200" cap="none" spc="0" normalizeH="0" baseline="0" noProof="0" dirty="0">
                  <a:ln>
                    <a:noFill/>
                  </a:ln>
                  <a:solidFill>
                    <a:srgbClr val="002060"/>
                  </a:solidFill>
                  <a:effectLst/>
                  <a:uLnTx/>
                  <a:uFillTx/>
                  <a:latin typeface="Calibri"/>
                  <a:ea typeface="+mn-ea"/>
                  <a:cs typeface="+mn-cs"/>
                </a:rPr>
                <a:t>Quan sát hình 2 và từ thực tế, cho biết tác hại của ô nhiễm đất đối với thực vật, động vật và sức khoẻ con người.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4"/>
          <a:stretch>
            <a:fillRect/>
          </a:stretch>
        </p:blipFill>
        <p:spPr>
          <a:xfrm>
            <a:off x="3276600" y="2019300"/>
            <a:ext cx="11124746" cy="702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037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2"/>
          <a:stretch>
            <a:fillRect/>
          </a:stretch>
        </p:blipFill>
        <p:spPr>
          <a:xfrm>
            <a:off x="0" y="1181100"/>
            <a:ext cx="10985178"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CF7EA6C-813D-BD74-475E-E314D824FCE0}"/>
              </a:ext>
            </a:extLst>
          </p:cNvPr>
          <p:cNvCxnSpPr>
            <a:cxnSpLocks/>
          </p:cNvCxnSpPr>
          <p:nvPr/>
        </p:nvCxnSpPr>
        <p:spPr>
          <a:xfrm flipV="1">
            <a:off x="10439400" y="1943100"/>
            <a:ext cx="1295400" cy="1600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3103312-E920-C1D7-2305-BC2DEF37AC56}"/>
              </a:ext>
            </a:extLst>
          </p:cNvPr>
          <p:cNvGrpSpPr/>
          <p:nvPr/>
        </p:nvGrpSpPr>
        <p:grpSpPr>
          <a:xfrm>
            <a:off x="11430000" y="419100"/>
            <a:ext cx="6553200" cy="2514600"/>
            <a:chOff x="11277600" y="1943100"/>
            <a:chExt cx="6553200" cy="2514600"/>
          </a:xfrm>
        </p:grpSpPr>
        <p:sp>
          <p:nvSpPr>
            <p:cNvPr id="8" name="Freeform 12">
              <a:extLst>
                <a:ext uri="{FF2B5EF4-FFF2-40B4-BE49-F238E27FC236}">
                  <a16:creationId xmlns:a16="http://schemas.microsoft.com/office/drawing/2014/main" id="{3EEC07CA-C7B8-9D30-EFCD-83F265BBA5E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F3A52FA-D058-AB66-F7FA-497113191A5B}"/>
                </a:ext>
              </a:extLst>
            </p:cNvPr>
            <p:cNvSpPr txBox="1"/>
            <p:nvPr/>
          </p:nvSpPr>
          <p:spPr>
            <a:xfrm>
              <a:off x="11811000" y="2781300"/>
              <a:ext cx="586740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i="0" u="none" strike="noStrike" dirty="0">
                  <a:solidFill>
                    <a:srgbClr val="FF0000"/>
                  </a:solidFill>
                  <a:effectLst/>
                  <a:latin typeface="Cambria" panose="02040503050406030204" pitchFamily="18" charset="0"/>
                  <a:ea typeface="Cambria" panose="02040503050406030204" pitchFamily="18" charset="0"/>
                </a:rPr>
                <a:t>ây trồng chậm lớn, chất lượng sản phẩm giảm</a:t>
              </a:r>
              <a:endParaRPr lang="en-US" sz="3600" b="1" dirty="0">
                <a:solidFill>
                  <a:srgbClr val="FF0000"/>
                </a:solidFill>
                <a:latin typeface="Cambria" panose="02040503050406030204" pitchFamily="18" charset="0"/>
                <a:ea typeface="Cambria" panose="02040503050406030204" pitchFamily="18" charset="0"/>
              </a:endParaRPr>
            </a:p>
          </p:txBody>
        </p:sp>
      </p:grpSp>
      <p:cxnSp>
        <p:nvCxnSpPr>
          <p:cNvPr id="16" name="Straight Connector 15">
            <a:extLst>
              <a:ext uri="{FF2B5EF4-FFF2-40B4-BE49-F238E27FC236}">
                <a16:creationId xmlns:a16="http://schemas.microsoft.com/office/drawing/2014/main" id="{741D0349-37AA-D2FF-1751-0671E3BE400D}"/>
              </a:ext>
            </a:extLst>
          </p:cNvPr>
          <p:cNvCxnSpPr>
            <a:cxnSpLocks/>
          </p:cNvCxnSpPr>
          <p:nvPr/>
        </p:nvCxnSpPr>
        <p:spPr>
          <a:xfrm flipV="1">
            <a:off x="7467600" y="4914900"/>
            <a:ext cx="42672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662E9DE-BCD5-B0C2-8917-C1F2F57FF782}"/>
              </a:ext>
            </a:extLst>
          </p:cNvPr>
          <p:cNvGrpSpPr/>
          <p:nvPr/>
        </p:nvGrpSpPr>
        <p:grpSpPr>
          <a:xfrm>
            <a:off x="11430000" y="3086100"/>
            <a:ext cx="6553200" cy="3200400"/>
            <a:chOff x="11277600" y="1943100"/>
            <a:chExt cx="6553200" cy="2595503"/>
          </a:xfrm>
        </p:grpSpPr>
        <p:sp>
          <p:nvSpPr>
            <p:cNvPr id="18" name="Freeform 12">
              <a:extLst>
                <a:ext uri="{FF2B5EF4-FFF2-40B4-BE49-F238E27FC236}">
                  <a16:creationId xmlns:a16="http://schemas.microsoft.com/office/drawing/2014/main" id="{A9081475-39C2-568A-8912-A09054B1250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9B8009-0D5D-BD6A-14EF-9D4E2E345753}"/>
                </a:ext>
              </a:extLst>
            </p:cNvPr>
            <p:cNvSpPr txBox="1"/>
            <p:nvPr/>
          </p:nvSpPr>
          <p:spPr>
            <a:xfrm>
              <a:off x="11811000" y="2476500"/>
              <a:ext cx="586740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3200" b="1" dirty="0">
                <a:solidFill>
                  <a:srgbClr val="FF0000"/>
                </a:solidFill>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a16="http://schemas.microsoft.com/office/drawing/2014/main" id="{07C7DEE7-AD2B-1F13-73FF-0A2401BC50BA}"/>
              </a:ext>
            </a:extLst>
          </p:cNvPr>
          <p:cNvCxnSpPr>
            <a:cxnSpLocks/>
          </p:cNvCxnSpPr>
          <p:nvPr/>
        </p:nvCxnSpPr>
        <p:spPr>
          <a:xfrm>
            <a:off x="8839200" y="5295900"/>
            <a:ext cx="2895600" cy="3200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5F338EA-AAF6-C90B-78C5-09EB881F54F2}"/>
              </a:ext>
            </a:extLst>
          </p:cNvPr>
          <p:cNvGrpSpPr/>
          <p:nvPr/>
        </p:nvGrpSpPr>
        <p:grpSpPr>
          <a:xfrm>
            <a:off x="11430000" y="6438900"/>
            <a:ext cx="6553200" cy="4212567"/>
            <a:chOff x="11277600" y="1943100"/>
            <a:chExt cx="6553200" cy="2948295"/>
          </a:xfrm>
        </p:grpSpPr>
        <p:sp>
          <p:nvSpPr>
            <p:cNvPr id="23" name="Freeform 12">
              <a:extLst>
                <a:ext uri="{FF2B5EF4-FFF2-40B4-BE49-F238E27FC236}">
                  <a16:creationId xmlns:a16="http://schemas.microsoft.com/office/drawing/2014/main" id="{135E9E34-B106-C56F-931D-436BFB776429}"/>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308702E-90D1-E0C9-426C-EF702FF70A6A}"/>
                </a:ext>
              </a:extLst>
            </p:cNvPr>
            <p:cNvSpPr txBox="1"/>
            <p:nvPr/>
          </p:nvSpPr>
          <p:spPr>
            <a:xfrm>
              <a:off x="11811000" y="2583071"/>
              <a:ext cx="5867400" cy="2308324"/>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3600" b="1" dirty="0">
                <a:solidFill>
                  <a:srgbClr val="FF0000"/>
                </a:solidFill>
                <a:latin typeface="Cambria" panose="02040503050406030204" pitchFamily="18" charset="0"/>
                <a:ea typeface="Cambria" panose="02040503050406030204" pitchFamily="18" charset="0"/>
              </a:endParaRPr>
            </a:p>
          </p:txBody>
        </p:sp>
      </p:grpSp>
      <p:sp>
        <p:nvSpPr>
          <p:cNvPr id="20" name="Oval 1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63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970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Quan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sát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4200" b="1" i="0" u="none" strike="noStrike" kern="1200" cap="none" spc="0" normalizeH="0" baseline="0" noProof="0" dirty="0">
                  <a:ln>
                    <a:noFill/>
                  </a:ln>
                  <a:solidFill>
                    <a:srgbClr val="002060"/>
                  </a:solidFill>
                  <a:effectLst/>
                  <a:uLnTx/>
                  <a:uFillTx/>
                  <a:latin typeface="Calibri"/>
                  <a:ea typeface="+mn-ea"/>
                  <a:cs typeface="+mn-cs"/>
                </a:rPr>
                <a:t> 3,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Kể</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thêm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số</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p:txBody>
        </p:sp>
      </p:grpSp>
      <p:pic>
        <p:nvPicPr>
          <p:cNvPr id="7" name="Picture 6">
            <a:extLst>
              <a:ext uri="{FF2B5EF4-FFF2-40B4-BE49-F238E27FC236}">
                <a16:creationId xmlns:a16="http://schemas.microsoft.com/office/drawing/2014/main" id="{3CEF8D92-981E-693B-6D69-12E8A5C51169}"/>
              </a:ext>
            </a:extLst>
          </p:cNvPr>
          <p:cNvPicPr>
            <a:picLocks noChangeAspect="1"/>
          </p:cNvPicPr>
          <p:nvPr/>
        </p:nvPicPr>
        <p:blipFill>
          <a:blip r:embed="rId4"/>
          <a:stretch>
            <a:fillRect/>
          </a:stretch>
        </p:blipFill>
        <p:spPr>
          <a:xfrm>
            <a:off x="152400" y="1866900"/>
            <a:ext cx="9762655"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7CD3090-E83B-129D-83ED-8A8AEF772093}"/>
              </a:ext>
            </a:extLst>
          </p:cNvPr>
          <p:cNvPicPr>
            <a:picLocks noChangeAspect="1"/>
          </p:cNvPicPr>
          <p:nvPr/>
        </p:nvPicPr>
        <p:blipFill>
          <a:blip r:embed="rId5"/>
          <a:stretch>
            <a:fillRect/>
          </a:stretch>
        </p:blipFill>
        <p:spPr>
          <a:xfrm>
            <a:off x="8776630" y="6057900"/>
            <a:ext cx="9511370"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476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B1BFD8AB-AD26-B3B5-F38C-101E2E2F93C3}"/>
              </a:ext>
            </a:extLst>
          </p:cNvPr>
          <p:cNvPicPr>
            <a:picLocks noChangeAspect="1"/>
          </p:cNvPicPr>
          <p:nvPr/>
        </p:nvPicPr>
        <p:blipFill>
          <a:blip r:embed="rId2"/>
          <a:stretch>
            <a:fillRect/>
          </a:stretch>
        </p:blipFill>
        <p:spPr>
          <a:xfrm>
            <a:off x="685800" y="2095500"/>
            <a:ext cx="6538407"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54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3"/>
          <a:stretch>
            <a:fillRect/>
          </a:stretch>
        </p:blipFill>
        <p:spPr>
          <a:xfrm>
            <a:off x="4191000" y="5812"/>
            <a:ext cx="10189073" cy="1371600"/>
          </a:xfrm>
          <a:prstGeom prst="rect">
            <a:avLst/>
          </a:prstGeom>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593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Hạn chế sử dụng thuốc trừ sâu, thuốc bảo vệ thực vật.</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943CB156-E4C8-7BE9-A134-9442522B43F7}"/>
              </a:ext>
            </a:extLst>
          </p:cNvPr>
          <p:cNvPicPr>
            <a:picLocks noChangeAspect="1"/>
          </p:cNvPicPr>
          <p:nvPr/>
        </p:nvPicPr>
        <p:blipFill>
          <a:blip r:embed="rId3"/>
          <a:stretch>
            <a:fillRect/>
          </a:stretch>
        </p:blipFill>
        <p:spPr>
          <a:xfrm>
            <a:off x="685799" y="2400300"/>
            <a:ext cx="6439593"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38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flipH="1">
            <a:off x="10972800" y="6373368"/>
            <a:ext cx="7315200" cy="3913632"/>
          </a:xfrm>
          <a:custGeom>
            <a:avLst/>
            <a:gdLst/>
            <a:ahLst/>
            <a:cxnLst/>
            <a:rect l="l" t="t" r="r" b="b"/>
            <a:pathLst>
              <a:path w="7315200" h="3913632">
                <a:moveTo>
                  <a:pt x="7315200" y="0"/>
                </a:moveTo>
                <a:lnTo>
                  <a:pt x="0" y="0"/>
                </a:lnTo>
                <a:lnTo>
                  <a:pt x="0" y="3913632"/>
                </a:lnTo>
                <a:lnTo>
                  <a:pt x="7315200" y="3913632"/>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6" name="组合 16">
            <a:extLst>
              <a:ext uri="{FF2B5EF4-FFF2-40B4-BE49-F238E27FC236}">
                <a16:creationId xmlns:a16="http://schemas.microsoft.com/office/drawing/2014/main" id="{8482A4E8-7036-BFFF-2C76-521566DE1FA5}"/>
              </a:ext>
            </a:extLst>
          </p:cNvPr>
          <p:cNvGrpSpPr/>
          <p:nvPr/>
        </p:nvGrpSpPr>
        <p:grpSpPr>
          <a:xfrm>
            <a:off x="4953000" y="2247900"/>
            <a:ext cx="12192000" cy="1307783"/>
            <a:chOff x="8605" y="1545"/>
            <a:chExt cx="10383" cy="1373"/>
          </a:xfrm>
        </p:grpSpPr>
        <p:sp>
          <p:nvSpPr>
            <p:cNvPr id="27" name="圆角矩形 7">
              <a:extLst>
                <a:ext uri="{FF2B5EF4-FFF2-40B4-BE49-F238E27FC236}">
                  <a16:creationId xmlns:a16="http://schemas.microsoft.com/office/drawing/2014/main" id="{DDC72B28-DAD8-91A2-B350-6833EBB00DF7}"/>
                </a:ext>
              </a:extLst>
            </p:cNvPr>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8" name="椭圆 10">
              <a:extLst>
                <a:ext uri="{FF2B5EF4-FFF2-40B4-BE49-F238E27FC236}">
                  <a16:creationId xmlns:a16="http://schemas.microsoft.com/office/drawing/2014/main" id="{4828696C-1488-2C40-5A9B-867DB94E1029}"/>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9" name="AutoShape 25">
              <a:extLst>
                <a:ext uri="{FF2B5EF4-FFF2-40B4-BE49-F238E27FC236}">
                  <a16:creationId xmlns:a16="http://schemas.microsoft.com/office/drawing/2014/main" id="{0248C864-F919-D05C-8D5E-5E4B9555DCF7}"/>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tác hại của ô nhiễm, xói mòn đất và biện pháp chống ô nhiễm,</a:t>
              </a:r>
              <a:r>
                <a:rPr lang="en-US"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 </a:t>
              </a: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xói mòn đất.</a:t>
              </a:r>
            </a:p>
          </p:txBody>
        </p:sp>
      </p:grpSp>
      <p:grpSp>
        <p:nvGrpSpPr>
          <p:cNvPr id="30" name="组合 17">
            <a:extLst>
              <a:ext uri="{FF2B5EF4-FFF2-40B4-BE49-F238E27FC236}">
                <a16:creationId xmlns:a16="http://schemas.microsoft.com/office/drawing/2014/main" id="{224244B8-650B-C276-3320-2E6B510C3120}"/>
              </a:ext>
            </a:extLst>
          </p:cNvPr>
          <p:cNvGrpSpPr/>
          <p:nvPr/>
        </p:nvGrpSpPr>
        <p:grpSpPr>
          <a:xfrm>
            <a:off x="6781800" y="3924300"/>
            <a:ext cx="10387013" cy="2238375"/>
            <a:chOff x="8605" y="4498"/>
            <a:chExt cx="9612" cy="1950"/>
          </a:xfrm>
        </p:grpSpPr>
        <p:sp>
          <p:nvSpPr>
            <p:cNvPr id="31" name="圆角矩形 8">
              <a:extLst>
                <a:ext uri="{FF2B5EF4-FFF2-40B4-BE49-F238E27FC236}">
                  <a16:creationId xmlns:a16="http://schemas.microsoft.com/office/drawing/2014/main" id="{74CAEFF4-B374-AD50-B054-32748D788322}"/>
                </a:ext>
              </a:extLst>
            </p:cNvPr>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endParaRPr lang="zh-CN" altLang="en-US" sz="4000" dirty="0">
                <a:solidFill>
                  <a:prstClr val="white"/>
                </a:solidFill>
                <a:latin typeface="Calibri" panose="020F0502020204030204" pitchFamily="34" charset="0"/>
                <a:ea typeface="楷体"/>
                <a:cs typeface="Calibri" panose="020F0502020204030204" pitchFamily="34" charset="0"/>
              </a:endParaRPr>
            </a:p>
          </p:txBody>
        </p:sp>
        <p:sp>
          <p:nvSpPr>
            <p:cNvPr id="32" name="椭圆 11">
              <a:extLst>
                <a:ext uri="{FF2B5EF4-FFF2-40B4-BE49-F238E27FC236}">
                  <a16:creationId xmlns:a16="http://schemas.microsoft.com/office/drawing/2014/main" id="{D4F1600D-301E-AEF9-3A15-80AC67B5099B}"/>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33" name="AutoShape 25">
              <a:extLst>
                <a:ext uri="{FF2B5EF4-FFF2-40B4-BE49-F238E27FC236}">
                  <a16:creationId xmlns:a16="http://schemas.microsoft.com/office/drawing/2014/main" id="{F38D13BE-5449-9A13-8C3F-6B565ACF99C3}"/>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Đề xuất, thực hiện được việc làm giúp bảo vệ môi trường đất và vận động những người xung quanh cùng thực hiện.</a:t>
              </a:r>
            </a:p>
          </p:txBody>
        </p:sp>
      </p:grpSp>
      <p:pic>
        <p:nvPicPr>
          <p:cNvPr id="34" name="Picture 33">
            <a:extLst>
              <a:ext uri="{FF2B5EF4-FFF2-40B4-BE49-F238E27FC236}">
                <a16:creationId xmlns:a16="http://schemas.microsoft.com/office/drawing/2014/main" id="{2DA47A3F-3454-9DE5-5AED-8FE7ACF7DF12}"/>
              </a:ext>
            </a:extLst>
          </p:cNvPr>
          <p:cNvPicPr>
            <a:picLocks noChangeAspect="1"/>
          </p:cNvPicPr>
          <p:nvPr/>
        </p:nvPicPr>
        <p:blipFill>
          <a:blip r:embed="rId4"/>
          <a:stretch>
            <a:fillRect/>
          </a:stretch>
        </p:blipFill>
        <p:spPr>
          <a:xfrm>
            <a:off x="3571380" y="1"/>
            <a:ext cx="11430990" cy="1993565"/>
          </a:xfrm>
          <a:prstGeom prst="rect">
            <a:avLst/>
          </a:prstGeom>
        </p:spPr>
      </p:pic>
      <p:pic>
        <p:nvPicPr>
          <p:cNvPr id="35" name="Picture 8">
            <a:extLst>
              <a:ext uri="{FF2B5EF4-FFF2-40B4-BE49-F238E27FC236}">
                <a16:creationId xmlns:a16="http://schemas.microsoft.com/office/drawing/2014/main" id="{CBB82EDF-2388-CCF7-7973-31E9FBC84B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2400300"/>
            <a:ext cx="5891582" cy="648450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Xử lí chất thải công nghiệp trước khi đưa ra môi trường.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id="{B2A4C810-E465-2C89-3564-A7DD90F01F0B}"/>
              </a:ext>
            </a:extLst>
          </p:cNvPr>
          <p:cNvPicPr>
            <a:picLocks noChangeAspect="1"/>
          </p:cNvPicPr>
          <p:nvPr/>
        </p:nvPicPr>
        <p:blipFill>
          <a:blip r:embed="rId3"/>
          <a:stretch>
            <a:fillRect/>
          </a:stretch>
        </p:blipFill>
        <p:spPr>
          <a:xfrm>
            <a:off x="228600" y="2933700"/>
            <a:ext cx="7019534" cy="472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285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Ngăn chặn sự xâm nhập mặn ở các vùng đất ven biển.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D92D89B2-C4A5-BE49-5205-39DC37BB4CF4}"/>
              </a:ext>
            </a:extLst>
          </p:cNvPr>
          <p:cNvPicPr>
            <a:picLocks noChangeAspect="1"/>
          </p:cNvPicPr>
          <p:nvPr/>
        </p:nvPicPr>
        <p:blipFill>
          <a:blip r:embed="rId3"/>
          <a:stretch>
            <a:fillRect/>
          </a:stretch>
        </p:blipFill>
        <p:spPr>
          <a:xfrm>
            <a:off x="304799" y="2552700"/>
            <a:ext cx="7028669"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02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19100"/>
            <a:ext cx="11506200" cy="1015663"/>
          </a:xfrm>
          <a:prstGeom prst="rect">
            <a:avLst/>
          </a:prstGeom>
          <a:noFill/>
        </p:spPr>
        <p:txBody>
          <a:bodyPr wrap="square" rtlCol="0">
            <a:spAutoFit/>
          </a:bodyPr>
          <a:lstStyle/>
          <a:p>
            <a:pPr lvl="0" algn="ctr"/>
            <a:r>
              <a:rPr lang="en-US" sz="6000" b="1" dirty="0" err="1">
                <a:solidFill>
                  <a:prstClr val="black"/>
                </a:solidFill>
              </a:rPr>
              <a:t>Một</a:t>
            </a:r>
            <a:r>
              <a:rPr lang="en-US" sz="6000" b="1" dirty="0">
                <a:solidFill>
                  <a:prstClr val="black"/>
                </a:solidFill>
              </a:rPr>
              <a:t> </a:t>
            </a:r>
            <a:r>
              <a:rPr lang="en-US" sz="6000" b="1" dirty="0" err="1">
                <a:solidFill>
                  <a:prstClr val="black"/>
                </a:solidFill>
              </a:rPr>
              <a:t>số</a:t>
            </a:r>
            <a:r>
              <a:rPr lang="en-US" sz="6000" b="1" dirty="0">
                <a:solidFill>
                  <a:prstClr val="black"/>
                </a:solidFill>
              </a:rPr>
              <a:t> </a:t>
            </a:r>
            <a:r>
              <a:rPr lang="en-US" sz="6000" b="1" dirty="0" err="1">
                <a:solidFill>
                  <a:prstClr val="black"/>
                </a:solidFill>
              </a:rPr>
              <a:t>biện</a:t>
            </a:r>
            <a:r>
              <a:rPr lang="en-US" sz="6000" b="1" dirty="0">
                <a:solidFill>
                  <a:prstClr val="black"/>
                </a:solidFill>
              </a:rPr>
              <a:t> </a:t>
            </a:r>
            <a:r>
              <a:rPr lang="en-US" sz="6000" b="1" dirty="0" err="1">
                <a:solidFill>
                  <a:prstClr val="black"/>
                </a:solidFill>
              </a:rPr>
              <a:t>pháp</a:t>
            </a:r>
            <a:r>
              <a:rPr lang="en-US" sz="6000" b="1" dirty="0">
                <a:solidFill>
                  <a:prstClr val="black"/>
                </a:solidFill>
              </a:rPr>
              <a:t> </a:t>
            </a:r>
            <a:r>
              <a:rPr lang="en-US" sz="6000" b="1" dirty="0" err="1">
                <a:solidFill>
                  <a:prstClr val="black"/>
                </a:solidFill>
              </a:rPr>
              <a:t>khác</a:t>
            </a:r>
            <a:r>
              <a:rPr lang="en-US" sz="6000" b="1" dirty="0">
                <a:solidFill>
                  <a:prstClr val="black"/>
                </a:solidFill>
              </a:rPr>
              <a:t>:</a:t>
            </a:r>
            <a:endParaRPr kumimoji="0" lang="en-US" sz="6000" b="1" i="0" u="none" strike="noStrike" kern="1200" cap="none" spc="0" normalizeH="0" baseline="0" noProof="0" dirty="0">
              <a:ln>
                <a:noFill/>
              </a:ln>
              <a:solidFill>
                <a:prstClr val="black"/>
              </a:solidFill>
              <a:effectLst/>
              <a:uLnTx/>
              <a:uFillTx/>
              <a:latin typeface="Calibri"/>
            </a:endParaRPr>
          </a:p>
        </p:txBody>
      </p:sp>
      <p:pic>
        <p:nvPicPr>
          <p:cNvPr id="4098" name="Picture 2" descr="Xưởng Sản Xuất Túi Tự Hủy Sinh Học Uy Tín Top 1 | Vinpack">
            <a:extLst>
              <a:ext uri="{FF2B5EF4-FFF2-40B4-BE49-F238E27FC236}">
                <a16:creationId xmlns:a16="http://schemas.microsoft.com/office/drawing/2014/main" id="{34AEF75F-CA1E-4811-C782-F1B2936E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907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id="{504D66B7-B858-294B-9127-2DCAE3DF8606}"/>
              </a:ext>
            </a:extLst>
          </p:cNvPr>
          <p:cNvSpPr/>
          <p:nvPr/>
        </p:nvSpPr>
        <p:spPr>
          <a:xfrm>
            <a:off x="609600" y="7353300"/>
            <a:ext cx="7239000" cy="19812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4100" name="Picture 4" descr="Cách xử lý đất nhiễm mặn để trồng trọt tốt nhất hiện nay">
            <a:extLst>
              <a:ext uri="{FF2B5EF4-FFF2-40B4-BE49-F238E27FC236}">
                <a16:creationId xmlns:a16="http://schemas.microsoft.com/office/drawing/2014/main" id="{1921EFF4-C951-73B8-EDBE-3620522D4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1790700"/>
            <a:ext cx="8541152"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D96592C-4780-336E-C2C0-E680378872D6}"/>
              </a:ext>
            </a:extLst>
          </p:cNvPr>
          <p:cNvSpPr/>
          <p:nvPr/>
        </p:nvSpPr>
        <p:spPr>
          <a:xfrm>
            <a:off x="9982200" y="7353300"/>
            <a:ext cx="7010400" cy="17526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4400"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4400" b="1" i="0"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231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1000"/>
                                        <p:tgtEl>
                                          <p:spTgt spid="4100"/>
                                        </p:tgtEl>
                                      </p:cBhvr>
                                    </p:animEffect>
                                    <p:anim calcmode="lin" valueType="num">
                                      <p:cBhvr>
                                        <p:cTn id="33" dur="1000" fill="hold"/>
                                        <p:tgtEl>
                                          <p:spTgt spid="4100"/>
                                        </p:tgtEl>
                                        <p:attrNameLst>
                                          <p:attrName>ppt_x</p:attrName>
                                        </p:attrNameLst>
                                      </p:cBhvr>
                                      <p:tavLst>
                                        <p:tav tm="0">
                                          <p:val>
                                            <p:strVal val="#ppt_x"/>
                                          </p:val>
                                        </p:tav>
                                        <p:tav tm="100000">
                                          <p:val>
                                            <p:strVal val="#ppt_x"/>
                                          </p:val>
                                        </p:tav>
                                      </p:tavLst>
                                    </p:anim>
                                    <p:anim calcmode="lin" valueType="num">
                                      <p:cBhvr>
                                        <p:cTn id="3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
        <p:nvSpPr>
          <p:cNvPr id="6" name="Oval 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995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3416320"/>
            </a:xfrm>
            <a:prstGeom prst="rect">
              <a:avLst/>
            </a:prstGeom>
            <a:noFill/>
          </p:spPr>
          <p:txBody>
            <a:bodyPr wrap="square" rtlCol="0">
              <a:spAutoFit/>
            </a:bodyPr>
            <a:lstStyle/>
            <a:p>
              <a:pPr algn="ctr"/>
              <a:r>
                <a:rPr lang="vi-VN" sz="5400" b="1" i="0" dirty="0">
                  <a:solidFill>
                    <a:srgbClr val="000000"/>
                  </a:solidFill>
                  <a:effectLst/>
                  <a:latin typeface="Calibri" panose="020F0502020204030204" pitchFamily="34" charset="0"/>
                  <a:cs typeface="Calibri" panose="020F0502020204030204" pitchFamily="34" charset="0"/>
                </a:rPr>
                <a:t>Ở gia đình và địa phương em có những việc làm nào đã và đang gây ô nhiễm đất?</a:t>
              </a:r>
              <a:endParaRPr lang="en-US" sz="5400" b="1" dirty="0">
                <a:latin typeface="Calibri" panose="020F0502020204030204" pitchFamily="34" charset="0"/>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519689"/>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Không phân loại rác, vứt rác bừa bãi;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dirty="0">
                  <a:solidFill>
                    <a:srgbClr val="000000"/>
                  </a:solidFill>
                  <a:latin typeface="Calibri" panose="020F0502020204030204" pitchFamily="34" charset="0"/>
                  <a:cs typeface="Calibri" panose="020F0502020204030204" pitchFamily="34" charset="0"/>
                </a:rPr>
                <a:t>S</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ử dụng thuốc trừ sâu, thuốc hoá học không đúng cách, quá liều lượng,….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35814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342925" y="1067208"/>
            <a:ext cx="9592275" cy="2308324"/>
          </a:xfrm>
          <a:prstGeom prst="rect">
            <a:avLst/>
          </a:prstGeom>
          <a:noFill/>
        </p:spPr>
        <p:txBody>
          <a:bodyPr wrap="square" rtlCol="0">
            <a:spAutoFit/>
          </a:bodyPr>
          <a:lstStyle/>
          <a:p>
            <a:pPr lvl="0" algn="ctr" defTabSz="1371600"/>
            <a:r>
              <a:rPr lang="vi-VN" sz="72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8" name="Freeform 3">
            <a:extLst>
              <a:ext uri="{FF2B5EF4-FFF2-40B4-BE49-F238E27FC236}">
                <a16:creationId xmlns:a16="http://schemas.microsoft.com/office/drawing/2014/main" id="{4296F43C-2373-D54D-4BBC-B1555A8CEACE}"/>
              </a:ext>
            </a:extLst>
          </p:cNvPr>
          <p:cNvSpPr/>
          <p:nvPr/>
        </p:nvSpPr>
        <p:spPr>
          <a:xfrm>
            <a:off x="6934200" y="4076700"/>
            <a:ext cx="10668000" cy="5715000"/>
          </a:xfrm>
          <a:custGeom>
            <a:avLst/>
            <a:gdLst/>
            <a:ahLst/>
            <a:cxnLst/>
            <a:rect l="l" t="t" r="r" b="b"/>
            <a:pathLst>
              <a:path w="3024000" h="1874786">
                <a:moveTo>
                  <a:pt x="0" y="0"/>
                </a:moveTo>
                <a:lnTo>
                  <a:pt x="3024000" y="0"/>
                </a:lnTo>
                <a:lnTo>
                  <a:pt x="3024000" y="1874786"/>
                </a:lnTo>
                <a:lnTo>
                  <a:pt x="0" y="1874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9" name="TextBox 108">
            <a:extLst>
              <a:ext uri="{FF2B5EF4-FFF2-40B4-BE49-F238E27FC236}">
                <a16:creationId xmlns:a16="http://schemas.microsoft.com/office/drawing/2014/main" id="{267E4C5C-FFD5-C8CA-9FD9-6A0AE91D3179}"/>
              </a:ext>
            </a:extLst>
          </p:cNvPr>
          <p:cNvSpPr txBox="1"/>
          <p:nvPr/>
        </p:nvSpPr>
        <p:spPr>
          <a:xfrm>
            <a:off x="7391400" y="7048500"/>
            <a:ext cx="98298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
        <p:nvSpPr>
          <p:cNvPr id="107" name="Oval 10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
        <p:nvSpPr>
          <p:cNvPr id="5" name="Oval 4"/>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流程图: 终止 5">
            <a:extLst>
              <a:ext uri="{FF2B5EF4-FFF2-40B4-BE49-F238E27FC236}">
                <a16:creationId xmlns:a16="http://schemas.microsoft.com/office/drawing/2014/main"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id="{DE65D7F1-C721-C08B-5292-E682D627EE0C}"/>
              </a:ext>
            </a:extLst>
          </p:cNvPr>
          <p:cNvSpPr txBox="1"/>
          <p:nvPr/>
        </p:nvSpPr>
        <p:spPr>
          <a:xfrm>
            <a:off x="1066800" y="2857500"/>
            <a:ext cx="12420600" cy="2035942"/>
          </a:xfrm>
          <a:prstGeom prst="rect">
            <a:avLst/>
          </a:prstGeom>
          <a:noFill/>
        </p:spPr>
        <p:txBody>
          <a:bodyPr wrap="square" rtlCol="0">
            <a:spAutoFit/>
          </a:bodyPr>
          <a:lstStyle/>
          <a:p>
            <a:pPr algn="ctr" rtl="0">
              <a:lnSpc>
                <a:spcPct val="150000"/>
              </a:lnSpc>
              <a:spcBef>
                <a:spcPts val="0"/>
              </a:spcBef>
              <a:spcAft>
                <a:spcPts val="500"/>
              </a:spcAft>
            </a:pPr>
            <a:r>
              <a:rPr lang="en-US" sz="4400" b="0" i="0" u="none" strike="noStrike" dirty="0">
                <a:solidFill>
                  <a:srgbClr val="0070C0"/>
                </a:solidFill>
                <a:effectLst/>
                <a:latin typeface="SVN-Gretoon" panose="02040603050506020204" pitchFamily="18" charset="0"/>
              </a:rPr>
              <a:t>1. NGUYÊN NHÂN, TÁC HẠI VÀ BIỆN PHÁP PHÒNG CHỐNG Ô NHIỄM ĐẤT</a:t>
            </a:r>
            <a:endParaRPr lang="en-US" sz="4400" b="0" dirty="0">
              <a:solidFill>
                <a:srgbClr val="0070C0"/>
              </a:solidFill>
              <a:effectLst/>
              <a:latin typeface="SVN-Gretoon" panose="02040603050506020204" pitchFamily="18" charset="0"/>
            </a:endParaRPr>
          </a:p>
        </p:txBody>
      </p:sp>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28628" y="8842112"/>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flipH="1">
            <a:off x="12115800" y="3924300"/>
            <a:ext cx="6913250" cy="6627222"/>
          </a:xfrm>
          <a:custGeom>
            <a:avLst/>
            <a:gdLst/>
            <a:ahLst/>
            <a:cxnLst/>
            <a:rect l="l" t="t" r="r" b="b"/>
            <a:pathLst>
              <a:path w="9885050" h="9415510">
                <a:moveTo>
                  <a:pt x="9885050" y="0"/>
                </a:moveTo>
                <a:lnTo>
                  <a:pt x="0" y="0"/>
                </a:lnTo>
                <a:lnTo>
                  <a:pt x="0" y="9415510"/>
                </a:lnTo>
                <a:lnTo>
                  <a:pt x="9885050" y="9415510"/>
                </a:lnTo>
                <a:lnTo>
                  <a:pt x="988505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id="{EC96D6DC-C8A1-35F9-6BD5-11E90BE7F80C}"/>
              </a:ext>
            </a:extLst>
          </p:cNvPr>
          <p:cNvSpPr/>
          <p:nvPr/>
        </p:nvSpPr>
        <p:spPr>
          <a:xfrm>
            <a:off x="76200" y="342900"/>
            <a:ext cx="12649200" cy="7086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E54E5118-DFD1-2E10-D56F-D403A439C839}"/>
              </a:ext>
            </a:extLst>
          </p:cNvPr>
          <p:cNvSpPr txBox="1"/>
          <p:nvPr/>
        </p:nvSpPr>
        <p:spPr>
          <a:xfrm>
            <a:off x="838200" y="1181100"/>
            <a:ext cx="11125200" cy="5509200"/>
          </a:xfrm>
          <a:prstGeom prst="rect">
            <a:avLst/>
          </a:prstGeom>
          <a:noFill/>
        </p:spPr>
        <p:txBody>
          <a:bodyPr wrap="square" rtlCol="0">
            <a:spAutoFit/>
          </a:bodyPr>
          <a:lstStyle/>
          <a:p>
            <a:pPr algn="just"/>
            <a:r>
              <a:rPr lang="en-US" sz="4400" b="0" i="0" u="none" strike="noStrike" dirty="0">
                <a:solidFill>
                  <a:srgbClr val="002060"/>
                </a:solidFill>
                <a:effectLst/>
                <a:latin typeface="Calibri" panose="020F0502020204030204" pitchFamily="34" charset="0"/>
                <a:cs typeface="Calibri" panose="020F0502020204030204" pitchFamily="34" charset="0"/>
              </a:rPr>
              <a:t>   </a:t>
            </a:r>
            <a:r>
              <a:rPr lang="vi-VN" sz="4400" b="0" i="0" u="none" strike="noStrike" dirty="0">
                <a:solidFill>
                  <a:srgbClr val="002060"/>
                </a:solidFill>
                <a:effectLst/>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4400" dirty="0">
                <a:solidFill>
                  <a:srgbClr val="002060"/>
                </a:solidFill>
                <a:latin typeface="Calibri" panose="020F0502020204030204" pitchFamily="34" charset="0"/>
                <a:cs typeface="Calibri" panose="020F0502020204030204" pitchFamily="34" charset="0"/>
              </a:rPr>
              <a:t>ứ</a:t>
            </a:r>
            <a:r>
              <a:rPr lang="vi-VN" sz="4400" b="0" i="0" u="none" strike="noStrike" dirty="0">
                <a:solidFill>
                  <a:srgbClr val="002060"/>
                </a:solidFill>
                <a:effectLst/>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4400" dirty="0">
              <a:solidFill>
                <a:srgbClr val="002060"/>
              </a:solidFill>
              <a:latin typeface="Calibri" panose="020F0502020204030204" pitchFamily="34" charset="0"/>
              <a:cs typeface="Calibri" panose="020F0502020204030204" pitchFamily="34" charset="0"/>
            </a:endParaRPr>
          </a:p>
        </p:txBody>
      </p:sp>
      <p:sp>
        <p:nvSpPr>
          <p:cNvPr id="12" name="Oval 11"/>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90500"/>
              <a:ext cx="13792200" cy="1323439"/>
            </a:xfrm>
            <a:prstGeom prst="rect">
              <a:avLst/>
            </a:prstGeom>
            <a:noFill/>
          </p:spPr>
          <p:txBody>
            <a:bodyPr wrap="square" rtlCol="0">
              <a:spAutoFit/>
            </a:bodyPr>
            <a:lstStyle/>
            <a:p>
              <a:pPr algn="ctr"/>
              <a:r>
                <a:rPr lang="en-US" sz="4000" b="1" i="0" dirty="0">
                  <a:solidFill>
                    <a:srgbClr val="002060"/>
                  </a:solidFill>
                  <a:effectLst/>
                </a:rPr>
                <a:t>1. </a:t>
              </a:r>
              <a:r>
                <a:rPr lang="vi-VN" sz="4000" b="1" i="0" dirty="0">
                  <a:solidFill>
                    <a:srgbClr val="002060"/>
                  </a:solidFill>
                  <a:effectLst/>
                </a:rPr>
                <a:t>Quan sát hình 1 và cho biết các nguyên nhân gây ô nhiễm đất. Nguyên nhân nào do con người gây ra?</a:t>
              </a:r>
              <a:endParaRPr lang="en-US" sz="4000" b="1" dirty="0">
                <a:solidFill>
                  <a:srgbClr val="002060"/>
                </a:solidFill>
              </a:endParaRPr>
            </a:p>
          </p:txBody>
        </p:sp>
      </p:grpSp>
      <p:pic>
        <p:nvPicPr>
          <p:cNvPr id="15" name="Picture 14">
            <a:extLst>
              <a:ext uri="{FF2B5EF4-FFF2-40B4-BE49-F238E27FC236}">
                <a16:creationId xmlns:a16="http://schemas.microsoft.com/office/drawing/2014/main" id="{46EA0376-3187-EF2D-FFB9-C23EFCB0151B}"/>
              </a:ext>
            </a:extLst>
          </p:cNvPr>
          <p:cNvPicPr>
            <a:picLocks noChangeAspect="1"/>
          </p:cNvPicPr>
          <p:nvPr/>
        </p:nvPicPr>
        <p:blipFill>
          <a:blip r:embed="rId4"/>
          <a:stretch>
            <a:fillRect/>
          </a:stretch>
        </p:blipFill>
        <p:spPr>
          <a:xfrm>
            <a:off x="3581400" y="2324100"/>
            <a:ext cx="11277600" cy="669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98C40985-9BB6-3D76-7706-B7BC752F8853}"/>
              </a:ext>
            </a:extLst>
          </p:cNvPr>
          <p:cNvGrpSpPr/>
          <p:nvPr/>
        </p:nvGrpSpPr>
        <p:grpSpPr>
          <a:xfrm>
            <a:off x="6477000" y="723901"/>
            <a:ext cx="10896600" cy="2514599"/>
            <a:chOff x="6477000" y="723901"/>
            <a:chExt cx="10896600" cy="2514599"/>
          </a:xfrm>
        </p:grpSpPr>
        <p:grpSp>
          <p:nvGrpSpPr>
            <p:cNvPr id="8" name="Graphic 4">
              <a:extLst>
                <a:ext uri="{FF2B5EF4-FFF2-40B4-BE49-F238E27FC236}">
                  <a16:creationId xmlns:a16="http://schemas.microsoft.com/office/drawing/2014/main"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a16="http://schemas.microsoft.com/office/drawing/2014/main"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 name="Graphic 4">
                <a:extLst>
                  <a:ext uri="{FF2B5EF4-FFF2-40B4-BE49-F238E27FC236}">
                    <a16:creationId xmlns:a16="http://schemas.microsoft.com/office/drawing/2014/main"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64B68EEE-3440-A0B8-4A49-62EE6F1BBD0B}"/>
                </a:ext>
              </a:extLst>
            </p:cNvPr>
            <p:cNvSpPr txBox="1"/>
            <p:nvPr/>
          </p:nvSpPr>
          <p:spPr>
            <a:xfrm>
              <a:off x="7239000" y="1333500"/>
              <a:ext cx="914400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a16="http://schemas.microsoft.com/office/drawing/2014/main" id="{95037D63-7ED8-5291-043E-79F2FACC4228}"/>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108" name="Group 107">
            <a:extLst>
              <a:ext uri="{FF2B5EF4-FFF2-40B4-BE49-F238E27FC236}">
                <a16:creationId xmlns:a16="http://schemas.microsoft.com/office/drawing/2014/main" id="{E48D1152-9103-68EA-06B3-FAFE39E9BD35}"/>
              </a:ext>
            </a:extLst>
          </p:cNvPr>
          <p:cNvGrpSpPr/>
          <p:nvPr/>
        </p:nvGrpSpPr>
        <p:grpSpPr>
          <a:xfrm>
            <a:off x="7162800" y="3848100"/>
            <a:ext cx="10896600" cy="3708230"/>
            <a:chOff x="6477000" y="723901"/>
            <a:chExt cx="10896600" cy="2514599"/>
          </a:xfrm>
        </p:grpSpPr>
        <p:grpSp>
          <p:nvGrpSpPr>
            <p:cNvPr id="109" name="Graphic 4">
              <a:extLst>
                <a:ext uri="{FF2B5EF4-FFF2-40B4-BE49-F238E27FC236}">
                  <a16:creationId xmlns:a16="http://schemas.microsoft.com/office/drawing/2014/main"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a16="http://schemas.microsoft.com/office/drawing/2014/main"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3" name="Graphic 4">
                <a:extLst>
                  <a:ext uri="{FF2B5EF4-FFF2-40B4-BE49-F238E27FC236}">
                    <a16:creationId xmlns:a16="http://schemas.microsoft.com/office/drawing/2014/main"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a16="http://schemas.microsoft.com/office/drawing/2014/main"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10" name="TextBox 109">
              <a:extLst>
                <a:ext uri="{FF2B5EF4-FFF2-40B4-BE49-F238E27FC236}">
                  <a16:creationId xmlns:a16="http://schemas.microsoft.com/office/drawing/2014/main" id="{5B1427EE-0725-AB16-53A4-853B7CC961D6}"/>
                </a:ext>
              </a:extLst>
            </p:cNvPr>
            <p:cNvSpPr txBox="1"/>
            <p:nvPr/>
          </p:nvSpPr>
          <p:spPr>
            <a:xfrm>
              <a:off x="7254498" y="1033934"/>
              <a:ext cx="9144000" cy="2066202"/>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
        <p:nvSpPr>
          <p:cNvPr id="30" name="Oval 2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170099"/>
          </a:xfrm>
          <a:prstGeom prst="rect">
            <a:avLst/>
          </a:prstGeom>
          <a:noFill/>
        </p:spPr>
        <p:txBody>
          <a:bodyPr wrap="square" rtlCol="0">
            <a:spAutoFit/>
          </a:bodyPr>
          <a:lstStyle/>
          <a:p>
            <a:pPr algn="ctr" defTabSz="1371600"/>
            <a:r>
              <a:rPr lang="vi-VN" sz="5000" b="1" dirty="0">
                <a:solidFill>
                  <a:srgbClr val="FF0000"/>
                </a:solidFill>
                <a:latin typeface="Arial"/>
                <a:ea typeface="楷体"/>
              </a:rPr>
              <a:t>Đưa quá nhiều lượng rác thải sinh hoạt ra môi trường (do con người gây ra).</a:t>
            </a:r>
            <a:endParaRPr lang="en-US" sz="5000" b="1" dirty="0">
              <a:solidFill>
                <a:srgbClr val="FF0000"/>
              </a:solidFill>
              <a:latin typeface="Arial"/>
              <a:ea typeface="楷体"/>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111" name="Picture 110">
            <a:extLst>
              <a:ext uri="{FF2B5EF4-FFF2-40B4-BE49-F238E27FC236}">
                <a16:creationId xmlns:a16="http://schemas.microsoft.com/office/drawing/2014/main" id="{47A939DF-8480-739B-4D4A-92E85EF8CD87}"/>
              </a:ext>
            </a:extLst>
          </p:cNvPr>
          <p:cNvPicPr>
            <a:picLocks noChangeAspect="1"/>
          </p:cNvPicPr>
          <p:nvPr/>
        </p:nvPicPr>
        <p:blipFill>
          <a:blip r:embed="rId3"/>
          <a:stretch>
            <a:fillRect/>
          </a:stretch>
        </p:blipFill>
        <p:spPr>
          <a:xfrm>
            <a:off x="457200" y="1257299"/>
            <a:ext cx="7239000" cy="4167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B1F50443-5ADA-FAF0-2315-E9C3FA8D0E5C}"/>
              </a:ext>
            </a:extLst>
          </p:cNvPr>
          <p:cNvPicPr>
            <a:picLocks noChangeAspect="1"/>
          </p:cNvPicPr>
          <p:nvPr/>
        </p:nvPicPr>
        <p:blipFill>
          <a:blip r:embed="rId3"/>
          <a:stretch>
            <a:fillRect/>
          </a:stretch>
        </p:blipFill>
        <p:spPr>
          <a:xfrm>
            <a:off x="304800" y="952500"/>
            <a:ext cx="7266798"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293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TotalTime>
  <Words>689</Words>
  <Application>Microsoft Office PowerPoint</Application>
  <PresentationFormat>Custom</PresentationFormat>
  <Paragraphs>34</Paragraphs>
  <Slides>28</Slides>
  <Notes>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28</vt:i4>
      </vt:variant>
    </vt:vector>
  </HeadingPairs>
  <TitlesOfParts>
    <vt:vector size="44" baseType="lpstr">
      <vt:lpstr>#9Slide05 ViceroyJF</vt:lpstr>
      <vt:lpstr>#9Slide07 HoneyCream</vt:lpstr>
      <vt:lpstr>#9Slide07 IcielAltus Serif</vt:lpstr>
      <vt:lpstr>ABeeZee</vt:lpstr>
      <vt:lpstr>Arial</vt:lpstr>
      <vt:lpstr>Calibri</vt:lpstr>
      <vt:lpstr>Cambria</vt:lpstr>
      <vt:lpstr>Georgia</vt:lpstr>
      <vt:lpstr>Roboto Condensed Light</vt:lpstr>
      <vt:lpstr>SVN-Gretoon</vt:lpstr>
      <vt:lpstr>SVN-Newton</vt:lpstr>
      <vt:lpstr>Times New Roman</vt:lpstr>
      <vt:lpstr>字魂105号-简雅黑</vt:lpstr>
      <vt:lpstr>Office Theme</vt:lpstr>
      <vt:lpstr>1_Simple Light</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thanhtrangsmallsun@gmail.com</cp:lastModifiedBy>
  <cp:revision>44</cp:revision>
  <dcterms:created xsi:type="dcterms:W3CDTF">2006-08-16T00:00:00Z</dcterms:created>
  <dcterms:modified xsi:type="dcterms:W3CDTF">2025-09-21T12:17:51Z</dcterms:modified>
  <dc:identifier>DAGGBMTwqNQ</dc:identifier>
</cp:coreProperties>
</file>