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5.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 id="2147483699" r:id="rId4"/>
  </p:sldMasterIdLst>
  <p:notesMasterIdLst>
    <p:notesMasterId r:id="rId26"/>
  </p:notesMasterIdLst>
  <p:sldIdLst>
    <p:sldId id="257" r:id="rId5"/>
    <p:sldId id="258" r:id="rId6"/>
    <p:sldId id="276" r:id="rId7"/>
    <p:sldId id="277" r:id="rId8"/>
    <p:sldId id="278" r:id="rId9"/>
    <p:sldId id="259" r:id="rId10"/>
    <p:sldId id="268" r:id="rId11"/>
    <p:sldId id="266" r:id="rId12"/>
    <p:sldId id="279" r:id="rId13"/>
    <p:sldId id="261" r:id="rId14"/>
    <p:sldId id="280" r:id="rId15"/>
    <p:sldId id="281" r:id="rId16"/>
    <p:sldId id="282" r:id="rId17"/>
    <p:sldId id="283" r:id="rId18"/>
    <p:sldId id="285" r:id="rId19"/>
    <p:sldId id="271" r:id="rId20"/>
    <p:sldId id="272" r:id="rId21"/>
    <p:sldId id="286" r:id="rId22"/>
    <p:sldId id="262" r:id="rId23"/>
    <p:sldId id="287" r:id="rId24"/>
    <p:sldId id="273" r:id="rId25"/>
  </p:sldIdLst>
  <p:sldSz cx="12192000" cy="6858000"/>
  <p:notesSz cx="6858000" cy="9144000"/>
  <p:embeddedFontLst>
    <p:embeddedFont>
      <p:font typeface="等线" panose="02010600030101010101" pitchFamily="2" charset="-122"/>
      <p:regular r:id="rId27"/>
      <p:bold r:id="rId28"/>
    </p:embeddedFont>
    <p:embeddedFont>
      <p:font typeface="#9Slide07 SVNSalty Sans" panose="02000000000000000000"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410"/>
    <a:srgbClr val="EC6A5E"/>
    <a:srgbClr val="EE7A47"/>
    <a:srgbClr val="75AADB"/>
    <a:srgbClr val="EE85AE"/>
    <a:srgbClr val="6EBA3D"/>
    <a:srgbClr val="F4D126"/>
    <a:srgbClr val="EA5B01"/>
    <a:srgbClr val="FF5050"/>
    <a:srgbClr val="F5B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60"/>
  </p:normalViewPr>
  <p:slideViewPr>
    <p:cSldViewPr snapToGrid="0">
      <p:cViewPr varScale="1">
        <p:scale>
          <a:sx n="78" d="100"/>
          <a:sy n="78" d="100"/>
        </p:scale>
        <p:origin x="77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3C632-59E6-4BC9-9E8E-C0BC588FCABA}"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6B951-D7F4-4525-B210-FCD68B87B054}" type="slidenum">
              <a:rPr lang="en-GB" smtClean="0"/>
              <a:t>‹#›</a:t>
            </a:fld>
            <a:endParaRPr lang="en-GB"/>
          </a:p>
        </p:txBody>
      </p:sp>
    </p:spTree>
    <p:extLst>
      <p:ext uri="{BB962C8B-B14F-4D97-AF65-F5344CB8AC3E}">
        <p14:creationId xmlns:p14="http://schemas.microsoft.com/office/powerpoint/2010/main" val="140635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975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373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0502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844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3709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81160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2633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86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364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338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986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576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762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446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539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830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8716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3.xml"/><Relationship Id="rId5" Type="http://schemas.openxmlformats.org/officeDocument/2006/relationships/tags" Target="../tags/tag15.xml"/><Relationship Id="rId4" Type="http://schemas.openxmlformats.org/officeDocument/2006/relationships/tags" Target="../tags/tag1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4.xml"/><Relationship Id="rId5" Type="http://schemas.openxmlformats.org/officeDocument/2006/relationships/tags" Target="../tags/tag20.xml"/><Relationship Id="rId4" Type="http://schemas.openxmlformats.org/officeDocument/2006/relationships/tags" Target="../tags/tag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273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457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462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9036573"/>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34299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132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44509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228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19070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063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568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24726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4737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17255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317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6376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94847867"/>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424912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683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1118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0827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4542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066518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1296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8597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76313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311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79036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026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73333403"/>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698658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54107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1481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2315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2083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558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208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727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7622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0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1679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1760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901528"/>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846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5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416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535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464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53479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4498291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164891" y="134911"/>
            <a:ext cx="11842229" cy="6580682"/>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4089144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12388113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32.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33.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tags" Target="../tags/tag34.xml"/><Relationship Id="rId6" Type="http://schemas.openxmlformats.org/officeDocument/2006/relationships/image" Target="../media/image16.png"/><Relationship Id="rId5" Type="http://schemas.openxmlformats.org/officeDocument/2006/relationships/slide" Target="slide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9.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3.xml"/><Relationship Id="rId5" Type="http://schemas.openxmlformats.org/officeDocument/2006/relationships/slideLayout" Target="../slideLayouts/slideLayout24.xml"/><Relationship Id="rId4" Type="http://schemas.openxmlformats.org/officeDocument/2006/relationships/tags" Target="../tags/tag4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xml"/><Relationship Id="rId7" Type="http://schemas.openxmlformats.org/officeDocument/2006/relationships/image" Target="../media/image17.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tags" Target="../tags/tag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46.xml"/><Relationship Id="rId5" Type="http://schemas.openxmlformats.org/officeDocument/2006/relationships/image" Target="../media/image15.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9.xml"/><Relationship Id="rId7" Type="http://schemas.openxmlformats.org/officeDocument/2006/relationships/image" Target="../media/image1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7.xml"/><Relationship Id="rId5" Type="http://schemas.openxmlformats.org/officeDocument/2006/relationships/slideLayout" Target="../slideLayouts/slideLayout24.xml"/><Relationship Id="rId4" Type="http://schemas.openxmlformats.org/officeDocument/2006/relationships/tags" Target="../tags/tag5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79"/>
            <a:ext cx="1477730" cy="1477730"/>
          </a:xfrm>
          <a:prstGeom prst="rect">
            <a:avLst/>
          </a:prstGeom>
        </p:spPr>
      </p:pic>
      <p:grpSp>
        <p:nvGrpSpPr>
          <p:cNvPr id="3" name="Group 2"/>
          <p:cNvGrpSpPr/>
          <p:nvPr/>
        </p:nvGrpSpPr>
        <p:grpSpPr>
          <a:xfrm>
            <a:off x="2974693" y="1898248"/>
            <a:ext cx="7113686" cy="3119852"/>
            <a:chOff x="2974693" y="1898248"/>
            <a:chExt cx="7113686" cy="3119852"/>
          </a:xfrm>
        </p:grpSpPr>
        <p:sp>
          <p:nvSpPr>
            <p:cNvPr id="2" name="TextBox 1"/>
            <p:cNvSpPr txBox="1"/>
            <p:nvPr/>
          </p:nvSpPr>
          <p:spPr>
            <a:xfrm>
              <a:off x="2974693" y="1898248"/>
              <a:ext cx="7083706" cy="3046988"/>
            </a:xfrm>
            <a:prstGeom prst="rect">
              <a:avLst/>
            </a:prstGeom>
            <a:noFill/>
          </p:spPr>
          <p:txBody>
            <a:bodyPr wrap="square" rtlCol="0">
              <a:spAutoFit/>
            </a:bodyPr>
            <a:lstStyle/>
            <a:p>
              <a:pPr algn="ctr"/>
              <a:r>
                <a:rPr lang="en-GB" sz="9600" dirty="0">
                  <a:latin typeface="#9Slide07 SVNSalty Sans" panose="02000000000000000000" pitchFamily="2" charset="0"/>
                </a:rPr>
                <a:t>ĐÁNH GIÁ </a:t>
              </a:r>
            </a:p>
            <a:p>
              <a:pPr algn="ctr"/>
              <a:r>
                <a:rPr lang="en-GB" sz="9600" dirty="0">
                  <a:latin typeface="#9Slide07 SVNSalty Sans" panose="02000000000000000000" pitchFamily="2" charset="0"/>
                </a:rPr>
                <a:t>CUỐI HỌC KÌ II</a:t>
              </a:r>
            </a:p>
          </p:txBody>
        </p:sp>
        <p:sp>
          <p:nvSpPr>
            <p:cNvPr id="8" name="TextBox 7"/>
            <p:cNvSpPr txBox="1"/>
            <p:nvPr/>
          </p:nvSpPr>
          <p:spPr>
            <a:xfrm>
              <a:off x="3004673" y="1971112"/>
              <a:ext cx="7083706" cy="3046988"/>
            </a:xfrm>
            <a:prstGeom prst="rect">
              <a:avLst/>
            </a:prstGeom>
            <a:noFill/>
          </p:spPr>
          <p:txBody>
            <a:bodyPr wrap="square" rtlCol="0">
              <a:spAutoFit/>
            </a:bodyPr>
            <a:lstStyle/>
            <a:p>
              <a:pPr algn="ctr"/>
              <a:r>
                <a:rPr lang="en-GB" sz="9600" dirty="0">
                  <a:solidFill>
                    <a:srgbClr val="E23410"/>
                  </a:solidFill>
                  <a:latin typeface="#9Slide07 SVNSalty Sans" panose="02000000000000000000" pitchFamily="2" charset="0"/>
                </a:rPr>
                <a:t>ĐÁNH </a:t>
              </a:r>
              <a:r>
                <a:rPr lang="en-GB" sz="9600" dirty="0">
                  <a:solidFill>
                    <a:srgbClr val="F4D126"/>
                  </a:solidFill>
                  <a:latin typeface="#9Slide07 SVNSalty Sans" panose="02000000000000000000" pitchFamily="2" charset="0"/>
                </a:rPr>
                <a:t>GIÁ </a:t>
              </a:r>
            </a:p>
            <a:p>
              <a:pPr algn="ctr"/>
              <a:r>
                <a:rPr lang="en-GB" sz="9600" dirty="0">
                  <a:solidFill>
                    <a:srgbClr val="6EBA3D"/>
                  </a:solidFill>
                  <a:latin typeface="#9Slide07 SVNSalty Sans" panose="02000000000000000000" pitchFamily="2" charset="0"/>
                </a:rPr>
                <a:t>CUỐI </a:t>
              </a:r>
              <a:r>
                <a:rPr lang="en-GB" sz="9600" dirty="0">
                  <a:solidFill>
                    <a:srgbClr val="EE85AE"/>
                  </a:solidFill>
                  <a:latin typeface="#9Slide07 SVNSalty Sans" panose="02000000000000000000" pitchFamily="2" charset="0"/>
                </a:rPr>
                <a:t>HỌC</a:t>
              </a:r>
              <a:r>
                <a:rPr lang="en-GB" sz="9600" dirty="0">
                  <a:solidFill>
                    <a:srgbClr val="E23410"/>
                  </a:solidFill>
                  <a:latin typeface="#9Slide07 SVNSalty Sans" panose="02000000000000000000" pitchFamily="2" charset="0"/>
                </a:rPr>
                <a:t> </a:t>
              </a:r>
              <a:r>
                <a:rPr lang="en-GB" sz="9600" dirty="0">
                  <a:solidFill>
                    <a:srgbClr val="75AADB"/>
                  </a:solidFill>
                  <a:latin typeface="#9Slide07 SVNSalty Sans" panose="02000000000000000000" pitchFamily="2" charset="0"/>
                </a:rPr>
                <a:t>KÌ </a:t>
              </a:r>
              <a:r>
                <a:rPr lang="en-GB" sz="9600" dirty="0">
                  <a:solidFill>
                    <a:srgbClr val="EE7A47"/>
                  </a:solidFill>
                  <a:latin typeface="#9Slide07 SVNSalty Sans" panose="02000000000000000000" pitchFamily="2" charset="0"/>
                </a:rPr>
                <a:t>II</a:t>
              </a:r>
            </a:p>
          </p:txBody>
        </p:sp>
      </p:grpSp>
    </p:spTree>
    <p:extLst>
      <p:ext uri="{BB962C8B-B14F-4D97-AF65-F5344CB8AC3E}">
        <p14:creationId xmlns:p14="http://schemas.microsoft.com/office/powerpoint/2010/main" val="4225103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Ngựa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lời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khuyên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nghĩ</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rằng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đã</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rồi</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999448" y="1452083"/>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d. </a:t>
            </a:r>
            <a:r>
              <a:rPr lang="en-GB" sz="4400" dirty="0" err="1">
                <a:solidFill>
                  <a:srgbClr val="E23410"/>
                </a:solidFill>
                <a:latin typeface="Cambria" panose="02040503050406030204" pitchFamily="18" charset="0"/>
                <a:ea typeface="Cambria" panose="02040503050406030204" pitchFamily="18" charset="0"/>
              </a:rPr>
              <a:t>Vì</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sao</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 </a:t>
            </a:r>
            <a:r>
              <a:rPr lang="en-GB" sz="4400" dirty="0" err="1">
                <a:solidFill>
                  <a:srgbClr val="E23410"/>
                </a:solidFill>
                <a:latin typeface="Cambria" panose="02040503050406030204" pitchFamily="18" charset="0"/>
                <a:ea typeface="Cambria" panose="02040503050406030204" pitchFamily="18" charset="0"/>
              </a:rPr>
              <a:t>không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nghe</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lời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khuyên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cha?</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978435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1077218"/>
          </a:xfrm>
          <a:prstGeom prst="rect">
            <a:avLst/>
          </a:prstGeom>
        </p:spPr>
        <p:txBody>
          <a:bodyPr wrap="square">
            <a:spAutoFit/>
          </a:bodyPr>
          <a:lstStyle/>
          <a:p>
            <a:pPr algn="ctr"/>
            <a:r>
              <a:rPr lang="en-GB" sz="3200" dirty="0">
                <a:solidFill>
                  <a:srgbClr val="E23410"/>
                </a:solidFill>
                <a:latin typeface="Cambria" panose="02040503050406030204" pitchFamily="18" charset="0"/>
                <a:ea typeface="Cambria" panose="02040503050406030204" pitchFamily="18" charset="0"/>
              </a:rPr>
              <a:t>e. </a:t>
            </a:r>
            <a:r>
              <a:rPr lang="en-GB" sz="3200" dirty="0" err="1">
                <a:solidFill>
                  <a:srgbClr val="E23410"/>
                </a:solidFill>
                <a:latin typeface="Cambria" panose="02040503050406030204" pitchFamily="18" charset="0"/>
                <a:ea typeface="Cambria" panose="02040503050406030204" pitchFamily="18" charset="0"/>
              </a:rPr>
              <a:t>Chuyện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gì</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xảy</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ra</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với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ngựa</a:t>
            </a:r>
            <a:r>
              <a:rPr lang="en-GB" sz="3200" dirty="0">
                <a:solidFill>
                  <a:srgbClr val="E23410"/>
                </a:solidFill>
                <a:latin typeface="Cambria" panose="02040503050406030204" pitchFamily="18" charset="0"/>
                <a:ea typeface="Cambria" panose="02040503050406030204" pitchFamily="18" charset="0"/>
              </a:rPr>
              <a:t> con </a:t>
            </a:r>
            <a:r>
              <a:rPr lang="en-GB" sz="3200" dirty="0" err="1">
                <a:solidFill>
                  <a:srgbClr val="E23410"/>
                </a:solidFill>
                <a:latin typeface="Cambria" panose="02040503050406030204" pitchFamily="18" charset="0"/>
                <a:ea typeface="Cambria" panose="02040503050406030204" pitchFamily="18" charset="0"/>
              </a:rPr>
              <a:t>trong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cuộc</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Viết</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tiếp</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vào</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chỗ</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trống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để</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hoàn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thành</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câu</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trả</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lời</a:t>
            </a:r>
            <a:r>
              <a:rPr lang="en-GB" sz="3200" dirty="0">
                <a:solidFill>
                  <a:srgbClr val="E23410"/>
                </a:solidFill>
                <a:latin typeface="Cambria" panose="02040503050406030204" pitchFamily="18" charset="0"/>
                <a:ea typeface="Cambria" panose="02040503050406030204" pitchFamily="18" charset="0"/>
              </a:rPr>
              <a:t>.)</a:t>
            </a:r>
          </a:p>
        </p:txBody>
      </p:sp>
      <p:sp>
        <p:nvSpPr>
          <p:cNvPr id="3" name="Rectangle 2"/>
          <p:cNvSpPr/>
          <p:nvPr/>
        </p:nvSpPr>
        <p:spPr>
          <a:xfrm>
            <a:off x="925553" y="2932807"/>
            <a:ext cx="9832269" cy="2062103"/>
          </a:xfrm>
          <a:prstGeom prst="rect">
            <a:avLst/>
          </a:prstGeom>
        </p:spPr>
        <p:txBody>
          <a:bodyPr wrap="square">
            <a:spAutoFit/>
          </a:bodyPr>
          <a:lstStyle/>
          <a:p>
            <a:pPr lvl="0" algn="ctr"/>
            <a:r>
              <a:rPr lang="en-GB" sz="3200" b="1" dirty="0" err="1">
                <a:solidFill>
                  <a:schemeClr val="accent6">
                    <a:lumMod val="75000"/>
                  </a:schemeClr>
                </a:solidFill>
                <a:latin typeface="Cambria" panose="02040503050406030204" pitchFamily="18" charset="0"/>
                <a:ea typeface="Cambria" panose="02040503050406030204" pitchFamily="18" charset="0"/>
              </a:rPr>
              <a:t>Cái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móng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của</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lung lay </a:t>
            </a:r>
            <a:r>
              <a:rPr lang="en-GB" sz="3200" b="1" dirty="0" err="1">
                <a:solidFill>
                  <a:schemeClr val="accent6">
                    <a:lumMod val="75000"/>
                  </a:schemeClr>
                </a:solidFill>
                <a:latin typeface="Cambria" panose="02040503050406030204" pitchFamily="18" charset="0"/>
                <a:ea typeface="Cambria" panose="02040503050406030204" pitchFamily="18" charset="0"/>
              </a:rPr>
              <a:t>rồi</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Gai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nhọn</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làm</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đau</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điếng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chạy</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và</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cuối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cùng</a:t>
            </a:r>
            <a:r>
              <a:rPr lang="en-GB" sz="3200" b="1" dirty="0">
                <a:solidFill>
                  <a:schemeClr val="accent6">
                    <a:lumMod val="75000"/>
                  </a:schemeClr>
                </a:solidFill>
                <a:latin typeface="Cambria" panose="02040503050406030204" pitchFamily="18" charset="0"/>
                <a:ea typeface="Cambria" panose="02040503050406030204" pitchFamily="18" charset="0"/>
              </a:rPr>
              <a:t> (............................).</a:t>
            </a:r>
          </a:p>
        </p:txBody>
      </p:sp>
      <p:sp>
        <p:nvSpPr>
          <p:cNvPr id="6" name="Rectangle 5"/>
          <p:cNvSpPr/>
          <p:nvPr/>
        </p:nvSpPr>
        <p:spPr>
          <a:xfrm>
            <a:off x="7314816" y="2863444"/>
            <a:ext cx="2071208"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rời</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ra</a:t>
            </a:r>
            <a:endParaRPr lang="en-GB" sz="3200" dirty="0">
              <a:solidFill>
                <a:srgbClr val="E23410"/>
              </a:solidFill>
              <a:latin typeface="Cambria" panose="02040503050406030204" pitchFamily="18" charset="0"/>
              <a:ea typeface="Cambria" panose="02040503050406030204" pitchFamily="18" charset="0"/>
            </a:endParaRPr>
          </a:p>
        </p:txBody>
      </p:sp>
      <p:sp>
        <p:nvSpPr>
          <p:cNvPr id="12" name="Rectangle 11"/>
          <p:cNvSpPr/>
          <p:nvPr/>
        </p:nvSpPr>
        <p:spPr>
          <a:xfrm>
            <a:off x="2593594" y="3357268"/>
            <a:ext cx="2852832"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đâm</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vào</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chân</a:t>
            </a:r>
            <a:endParaRPr lang="en-GB" sz="3200" dirty="0">
              <a:solidFill>
                <a:srgbClr val="E23410"/>
              </a:solidFill>
              <a:latin typeface="Cambria" panose="02040503050406030204" pitchFamily="18" charset="0"/>
              <a:ea typeface="Cambria" panose="02040503050406030204" pitchFamily="18" charset="0"/>
            </a:endParaRPr>
          </a:p>
        </p:txBody>
      </p:sp>
      <p:sp>
        <p:nvSpPr>
          <p:cNvPr id="13" name="Rectangle 12"/>
          <p:cNvSpPr/>
          <p:nvPr/>
        </p:nvSpPr>
        <p:spPr>
          <a:xfrm>
            <a:off x="4567139" y="4290130"/>
            <a:ext cx="2549096"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dừng</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lại</a:t>
            </a:r>
            <a:endParaRPr lang="en-GB" sz="3200" dirty="0">
              <a:solidFill>
                <a:srgbClr val="E23410"/>
              </a:solidFill>
              <a:latin typeface="Cambria" panose="02040503050406030204" pitchFamily="18" charset="0"/>
              <a:ea typeface="Cambria" panose="02040503050406030204" pitchFamily="18" charset="0"/>
            </a:endParaRPr>
          </a:p>
        </p:txBody>
      </p:sp>
      <p:sp>
        <p:nvSpPr>
          <p:cNvPr id="14" name="Rectangle 13"/>
          <p:cNvSpPr/>
          <p:nvPr/>
        </p:nvSpPr>
        <p:spPr>
          <a:xfrm>
            <a:off x="5009348" y="3865669"/>
            <a:ext cx="2016065"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tập</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tễnh</a:t>
            </a:r>
            <a:r>
              <a:rPr lang="en-GB" sz="3200" b="1" dirty="0">
                <a:solidFill>
                  <a:srgbClr val="E23410"/>
                </a:solidFill>
                <a:latin typeface="Cambria" panose="02040503050406030204" pitchFamily="18" charset="0"/>
                <a:ea typeface="Cambria" panose="02040503050406030204" pitchFamily="18" charset="0"/>
              </a:rPr>
              <a:t> </a:t>
            </a:r>
            <a:endParaRPr lang="en-GB" sz="32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873035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câu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chuyện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em</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rút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đừng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giờ</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dù</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đó</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việc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nhỏ</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811847"/>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g. Qua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em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rút</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bài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học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gì</a:t>
            </a:r>
            <a:r>
              <a:rPr lang="en-GB" sz="4400" dirty="0">
                <a:solidFill>
                  <a:srgbClr val="E23410"/>
                </a:solidFill>
                <a:latin typeface="Cambria" panose="02040503050406030204" pitchFamily="18" charset="0"/>
                <a:ea typeface="Cambria" panose="02040503050406030204" pitchFamily="18" charset="0"/>
              </a:rPr>
              <a:t>?</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373783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186320" y="1817959"/>
            <a:ext cx="5691711" cy="2246352"/>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sửa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soạn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ung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chải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chuốt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khoắn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490721"/>
            <a:ext cx="3430994" cy="4832092"/>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h. </a:t>
            </a:r>
            <a:r>
              <a:rPr lang="en-GB" sz="4400" dirty="0" err="1">
                <a:solidFill>
                  <a:srgbClr val="E23410"/>
                </a:solidFill>
                <a:latin typeface="Cambria" panose="02040503050406030204" pitchFamily="18" charset="0"/>
                <a:ea typeface="Cambria" panose="02040503050406030204" pitchFamily="18" charset="0"/>
              </a:rPr>
              <a:t>Tìm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trong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4 </a:t>
            </a:r>
            <a:r>
              <a:rPr lang="en-GB" sz="4400" dirty="0" err="1">
                <a:solidFill>
                  <a:srgbClr val="E23410"/>
                </a:solidFill>
                <a:latin typeface="Cambria" panose="02040503050406030204" pitchFamily="18" charset="0"/>
                <a:ea typeface="Cambria" panose="02040503050406030204" pitchFamily="18" charset="0"/>
              </a:rPr>
              <a:t>từ</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chỉ</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đặc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điểm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96487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599367" y="525010"/>
            <a:ext cx="5691711" cy="579322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Từ có nghĩa giống với từ khỏe khoắn: khỏe mạnh, mạnh mẽ, cường tráng,..</a:t>
            </a:r>
          </a:p>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Từ có nghĩa trái ngược với từ khỏe khoắn: yếu đuốt, ốm yếu, yếu ớt,...</a:t>
            </a:r>
          </a:p>
        </p:txBody>
      </p:sp>
      <p:grpSp>
        <p:nvGrpSpPr>
          <p:cNvPr id="10" name="Group 9"/>
          <p:cNvGrpSpPr/>
          <p:nvPr/>
        </p:nvGrpSpPr>
        <p:grpSpPr>
          <a:xfrm>
            <a:off x="104931" y="757238"/>
            <a:ext cx="5321507" cy="5328769"/>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65" y="4908808"/>
            <a:ext cx="2196530" cy="2196530"/>
          </a:xfrm>
          <a:prstGeom prst="rect">
            <a:avLst/>
          </a:prstGeom>
        </p:spPr>
      </p:pic>
      <p:sp>
        <p:nvSpPr>
          <p:cNvPr id="2" name="Rectangle 1"/>
          <p:cNvSpPr/>
          <p:nvPr/>
        </p:nvSpPr>
        <p:spPr>
          <a:xfrm>
            <a:off x="844572" y="1569004"/>
            <a:ext cx="4015154" cy="4832092"/>
          </a:xfrm>
          <a:prstGeom prst="rect">
            <a:avLst/>
          </a:prstGeom>
        </p:spPr>
        <p:txBody>
          <a:bodyPr wrap="square">
            <a:spAutoFit/>
          </a:bodyPr>
          <a:lstStyle/>
          <a:p>
            <a:pPr algn="ctr"/>
            <a:r>
              <a:rPr lang="vi-VN" sz="4400" dirty="0">
                <a:solidFill>
                  <a:srgbClr val="E23410"/>
                </a:solidFill>
                <a:latin typeface="Cambria" panose="02040503050406030204" pitchFamily="18" charset="0"/>
                <a:ea typeface="Cambria" panose="02040503050406030204" pitchFamily="18" charset="0"/>
              </a:rPr>
              <a:t>i. Tìm từ có nghĩa giống và từ có nghĩa trái ngược với từ khỏe khoắn.</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041618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6" name="PA-图片 4" descr="51miz-E184969-98282E84"/>
          <p:cNvPicPr>
            <a:picLocks noChangeAspect="1"/>
          </p:cNvPicPr>
          <p:nvPr>
            <p:custDataLst>
              <p:tags r:id="rId2"/>
            </p:custDataLst>
          </p:nvPr>
        </p:nvPicPr>
        <p:blipFill>
          <a:blip r:embed="rId6">
            <a:lum bright="18000"/>
          </a:blip>
          <a:stretch>
            <a:fillRect/>
          </a:stretch>
        </p:blipFill>
        <p:spPr>
          <a:xfrm>
            <a:off x="10674483" y="4054368"/>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584775"/>
          </a:xfrm>
          <a:prstGeom prst="rect">
            <a:avLst/>
          </a:prstGeom>
        </p:spPr>
        <p:txBody>
          <a:bodyPr wrap="square">
            <a:spAutoFit/>
          </a:bodyPr>
          <a:lstStyle/>
          <a:p>
            <a:pPr algn="ctr"/>
            <a:r>
              <a:rPr lang="vi-VN" sz="3200" dirty="0">
                <a:solidFill>
                  <a:srgbClr val="E23410"/>
                </a:solidFill>
                <a:latin typeface="Cambria" panose="02040503050406030204" pitchFamily="18" charset="0"/>
                <a:ea typeface="Cambria" panose="02040503050406030204" pitchFamily="18" charset="0"/>
              </a:rPr>
              <a:t>k. Chọn dấu câu thích hợp thay cho ô vuông. </a:t>
            </a:r>
          </a:p>
        </p:txBody>
      </p:sp>
      <p:sp>
        <p:nvSpPr>
          <p:cNvPr id="3" name="Rectangle 2"/>
          <p:cNvSpPr/>
          <p:nvPr/>
        </p:nvSpPr>
        <p:spPr>
          <a:xfrm>
            <a:off x="868052" y="2216321"/>
            <a:ext cx="9832269" cy="2554545"/>
          </a:xfrm>
          <a:prstGeom prst="rect">
            <a:avLst/>
          </a:prstGeom>
        </p:spPr>
        <p:txBody>
          <a:bodyPr wrap="square">
            <a:spAutoFit/>
          </a:bodyPr>
          <a:lstStyle/>
          <a:p>
            <a:pPr lvl="0" algn="ctr"/>
            <a:r>
              <a:rPr lang="vi-VN" sz="3200" b="1" dirty="0">
                <a:solidFill>
                  <a:schemeClr val="accent6">
                    <a:lumMod val="75000"/>
                  </a:schemeClr>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a:t>
            </a:r>
          </a:p>
        </p:txBody>
      </p:sp>
      <p:sp>
        <p:nvSpPr>
          <p:cNvPr id="5" name="Rectangle 4"/>
          <p:cNvSpPr/>
          <p:nvPr/>
        </p:nvSpPr>
        <p:spPr>
          <a:xfrm>
            <a:off x="946323" y="2009648"/>
            <a:ext cx="9655152" cy="3416320"/>
          </a:xfrm>
          <a:prstGeom prst="rect">
            <a:avLst/>
          </a:prstGeom>
        </p:spPr>
        <p:txBody>
          <a:bodyPr wrap="square">
            <a:spAutoFit/>
          </a:bodyPr>
          <a:lstStyle/>
          <a:p>
            <a:pPr algn="ctr"/>
            <a:r>
              <a:rPr lang="vi-VN" sz="3600" dirty="0">
                <a:solidFill>
                  <a:srgbClr val="0070C0"/>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 </a:t>
            </a:r>
            <a:br>
              <a:rPr lang="vi-VN" sz="3600" dirty="0">
                <a:solidFill>
                  <a:srgbClr val="0070C0"/>
                </a:solidFill>
                <a:latin typeface="Cambria" panose="02040503050406030204" pitchFamily="18" charset="0"/>
                <a:ea typeface="Cambria" panose="02040503050406030204" pitchFamily="18" charset="0"/>
              </a:rPr>
            </a:br>
            <a:endParaRPr lang="en-GB" sz="3600" dirty="0">
              <a:solidFill>
                <a:srgbClr val="0070C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919347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604475" y="608122"/>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87883" y="1211413"/>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409824" y="1211413"/>
            <a:ext cx="1149137" cy="1029550"/>
          </a:xfrm>
          <a:prstGeom prst="rect">
            <a:avLst/>
          </a:prstGeom>
        </p:spPr>
      </p:pic>
      <p:sp>
        <p:nvSpPr>
          <p:cNvPr id="2" name="Rectangle 1"/>
          <p:cNvSpPr/>
          <p:nvPr/>
        </p:nvSpPr>
        <p:spPr>
          <a:xfrm>
            <a:off x="4919264" y="3244334"/>
            <a:ext cx="6069290" cy="1569660"/>
          </a:xfrm>
          <a:prstGeom prst="rect">
            <a:avLst/>
          </a:prstGeom>
        </p:spPr>
        <p:txBody>
          <a:bodyPr wrap="none">
            <a:spAutoFit/>
          </a:bodyPr>
          <a:lstStyle/>
          <a:p>
            <a:r>
              <a:rPr lang="en-GB" sz="9600" b="1" dirty="0" err="1">
                <a:solidFill>
                  <a:srgbClr val="2888E1"/>
                </a:solidFill>
                <a:latin typeface="#9Slide07 SVNSalty Sans" panose="02000000000000000000" pitchFamily="2" charset="0"/>
                <a:ea typeface="Cambria" panose="02040503050406030204" pitchFamily="18" charset="0"/>
              </a:rPr>
              <a:t>Phần</a:t>
            </a:r>
            <a:r>
              <a:rPr lang="en-GB" sz="9600" b="1" dirty="0">
                <a:solidFill>
                  <a:srgbClr val="2888E1"/>
                </a:solidFill>
                <a:latin typeface="#9Slide07 SVNSalty Sans" panose="02000000000000000000" pitchFamily="2" charset="0"/>
                <a:ea typeface="Cambria" panose="02040503050406030204" pitchFamily="18" charset="0"/>
              </a:rPr>
              <a:t> B - </a:t>
            </a:r>
            <a:r>
              <a:rPr lang="en-GB" sz="9600" b="1" dirty="0" err="1">
                <a:solidFill>
                  <a:srgbClr val="2888E1"/>
                </a:solidFill>
                <a:latin typeface="#9Slide07 SVNSalty Sans" panose="02000000000000000000" pitchFamily="2" charset="0"/>
                <a:ea typeface="Cambria" panose="02040503050406030204" pitchFamily="18" charset="0"/>
              </a:rPr>
              <a:t>Viết</a:t>
            </a:r>
            <a:endParaRPr lang="en-GB" sz="96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7834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9761922"/>
              </p:ext>
            </p:extLst>
          </p:nvPr>
        </p:nvGraphicFramePr>
        <p:xfrm>
          <a:off x="1367650" y="873190"/>
          <a:ext cx="9936384" cy="4972050"/>
        </p:xfrm>
        <a:graphic>
          <a:graphicData uri="http://schemas.openxmlformats.org/drawingml/2006/table">
            <a:tbl>
              <a:tblPr/>
              <a:tblGrid>
                <a:gridCol w="4968192">
                  <a:extLst>
                    <a:ext uri="{9D8B030D-6E8A-4147-A177-3AD203B41FA5}">
                      <a16:colId xmlns:a16="http://schemas.microsoft.com/office/drawing/2014/main" val="1049775708"/>
                    </a:ext>
                  </a:extLst>
                </a:gridCol>
                <a:gridCol w="4968192">
                  <a:extLst>
                    <a:ext uri="{9D8B030D-6E8A-4147-A177-3AD203B41FA5}">
                      <a16:colId xmlns:a16="http://schemas.microsoft.com/office/drawing/2014/main" val="2353711954"/>
                    </a:ext>
                  </a:extLst>
                </a:gridCol>
              </a:tblGrid>
              <a:tr h="0">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 gửi cho bé</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Hẳn một ngôi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Một vỏ ốc biển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Từ ngoài đảo xa!</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Bao nhiêu ngọn gió</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Chơi trốn chơi tìm</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Gió vào nhà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Nói cười huyên thuyên...</a:t>
                      </a:r>
                    </a:p>
                  </a:txBody>
                  <a:tcPr marL="47625" marR="47625" marT="47625" marB="47625">
                    <a:lnL>
                      <a:noFill/>
                    </a:lnL>
                    <a:lnR>
                      <a:noFill/>
                    </a:lnR>
                    <a:lnT>
                      <a:noFill/>
                    </a:lnT>
                    <a:lnB>
                      <a:noFill/>
                    </a:lnB>
                  </a:tcPr>
                </a:tc>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kể</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Miền xa nắng tràn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hát</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Những lời mênh mang.</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Mơ mình nhỏ lại</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Lấy ốc làm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Cuộc trong vỏ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Như ngồi lòng ba!  </a:t>
                      </a:r>
                    </a:p>
                    <a:p>
                      <a:pPr algn="r" fontAlgn="t"/>
                      <a:r>
                        <a:rPr lang="vi-VN" sz="3200" b="0" dirty="0">
                          <a:solidFill>
                            <a:schemeClr val="accent6">
                              <a:lumMod val="50000"/>
                            </a:schemeClr>
                          </a:solidFill>
                          <a:effectLst/>
                          <a:latin typeface="Cambria" panose="02040503050406030204" pitchFamily="18" charset="0"/>
                          <a:ea typeface="Cambria" panose="02040503050406030204" pitchFamily="18" charset="0"/>
                        </a:rPr>
                        <a:t>(Thụy Anh)</a:t>
                      </a:r>
                    </a:p>
                  </a:txBody>
                  <a:tcPr marL="47625" marR="47625" marT="47625" marB="47625">
                    <a:lnL>
                      <a:noFill/>
                    </a:lnL>
                    <a:lnR>
                      <a:noFill/>
                    </a:lnR>
                    <a:lnT>
                      <a:noFill/>
                    </a:lnT>
                    <a:lnB>
                      <a:noFill/>
                    </a:lnB>
                  </a:tcPr>
                </a:tc>
                <a:extLst>
                  <a:ext uri="{0D108BD9-81ED-4DB2-BD59-A6C34878D82A}">
                    <a16:rowId xmlns:a16="http://schemas.microsoft.com/office/drawing/2014/main" val="484279196"/>
                  </a:ext>
                </a:extLst>
              </a:tr>
            </a:tbl>
          </a:graphicData>
        </a:graphic>
      </p:graphicFrame>
      <p:sp>
        <p:nvSpPr>
          <p:cNvPr id="4" name="Rectangle 1"/>
          <p:cNvSpPr>
            <a:spLocks noChangeArrowheads="1"/>
          </p:cNvSpPr>
          <p:nvPr/>
        </p:nvSpPr>
        <p:spPr bwMode="auto">
          <a:xfrm>
            <a:off x="3087975" y="-1499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1:</a:t>
            </a:r>
            <a:r>
              <a:rPr lang="en-US" altLang="en-US" sz="3600" dirty="0">
                <a:solidFill>
                  <a:srgbClr val="E23410"/>
                </a:solidFill>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Nghe</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viết</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a:t>
            </a:r>
            <a:endParaRPr kumimoji="0" lang="en-US" altLang="en-US" sz="36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
        <p:nvSpPr>
          <p:cNvPr id="19" name="Rectangle 1"/>
          <p:cNvSpPr>
            <a:spLocks noChangeArrowheads="1"/>
          </p:cNvSpPr>
          <p:nvPr/>
        </p:nvSpPr>
        <p:spPr bwMode="auto">
          <a:xfrm>
            <a:off x="6856228" y="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600" b="1" dirty="0" err="1">
                <a:solidFill>
                  <a:srgbClr val="E23410"/>
                </a:solidFill>
                <a:latin typeface="Cambria" panose="02040503050406030204" pitchFamily="18" charset="0"/>
                <a:ea typeface="Cambria" panose="02040503050406030204" pitchFamily="18" charset="0"/>
              </a:rPr>
              <a:t>Nhà</a:t>
            </a:r>
            <a:r>
              <a:rPr lang="en-US" altLang="en-US" sz="3600" b="1" dirty="0">
                <a:solidFill>
                  <a:srgbClr val="E23410"/>
                </a:solidFill>
                <a:latin typeface="Cambria" panose="02040503050406030204" pitchFamily="18" charset="0"/>
                <a:ea typeface="Cambria" panose="02040503050406030204" pitchFamily="18" charset="0"/>
              </a:rPr>
              <a:t> </a:t>
            </a:r>
            <a:r>
              <a:rPr lang="en-US" altLang="en-US" sz="3600" b="1" dirty="0" err="1">
                <a:solidFill>
                  <a:srgbClr val="E23410"/>
                </a:solidFill>
                <a:latin typeface="Cambria" panose="02040503050406030204" pitchFamily="18" charset="0"/>
                <a:ea typeface="Cambria" panose="02040503050406030204" pitchFamily="18" charset="0"/>
              </a:rPr>
              <a:t>ốc</a:t>
            </a:r>
            <a:endParaRPr kumimoji="0" lang="en-US" altLang="en-US" sz="36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335073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a:solidFill>
                  <a:srgbClr val="2888E1"/>
                </a:solidFill>
                <a:latin typeface="#9Slide07 SVNSalty Sans" panose="02000000000000000000" pitchFamily="2" charset="0"/>
                <a:ea typeface="Cambria" panose="02040503050406030204" pitchFamily="18" charset="0"/>
              </a:rPr>
              <a:t>Viết</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bài</a:t>
            </a:r>
            <a:r>
              <a:rPr lang="en-GB" sz="13800" b="1" dirty="0">
                <a:solidFill>
                  <a:srgbClr val="2888E1"/>
                </a:solidFill>
                <a:latin typeface="#9Slide07 SVNSalty Sans" panose="02000000000000000000" pitchFamily="2" charset="0"/>
                <a:ea typeface="Cambria" panose="02040503050406030204" pitchFamily="18" charset="0"/>
              </a:rPr>
              <a:t> </a:t>
            </a:r>
          </a:p>
          <a:p>
            <a:r>
              <a:rPr lang="en-GB" sz="13800" b="1" dirty="0" err="1">
                <a:solidFill>
                  <a:srgbClr val="2888E1"/>
                </a:solidFill>
                <a:latin typeface="#9Slide07 SVNSalty Sans" panose="02000000000000000000" pitchFamily="2" charset="0"/>
                <a:ea typeface="Cambria" panose="02040503050406030204" pitchFamily="18" charset="0"/>
              </a:rPr>
              <a:t>vào</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2155118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5">
            <a:hlinkClick r:id="rId4"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3" name="Rectangle 2"/>
          <p:cNvSpPr/>
          <p:nvPr/>
        </p:nvSpPr>
        <p:spPr>
          <a:xfrm>
            <a:off x="1290955" y="904196"/>
            <a:ext cx="9948473" cy="4031873"/>
          </a:xfrm>
          <a:prstGeom prst="rect">
            <a:avLst/>
          </a:prstGeom>
        </p:spPr>
        <p:txBody>
          <a:bodyPr wrap="square">
            <a:spAutoFit/>
          </a:bodyPr>
          <a:lstStyle/>
          <a:p>
            <a:r>
              <a:rPr lang="vi-VN" sz="3200" b="1" dirty="0">
                <a:solidFill>
                  <a:srgbClr val="0070C0"/>
                </a:solidFill>
                <a:latin typeface="Cambria" panose="02040503050406030204" pitchFamily="18" charset="0"/>
                <a:ea typeface="Cambria" panose="02040503050406030204" pitchFamily="18" charset="0"/>
              </a:rPr>
              <a:t>Câu 2</a:t>
            </a:r>
            <a:r>
              <a:rPr lang="en-GB" sz="3200" dirty="0">
                <a:solidFill>
                  <a:srgbClr val="0070C0"/>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Viết đoạn văn kể về một sự việc đã để lại cho em nhiều ấn tượng trong năm học vừa qua.</a:t>
            </a:r>
            <a:endParaRPr lang="vi-VN" sz="3200" dirty="0">
              <a:solidFill>
                <a:srgbClr val="0070C0"/>
              </a:solidFill>
              <a:latin typeface="Cambria" panose="02040503050406030204" pitchFamily="18" charset="0"/>
              <a:ea typeface="Cambria" panose="02040503050406030204" pitchFamily="18" charset="0"/>
            </a:endParaRPr>
          </a:p>
          <a:p>
            <a:pPr algn="just"/>
            <a:r>
              <a:rPr lang="vi-VN" sz="3200" dirty="0">
                <a:solidFill>
                  <a:srgbClr val="0070C0"/>
                </a:solidFill>
                <a:latin typeface="Cambria" panose="02040503050406030204" pitchFamily="18" charset="0"/>
                <a:ea typeface="Cambria" panose="02040503050406030204" pitchFamily="18" charset="0"/>
              </a:rPr>
              <a:t>Gợi ý:</a:t>
            </a:r>
          </a:p>
          <a:p>
            <a:pPr algn="just"/>
            <a:r>
              <a:rPr lang="vi-VN" sz="3200" dirty="0">
                <a:solidFill>
                  <a:srgbClr val="0070C0"/>
                </a:solidFill>
                <a:latin typeface="Cambria" panose="02040503050406030204" pitchFamily="18" charset="0"/>
                <a:ea typeface="Cambria" panose="02040503050406030204" pitchFamily="18" charset="0"/>
              </a:rPr>
              <a:t>- Sự việc để lại ấn tượng là gì?</a:t>
            </a:r>
          </a:p>
          <a:p>
            <a:pPr algn="just"/>
            <a:r>
              <a:rPr lang="vi-VN" sz="3200" dirty="0">
                <a:solidFill>
                  <a:srgbClr val="0070C0"/>
                </a:solidFill>
                <a:latin typeface="Cambria" panose="02040503050406030204" pitchFamily="18" charset="0"/>
                <a:ea typeface="Cambria" panose="02040503050406030204" pitchFamily="18" charset="0"/>
              </a:rPr>
              <a:t>- Sự việc đó diễn ra ở đâu? Khi nào?</a:t>
            </a:r>
          </a:p>
          <a:p>
            <a:pPr algn="just"/>
            <a:r>
              <a:rPr lang="vi-VN" sz="3200" dirty="0">
                <a:solidFill>
                  <a:srgbClr val="0070C0"/>
                </a:solidFill>
                <a:latin typeface="Cambria" panose="02040503050406030204" pitchFamily="18" charset="0"/>
                <a:ea typeface="Cambria" panose="02040503050406030204" pitchFamily="18" charset="0"/>
              </a:rPr>
              <a:t>- Sự việc đó diễn ra thế nào? Điều gì làm cho em ấn tượng nhất?</a:t>
            </a:r>
          </a:p>
          <a:p>
            <a:pPr algn="just"/>
            <a:r>
              <a:rPr lang="vi-VN" sz="3200" dirty="0">
                <a:solidFill>
                  <a:srgbClr val="0070C0"/>
                </a:solidFill>
                <a:latin typeface="Cambria" panose="02040503050406030204" pitchFamily="18" charset="0"/>
                <a:ea typeface="Cambria" panose="02040503050406030204" pitchFamily="18" charset="0"/>
              </a:rPr>
              <a:t>- Em có cảm nghĩ gì về sự việc đó? </a:t>
            </a:r>
          </a:p>
        </p:txBody>
      </p:sp>
    </p:spTree>
    <p:custDataLst>
      <p:tags r:id="rId1"/>
    </p:custDataLst>
    <p:extLst>
      <p:ext uri="{BB962C8B-B14F-4D97-AF65-F5344CB8AC3E}">
        <p14:creationId xmlns:p14="http://schemas.microsoft.com/office/powerpoint/2010/main" val="34793864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6803966"/>
              </p:ext>
            </p:extLst>
          </p:nvPr>
        </p:nvGraphicFramePr>
        <p:xfrm>
          <a:off x="704880" y="118917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800" b="0" dirty="0">
                          <a:effectLst/>
                          <a:latin typeface="Cambria" panose="02040503050406030204" pitchFamily="18" charset="0"/>
                          <a:ea typeface="Cambria" panose="02040503050406030204" pitchFamily="18" charset="0"/>
                        </a:rPr>
                        <a:t>Trông cây cau thẳng</a:t>
                      </a:r>
                    </a:p>
                    <a:p>
                      <a:pPr algn="just" fontAlgn="t"/>
                      <a:r>
                        <a:rPr lang="vi-VN" sz="2800" b="0" dirty="0">
                          <a:effectLst/>
                          <a:latin typeface="Cambria" panose="02040503050406030204" pitchFamily="18" charset="0"/>
                          <a:ea typeface="Cambria" panose="02040503050406030204" pitchFamily="18" charset="0"/>
                        </a:rPr>
                        <a:t>Em mới hỏi mèo</a:t>
                      </a:r>
                    </a:p>
                    <a:p>
                      <a:pPr algn="just" fontAlgn="t"/>
                      <a:r>
                        <a:rPr lang="vi-VN" sz="2800" b="0" dirty="0">
                          <a:effectLst/>
                          <a:latin typeface="Cambria" panose="02040503050406030204" pitchFamily="18" charset="0"/>
                          <a:ea typeface="Cambria" panose="02040503050406030204" pitchFamily="18" charset="0"/>
                        </a:rPr>
                        <a:t>Mải đi bắt chuột</a:t>
                      </a:r>
                    </a:p>
                    <a:p>
                      <a:pPr algn="just" fontAlgn="t"/>
                      <a:r>
                        <a:rPr lang="vi-VN" sz="2800" b="0" dirty="0">
                          <a:effectLst/>
                          <a:latin typeface="Cambria" panose="02040503050406030204" pitchFamily="18" charset="0"/>
                          <a:ea typeface="Cambria" panose="02040503050406030204" pitchFamily="18" charset="0"/>
                        </a:rPr>
                        <a:t>Có quên tài trèo?</a:t>
                      </a:r>
                    </a:p>
                    <a:p>
                      <a:pPr algn="just" fontAlgn="t"/>
                      <a:r>
                        <a:rPr lang="vi-VN" sz="28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4" name="Rectangle 1"/>
          <p:cNvSpPr>
            <a:spLocks noChangeArrowheads="1"/>
          </p:cNvSpPr>
          <p:nvPr/>
        </p:nvSpPr>
        <p:spPr bwMode="auto">
          <a:xfrm>
            <a:off x="2302200" y="-12032"/>
            <a:ext cx="781635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1:</a:t>
            </a:r>
            <a:r>
              <a:rPr lang="en-US" altLang="en-US" sz="3200" dirty="0">
                <a:solidFill>
                  <a:srgbClr val="E23410"/>
                </a:solidFill>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Đọc</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thành</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tiếng</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và</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trả</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lời</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hỏi</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endParaRPr kumimoji="0" lang="en-US" altLang="en-US" sz="32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
        <p:nvSpPr>
          <p:cNvPr id="5" name="Rectangle 4"/>
          <p:cNvSpPr/>
          <p:nvPr/>
        </p:nvSpPr>
        <p:spPr>
          <a:xfrm>
            <a:off x="5675617" y="611051"/>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4187581" y="741122"/>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cao, cao mãi</a:t>
            </a:r>
          </a:p>
          <a:p>
            <a:pPr lvl="0" algn="just" fontAlgn="t"/>
            <a:r>
              <a:rPr lang="vi-VN" sz="28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8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8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4187581" y="3328747"/>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8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800" dirty="0">
                <a:solidFill>
                  <a:prstClr val="black"/>
                </a:solidFill>
                <a:latin typeface="Cambria" panose="02040503050406030204" pitchFamily="18" charset="0"/>
                <a:ea typeface="Cambria" panose="02040503050406030204" pitchFamily="18" charset="0"/>
              </a:rPr>
              <a:t>Tàu cau soi bóng</a:t>
            </a:r>
          </a:p>
          <a:p>
            <a:pPr lvl="0" algn="just" fontAlgn="t"/>
            <a:r>
              <a:rPr lang="vi-VN" sz="28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7709477" y="1183583"/>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8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8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8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704880" y="2929278"/>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8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8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8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709477" y="2877187"/>
            <a:ext cx="6096000" cy="3108543"/>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8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8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8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8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800" dirty="0">
                <a:solidFill>
                  <a:prstClr val="black"/>
                </a:solidFill>
                <a:latin typeface="Cambria" panose="02040503050406030204" pitchFamily="18" charset="0"/>
                <a:ea typeface="Cambria" panose="02040503050406030204" pitchFamily="18" charset="0"/>
              </a:rPr>
              <a:t>Hương cau bay xa.</a:t>
            </a:r>
          </a:p>
        </p:txBody>
      </p:sp>
      <p:sp>
        <p:nvSpPr>
          <p:cNvPr id="13" name="Rectangle 12"/>
          <p:cNvSpPr/>
          <p:nvPr/>
        </p:nvSpPr>
        <p:spPr>
          <a:xfrm>
            <a:off x="9537431" y="6371448"/>
            <a:ext cx="2577950" cy="523220"/>
          </a:xfrm>
          <a:prstGeom prst="rect">
            <a:avLst/>
          </a:prstGeom>
        </p:spPr>
        <p:txBody>
          <a:bodyPr wrap="none">
            <a:spAutoFit/>
          </a:bodyPr>
          <a:lstStyle/>
          <a:p>
            <a:r>
              <a:rPr lang="vi-VN" sz="2800" dirty="0">
                <a:solidFill>
                  <a:prstClr val="black"/>
                </a:solidFill>
                <a:latin typeface="Cambria" panose="02040503050406030204" pitchFamily="18" charset="0"/>
                <a:ea typeface="Cambria" panose="02040503050406030204" pitchFamily="18" charset="0"/>
              </a:rPr>
              <a:t>(Ngô Viết Dinh</a:t>
            </a:r>
            <a:r>
              <a:rPr lang="en-GB" sz="2800" dirty="0">
                <a:solidFill>
                  <a:prstClr val="black"/>
                </a:solidFill>
                <a:latin typeface="Cambria" panose="02040503050406030204" pitchFamily="18" charset="0"/>
                <a:ea typeface="Cambria" panose="02040503050406030204" pitchFamily="18" charset="0"/>
              </a:rPr>
              <a:t>)</a:t>
            </a:r>
            <a:endParaRPr lang="en-GB" dirty="0"/>
          </a:p>
        </p:txBody>
      </p:sp>
    </p:spTree>
    <p:custDataLst>
      <p:tags r:id="rId1"/>
    </p:custDataLst>
    <p:extLst>
      <p:ext uri="{BB962C8B-B14F-4D97-AF65-F5344CB8AC3E}">
        <p14:creationId xmlns:p14="http://schemas.microsoft.com/office/powerpoint/2010/main" val="13378026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a:solidFill>
                  <a:srgbClr val="2888E1"/>
                </a:solidFill>
                <a:latin typeface="#9Slide07 SVNSalty Sans" panose="02000000000000000000" pitchFamily="2" charset="0"/>
                <a:ea typeface="Cambria" panose="02040503050406030204" pitchFamily="18" charset="0"/>
              </a:rPr>
              <a:t>Viết</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bài</a:t>
            </a:r>
            <a:r>
              <a:rPr lang="en-GB" sz="13800" b="1" dirty="0">
                <a:solidFill>
                  <a:srgbClr val="2888E1"/>
                </a:solidFill>
                <a:latin typeface="#9Slide07 SVNSalty Sans" panose="02000000000000000000" pitchFamily="2" charset="0"/>
                <a:ea typeface="Cambria" panose="02040503050406030204" pitchFamily="18" charset="0"/>
              </a:rPr>
              <a:t> </a:t>
            </a:r>
          </a:p>
          <a:p>
            <a:r>
              <a:rPr lang="en-GB" sz="13800" b="1" dirty="0" err="1">
                <a:solidFill>
                  <a:srgbClr val="2888E1"/>
                </a:solidFill>
                <a:latin typeface="#9Slide07 SVNSalty Sans" panose="02000000000000000000" pitchFamily="2" charset="0"/>
                <a:ea typeface="Cambria" panose="02040503050406030204" pitchFamily="18" charset="0"/>
              </a:rPr>
              <a:t>vào</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7607568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endParaRPr lang="zh-CN" altLang="en-US" dirty="0">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r>
              <a:rPr lang="en-US" altLang="zh-CN"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845514" y="201783"/>
            <a:ext cx="6346486" cy="6218459"/>
          </a:xfrm>
          <a:prstGeom prst="rect">
            <a:avLst/>
          </a:prstGeom>
        </p:spPr>
      </p:pic>
    </p:spTree>
    <p:extLst>
      <p:ext uri="{BB962C8B-B14F-4D97-AF65-F5344CB8AC3E}">
        <p14:creationId xmlns:p14="http://schemas.microsoft.com/office/powerpoint/2010/main" val="16386364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3884"/>
              </p:ext>
            </p:extLst>
          </p:nvPr>
        </p:nvGraphicFramePr>
        <p:xfrm>
          <a:off x="733345" y="91211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400" b="0" dirty="0">
                          <a:effectLst/>
                          <a:latin typeface="Cambria" panose="02040503050406030204" pitchFamily="18" charset="0"/>
                          <a:ea typeface="Cambria" panose="02040503050406030204" pitchFamily="18" charset="0"/>
                        </a:rPr>
                        <a:t>Trông cây cau thẳng</a:t>
                      </a:r>
                    </a:p>
                    <a:p>
                      <a:pPr algn="just" fontAlgn="t"/>
                      <a:r>
                        <a:rPr lang="vi-VN" sz="2400" b="0" dirty="0">
                          <a:effectLst/>
                          <a:latin typeface="Cambria" panose="02040503050406030204" pitchFamily="18" charset="0"/>
                          <a:ea typeface="Cambria" panose="02040503050406030204" pitchFamily="18" charset="0"/>
                        </a:rPr>
                        <a:t>Em mới hỏi mèo</a:t>
                      </a:r>
                    </a:p>
                    <a:p>
                      <a:pPr algn="just" fontAlgn="t"/>
                      <a:r>
                        <a:rPr lang="vi-VN" sz="2400" b="0" dirty="0">
                          <a:effectLst/>
                          <a:latin typeface="Cambria" panose="02040503050406030204" pitchFamily="18" charset="0"/>
                          <a:ea typeface="Cambria" panose="02040503050406030204" pitchFamily="18" charset="0"/>
                        </a:rPr>
                        <a:t>Mải đi bắt chuột</a:t>
                      </a:r>
                    </a:p>
                    <a:p>
                      <a:pPr algn="just" fontAlgn="t"/>
                      <a:r>
                        <a:rPr lang="vi-VN" sz="2400" b="0" dirty="0">
                          <a:effectLst/>
                          <a:latin typeface="Cambria" panose="02040503050406030204" pitchFamily="18" charset="0"/>
                          <a:ea typeface="Cambria" panose="02040503050406030204" pitchFamily="18" charset="0"/>
                        </a:rPr>
                        <a:t>Có quên tài trèo?</a:t>
                      </a:r>
                    </a:p>
                    <a:p>
                      <a:pPr algn="just" fontAlgn="t"/>
                      <a:r>
                        <a:rPr lang="vi-VN" sz="24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4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5" name="Rectangle 4"/>
          <p:cNvSpPr/>
          <p:nvPr/>
        </p:nvSpPr>
        <p:spPr>
          <a:xfrm>
            <a:off x="5698766" y="444875"/>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672700" y="3863224"/>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cao, cao mãi</a:t>
            </a:r>
          </a:p>
          <a:p>
            <a:pPr lvl="0" algn="just" fontAlgn="t"/>
            <a:r>
              <a:rPr lang="vi-VN" sz="24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4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4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3890707" y="966700"/>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4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400" dirty="0">
                <a:solidFill>
                  <a:prstClr val="black"/>
                </a:solidFill>
                <a:latin typeface="Cambria" panose="02040503050406030204" pitchFamily="18" charset="0"/>
                <a:ea typeface="Cambria" panose="02040503050406030204" pitchFamily="18" charset="0"/>
              </a:rPr>
              <a:t>Tàu cau soi bóng</a:t>
            </a:r>
          </a:p>
          <a:p>
            <a:pPr lvl="0" algn="just" fontAlgn="t"/>
            <a:r>
              <a:rPr lang="vi-VN" sz="24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3890707" y="2557469"/>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4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4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4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672700" y="2205578"/>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4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4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4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034039" y="545480"/>
            <a:ext cx="6096000" cy="2677656"/>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4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4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4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4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400" dirty="0">
                <a:solidFill>
                  <a:prstClr val="black"/>
                </a:solidFill>
                <a:latin typeface="Cambria" panose="02040503050406030204" pitchFamily="18" charset="0"/>
                <a:ea typeface="Cambria" panose="02040503050406030204" pitchFamily="18" charset="0"/>
              </a:rPr>
              <a:t>Hương cau bay xa.</a:t>
            </a:r>
          </a:p>
        </p:txBody>
      </p:sp>
      <p:sp>
        <p:nvSpPr>
          <p:cNvPr id="13" name="Rectangle 12"/>
          <p:cNvSpPr/>
          <p:nvPr/>
        </p:nvSpPr>
        <p:spPr>
          <a:xfrm>
            <a:off x="9134592" y="3191748"/>
            <a:ext cx="2234907" cy="461665"/>
          </a:xfrm>
          <a:prstGeom prst="rect">
            <a:avLst/>
          </a:prstGeom>
        </p:spPr>
        <p:txBody>
          <a:bodyPr wrap="none">
            <a:spAutoFit/>
          </a:bodyPr>
          <a:lstStyle/>
          <a:p>
            <a:r>
              <a:rPr lang="vi-VN" sz="2400" dirty="0">
                <a:solidFill>
                  <a:prstClr val="black"/>
                </a:solidFill>
                <a:latin typeface="Cambria" panose="02040503050406030204" pitchFamily="18" charset="0"/>
                <a:ea typeface="Cambria" panose="02040503050406030204" pitchFamily="18" charset="0"/>
              </a:rPr>
              <a:t>(Ngô Viết Dinh</a:t>
            </a:r>
            <a:r>
              <a:rPr lang="en-GB" sz="2400" dirty="0">
                <a:solidFill>
                  <a:prstClr val="black"/>
                </a:solidFill>
                <a:latin typeface="Cambria" panose="02040503050406030204" pitchFamily="18" charset="0"/>
                <a:ea typeface="Cambria" panose="02040503050406030204" pitchFamily="18" charset="0"/>
              </a:rPr>
              <a:t>)</a:t>
            </a:r>
            <a:endParaRPr lang="en-GB" sz="1600" dirty="0"/>
          </a:p>
        </p:txBody>
      </p:sp>
      <p:sp>
        <p:nvSpPr>
          <p:cNvPr id="14" name="Cloud 7"/>
          <p:cNvSpPr/>
          <p:nvPr/>
        </p:nvSpPr>
        <p:spPr>
          <a:xfrm>
            <a:off x="4908794" y="3942564"/>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a. Đọc bài thơ, em biết điều gì về cây cau?</a:t>
            </a:r>
          </a:p>
        </p:txBody>
      </p:sp>
      <p:sp>
        <p:nvSpPr>
          <p:cNvPr id="15" name="Cloud 7"/>
          <p:cNvSpPr/>
          <p:nvPr/>
        </p:nvSpPr>
        <p:spPr>
          <a:xfrm>
            <a:off x="3759865" y="3784390"/>
            <a:ext cx="8333683" cy="316855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7428 w 43256"/>
              <a:gd name="connsiteY8" fmla="*/ 30142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7428" y="30142"/>
                </a:moveTo>
                <a:cubicBezTo>
                  <a:pt x="39432" y="31470"/>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lIns="720000" rIns="576000" rtlCol="0" anchor="ctr"/>
          <a:lstStyle/>
          <a:p>
            <a:pPr algn="ctr"/>
            <a:r>
              <a:rPr lang="vi-VN" sz="2800" b="1" dirty="0">
                <a:solidFill>
                  <a:srgbClr val="333F50"/>
                </a:solidFill>
                <a:latin typeface="Cambria" panose="02040503050406030204" pitchFamily="18" charset="0"/>
                <a:ea typeface="Cambria" panose="02040503050406030204" pitchFamily="18" charset="0"/>
              </a:rPr>
              <a:t>Đọc bài thơ, em biết về cây cau là: Cây cau thẳng, thân cây từng nấc vòng đều, tàu vươn giữa trời, mo như thìa lớn, hoa cau màu trắng ngà.</a:t>
            </a:r>
          </a:p>
        </p:txBody>
      </p:sp>
      <p:sp>
        <p:nvSpPr>
          <p:cNvPr id="16" name="Cloud 7"/>
          <p:cNvSpPr/>
          <p:nvPr/>
        </p:nvSpPr>
        <p:spPr>
          <a:xfrm>
            <a:off x="4968967" y="4246848"/>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Em thích hình ảnh nào nhất trong bài thơ? </a:t>
            </a:r>
          </a:p>
        </p:txBody>
      </p:sp>
    </p:spTree>
    <p:custDataLst>
      <p:tags r:id="rId1"/>
    </p:custDataLst>
    <p:extLst>
      <p:ext uri="{BB962C8B-B14F-4D97-AF65-F5344CB8AC3E}">
        <p14:creationId xmlns:p14="http://schemas.microsoft.com/office/powerpoint/2010/main" val="33348603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4"/>
                                        </p:tgtEl>
                                      </p:cBhvr>
                                    </p:animEffect>
                                    <p:anim calcmode="lin" valueType="num">
                                      <p:cBhvr>
                                        <p:cTn id="63" dur="1000"/>
                                        <p:tgtEl>
                                          <p:spTgt spid="14"/>
                                        </p:tgtEl>
                                        <p:attrNameLst>
                                          <p:attrName>ppt_x</p:attrName>
                                        </p:attrNameLst>
                                      </p:cBhvr>
                                      <p:tavLst>
                                        <p:tav tm="0">
                                          <p:val>
                                            <p:strVal val="ppt_x"/>
                                          </p:val>
                                        </p:tav>
                                        <p:tav tm="100000">
                                          <p:val>
                                            <p:strVal val="ppt_x"/>
                                          </p:val>
                                        </p:tav>
                                      </p:tavLst>
                                    </p:anim>
                                    <p:anim calcmode="lin" valueType="num">
                                      <p:cBhvr>
                                        <p:cTn id="64" dur="1000"/>
                                        <p:tgtEl>
                                          <p:spTgt spid="14"/>
                                        </p:tgtEl>
                                        <p:attrNameLst>
                                          <p:attrName>ppt_y</p:attrName>
                                        </p:attrNameLst>
                                      </p:cBhvr>
                                      <p:tavLst>
                                        <p:tav tm="0">
                                          <p:val>
                                            <p:strVal val="ppt_y"/>
                                          </p:val>
                                        </p:tav>
                                        <p:tav tm="100000">
                                          <p:val>
                                            <p:strVal val="ppt_y+.1"/>
                                          </p:val>
                                        </p:tav>
                                      </p:tavLst>
                                    </p:anim>
                                    <p:set>
                                      <p:cBhvr>
                                        <p:cTn id="65" dur="1" fill="hold">
                                          <p:stCondLst>
                                            <p:cond delay="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3" grpId="0"/>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359764"/>
            <a:ext cx="11752289" cy="608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8494" y="563330"/>
            <a:ext cx="11395023" cy="5262979"/>
          </a:xfrm>
          <a:prstGeom prst="rect">
            <a:avLst/>
          </a:prstGeom>
        </p:spPr>
        <p:txBody>
          <a:bodyPr wrap="square">
            <a:spAutoFit/>
          </a:bodyPr>
          <a:lstStyle/>
          <a:p>
            <a:pPr algn="ctr"/>
            <a:r>
              <a:rPr lang="vi-VN" sz="2800" b="1" dirty="0">
                <a:solidFill>
                  <a:srgbClr val="000000"/>
                </a:solidFill>
                <a:latin typeface="Cambria" panose="02040503050406030204" pitchFamily="18" charset="0"/>
                <a:ea typeface="Cambria" panose="02040503050406030204" pitchFamily="18" charset="0"/>
              </a:rPr>
              <a:t>Cuộc chạy đua trong rừng</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Ngày mai, muông thú trong rừng mở hội thi chạy để chọn con vật nhanh nhất.</a:t>
            </a:r>
          </a:p>
          <a:p>
            <a:pPr algn="just"/>
            <a:r>
              <a:rPr lang="vi-VN" sz="2800" dirty="0">
                <a:solidFill>
                  <a:srgbClr val="000000"/>
                </a:solidFill>
                <a:latin typeface="Cambria" panose="02040503050406030204" pitchFamily="18" charset="0"/>
                <a:ea typeface="Cambria" panose="020405030504060302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p>
          <a:p>
            <a:pPr algn="just"/>
            <a:r>
              <a:rPr lang="vi-VN" sz="2800" dirty="0">
                <a:solidFill>
                  <a:srgbClr val="000000"/>
                </a:solidFill>
                <a:latin typeface="Cambria" panose="02040503050406030204" pitchFamily="18" charset="0"/>
                <a:ea typeface="Cambria" panose="02040503050406030204" pitchFamily="18" charset="0"/>
              </a:rPr>
              <a:t>Ngựa cha thấy thế, bảo:</a:t>
            </a:r>
          </a:p>
          <a:p>
            <a:pPr algn="just"/>
            <a:r>
              <a:rPr lang="vi-VN" sz="2800" dirty="0">
                <a:solidFill>
                  <a:srgbClr val="000000"/>
                </a:solidFill>
                <a:latin typeface="Cambria" panose="02040503050406030204" pitchFamily="18" charset="0"/>
                <a:ea typeface="Cambria" panose="02040503050406030204" pitchFamily="18" charset="0"/>
              </a:rPr>
              <a:t>- Con trai à, con phải đến bác thợ rèn để xem lại bộ móng. Nó cần thiết cho cuộc đua hơn là bộ đồ đẹp.</a:t>
            </a:r>
          </a:p>
          <a:p>
            <a:pPr algn="just"/>
            <a:r>
              <a:rPr lang="vi-VN" sz="2800" dirty="0">
                <a:solidFill>
                  <a:srgbClr val="000000"/>
                </a:solidFill>
                <a:latin typeface="Cambria" panose="02040503050406030204" pitchFamily="18" charset="0"/>
                <a:ea typeface="Cambria" panose="02040503050406030204" pitchFamily="18" charset="0"/>
              </a:rPr>
              <a:t>Ngựa con mắt không rời bóng mình dưới nước, ngúng nguẩy đáp:</a:t>
            </a:r>
          </a:p>
          <a:p>
            <a:pPr algn="just"/>
            <a:r>
              <a:rPr lang="vi-VN" sz="2800" dirty="0">
                <a:solidFill>
                  <a:srgbClr val="000000"/>
                </a:solidFill>
                <a:latin typeface="Cambria" panose="02040503050406030204" pitchFamily="18" charset="0"/>
                <a:ea typeface="Cambria" panose="02040503050406030204" pitchFamily="18" charset="0"/>
              </a:rPr>
              <a:t>- Cha yên tâm đi. Móng của con chắc chắn lắm. Con nhất định sẽ thắng mà!</a:t>
            </a:r>
          </a:p>
        </p:txBody>
      </p:sp>
      <p:sp>
        <p:nvSpPr>
          <p:cNvPr id="4" name="Rectangle 3"/>
          <p:cNvSpPr/>
          <p:nvPr/>
        </p:nvSpPr>
        <p:spPr>
          <a:xfrm>
            <a:off x="209860" y="301720"/>
            <a:ext cx="1999265" cy="523220"/>
          </a:xfrm>
          <a:prstGeom prst="rect">
            <a:avLst/>
          </a:prstGeom>
        </p:spPr>
        <p:txBody>
          <a:bodyPr wrap="none">
            <a:spAutoFit/>
          </a:bodyPr>
          <a:lstStyle/>
          <a:p>
            <a:pPr algn="just"/>
            <a:r>
              <a:rPr lang="en-GB" sz="2800" b="1" dirty="0">
                <a:solidFill>
                  <a:srgbClr val="000000"/>
                </a:solidFill>
                <a:latin typeface="Cambria" panose="02040503050406030204" pitchFamily="18" charset="0"/>
                <a:ea typeface="Cambria" panose="02040503050406030204" pitchFamily="18" charset="0"/>
              </a:rPr>
              <a:t>2. </a:t>
            </a:r>
            <a:r>
              <a:rPr lang="vi-VN" sz="2800" b="1" dirty="0">
                <a:solidFill>
                  <a:srgbClr val="000000"/>
                </a:solidFill>
                <a:latin typeface="Cambria" panose="02040503050406030204" pitchFamily="18" charset="0"/>
                <a:ea typeface="Cambria" panose="02040503050406030204" pitchFamily="18" charset="0"/>
              </a:rPr>
              <a:t>Đọc hiểu</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164892"/>
            <a:ext cx="11752289" cy="649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77187" y="455930"/>
            <a:ext cx="10887856" cy="6124754"/>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Cuộc thi đã đến. Sáng sớm, bãi cỏ đông nghẹt. Chị em nhà hươu sốt ruột gặm lá. Thỏ trắng, thỏ xám thận trọng ngắm nghĩa các đối thủ. Bác quạ bay đi bay lại giữ trật tự. Ngựa con ung dung bước vào vạch xuất phát.</a:t>
            </a:r>
          </a:p>
          <a:p>
            <a:pPr algn="just"/>
            <a:r>
              <a:rPr lang="vi-VN" sz="2800" dirty="0">
                <a:solidFill>
                  <a:srgbClr val="000000"/>
                </a:solidFill>
                <a:latin typeface="Cambria" panose="02040503050406030204" pitchFamily="18" charset="0"/>
                <a:ea typeface="Cambria" panose="02040503050406030204" pitchFamily="18" charset="0"/>
              </a:rPr>
              <a:t>Tiếng hô “Bắt đầu!” vang lên. Các vận động viên rần rần chuyển động. Vòng thứ nhất... Vòng thứ hai... Ngựa con dẫn đầu bằng những bước sải dài khỏe khoắn. Bỗng chú có cảm giác vướng vướng ở chân và giật mình tháng thốt: một cái móng lung lay rồi rời hẳn ra. Gai nhọn đâm vào chân làm ngựa con đau điếng. Chú chạy tập tễnh và cuối cùng dừng hẳn lại. Nhìn bạn bè lướt qua mặt, ngựa con đỏ hoe con mắt, ân hận vì không làm theo lời cha dặn.</a:t>
            </a:r>
          </a:p>
          <a:p>
            <a:pPr algn="just"/>
            <a:r>
              <a:rPr lang="vi-VN" sz="2800" dirty="0">
                <a:solidFill>
                  <a:srgbClr val="000000"/>
                </a:solidFill>
                <a:latin typeface="Cambria" panose="02040503050406030204" pitchFamily="18" charset="0"/>
                <a:ea typeface="Cambria" panose="02040503050406030204" pitchFamily="18" charset="0"/>
              </a:rPr>
              <a:t>Ngựa con đã rút ra được bài học quý giá: đừng bao giờ chủ quan, cho dù đó là việc nhỏ nhất.</a:t>
            </a:r>
          </a:p>
          <a:p>
            <a:pPr algn="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Xuân Hoàng)</a:t>
            </a:r>
          </a:p>
        </p:txBody>
      </p:sp>
    </p:spTree>
    <p:extLst>
      <p:ext uri="{BB962C8B-B14F-4D97-AF65-F5344CB8AC3E}">
        <p14:creationId xmlns:p14="http://schemas.microsoft.com/office/powerpoint/2010/main" val="24297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0" y="-2623280"/>
            <a:ext cx="12191999" cy="9481279"/>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1"/>
          <p:cNvSpPr/>
          <p:nvPr/>
        </p:nvSpPr>
        <p:spPr>
          <a:xfrm>
            <a:off x="1279160" y="1469596"/>
            <a:ext cx="9153994" cy="3416320"/>
          </a:xfrm>
          <a:prstGeom prst="rect">
            <a:avLst/>
          </a:prstGeom>
        </p:spPr>
        <p:txBody>
          <a:bodyPr wrap="square">
            <a:spAutoFit/>
          </a:bodyPr>
          <a:lstStyle/>
          <a:p>
            <a:pPr algn="just"/>
            <a:r>
              <a:rPr lang="vi-VN" sz="3600" b="1" dirty="0">
                <a:solidFill>
                  <a:srgbClr val="000000"/>
                </a:solidFill>
                <a:latin typeface="Cambria" panose="02040503050406030204" pitchFamily="18" charset="0"/>
                <a:ea typeface="Cambria" panose="02040503050406030204" pitchFamily="18" charset="0"/>
              </a:rPr>
              <a:t>Từ ngữ:</a:t>
            </a:r>
            <a:endParaRPr lang="vi-VN" sz="3600" dirty="0">
              <a:solidFill>
                <a:srgbClr val="000000"/>
              </a:solidFill>
              <a:latin typeface="Cambria" panose="02040503050406030204" pitchFamily="18" charset="0"/>
              <a:ea typeface="Cambria" panose="02040503050406030204" pitchFamily="18" charset="0"/>
            </a:endParaRPr>
          </a:p>
          <a:p>
            <a:pPr algn="just"/>
            <a:r>
              <a:rPr lang="vi-VN" sz="3600" dirty="0">
                <a:solidFill>
                  <a:srgbClr val="000000"/>
                </a:solidFill>
                <a:latin typeface="Cambria" panose="02040503050406030204" pitchFamily="18" charset="0"/>
                <a:ea typeface="Cambria" panose="02040503050406030204" pitchFamily="18" charset="0"/>
              </a:rPr>
              <a:t>- Móng: miếng sắt hình vòng cung gắn vào dưới móng chân lừa, ngựa,... để bảo vệ chân.</a:t>
            </a:r>
          </a:p>
          <a:p>
            <a:pPr algn="just"/>
            <a:r>
              <a:rPr lang="vi-VN" sz="3600" dirty="0">
                <a:solidFill>
                  <a:srgbClr val="000000"/>
                </a:solidFill>
                <a:latin typeface="Cambria" panose="02040503050406030204" pitchFamily="18" charset="0"/>
                <a:ea typeface="Cambria" panose="02040503050406030204" pitchFamily="18" charset="0"/>
              </a:rPr>
              <a:t>- Đối thủ: người (hoặc đội) tranh thắng thua với người (đội) khác.</a:t>
            </a:r>
          </a:p>
          <a:p>
            <a:pPr algn="just"/>
            <a:r>
              <a:rPr lang="vi-VN" sz="3600" dirty="0">
                <a:solidFill>
                  <a:srgbClr val="000000"/>
                </a:solidFill>
                <a:latin typeface="Cambria" panose="02040503050406030204" pitchFamily="18" charset="0"/>
                <a:ea typeface="Cambria" panose="02040503050406030204" pitchFamily="18" charset="0"/>
              </a:rPr>
              <a:t>- Thảng thốt: hoảng hốt vì bất ngờ.</a:t>
            </a:r>
          </a:p>
        </p:txBody>
      </p:sp>
    </p:spTree>
    <p:custDataLst>
      <p:tags r:id="rId1"/>
    </p:custDataLst>
    <p:extLst>
      <p:ext uri="{BB962C8B-B14F-4D97-AF65-F5344CB8AC3E}">
        <p14:creationId xmlns:p14="http://schemas.microsoft.com/office/powerpoint/2010/main" val="4126094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24500" y="1572588"/>
            <a:ext cx="5661001" cy="748784"/>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24500" y="3036559"/>
            <a:ext cx="5661002" cy="74878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nhanh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1" name="文本框 7"/>
          <p:cNvSpPr txBox="1"/>
          <p:nvPr/>
        </p:nvSpPr>
        <p:spPr>
          <a:xfrm>
            <a:off x="5525894" y="4500530"/>
            <a:ext cx="5672063" cy="610850"/>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Chọn</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con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vật</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đẹp</a:t>
            </a:r>
            <a:endPar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nvGrpSpPr>
          <p:cNvPr id="2" name="Group 1"/>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139539" y="1792318"/>
              <a:ext cx="3150812" cy="2744726"/>
            </a:xfrm>
            <a:prstGeom prst="rect">
              <a:avLst/>
            </a:prstGeom>
          </p:spPr>
          <p:txBody>
            <a:bodyPr wrap="square">
              <a:spAutoFit/>
            </a:bodyPr>
            <a:lstStyle/>
            <a:p>
              <a:pPr algn="ctr">
                <a:lnSpc>
                  <a:spcPct val="107000"/>
                </a:lnSpc>
                <a:spcAft>
                  <a:spcPts val="800"/>
                </a:spcAft>
              </a:pPr>
              <a:r>
                <a:rPr lang="en-GB" sz="40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a.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Muông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thú</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trong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rừng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mở</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hội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để</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làm</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gì</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026856" y="272515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1944348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gặp</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bác</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thợ</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rèn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để</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xem</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lại</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Chăm chỉ tập chạy với những sải bước dài</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Chải chuốt, mải mê soi bóng mình dưới suối</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901920" y="1790972"/>
              <a:ext cx="3506984" cy="2990306"/>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b. Ngựa con đã chuẩn bị như thế nào cho hội thi?</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283826"/>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4121459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Cần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chuẩn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bị</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đồ</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nâu</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tuyệt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đẹp</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Cần chải chuốt bộ bờm dài cho ra dáng nhà vô địch</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Cần phải đến bác thợ rèn để xem lại bộ móng</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1080006" y="1863483"/>
              <a:ext cx="3150812" cy="2937535"/>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c. Ngựa con được cha khuyên thế nào?</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89257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2221386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1389</Words>
  <Application>Microsoft Office PowerPoint</Application>
  <PresentationFormat>Widescreen</PresentationFormat>
  <Paragraphs>164</Paragraphs>
  <Slides>21</Slides>
  <Notes>17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#9Slide07 SVNSalty Sans</vt:lpstr>
      <vt:lpstr>等线</vt:lpstr>
      <vt:lpstr>字魂17号-萌趣果冻体</vt:lpstr>
      <vt:lpstr>Arial</vt:lpstr>
      <vt:lpstr>Calibri</vt:lpstr>
      <vt:lpstr>Cambria</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ong si</cp:lastModifiedBy>
  <cp:revision>35</cp:revision>
  <dcterms:created xsi:type="dcterms:W3CDTF">2022-11-30T13:43:43Z</dcterms:created>
  <dcterms:modified xsi:type="dcterms:W3CDTF">2025-05-13T11:15:01Z</dcterms:modified>
</cp:coreProperties>
</file>